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9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7"/>
  </p:notesMasterIdLst>
  <p:sldIdLst>
    <p:sldId id="256" r:id="rId2"/>
    <p:sldId id="433" r:id="rId3"/>
    <p:sldId id="264" r:id="rId4"/>
    <p:sldId id="265" r:id="rId5"/>
    <p:sldId id="437" r:id="rId6"/>
    <p:sldId id="283" r:id="rId7"/>
    <p:sldId id="366" r:id="rId8"/>
    <p:sldId id="368" r:id="rId9"/>
    <p:sldId id="281" r:id="rId10"/>
    <p:sldId id="282" r:id="rId11"/>
    <p:sldId id="367" r:id="rId12"/>
    <p:sldId id="372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2" r:id="rId21"/>
    <p:sldId id="460" r:id="rId22"/>
    <p:sldId id="381" r:id="rId23"/>
    <p:sldId id="461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462" r:id="rId33"/>
    <p:sldId id="392" r:id="rId34"/>
    <p:sldId id="393" r:id="rId35"/>
    <p:sldId id="394" r:id="rId36"/>
    <p:sldId id="395" r:id="rId37"/>
    <p:sldId id="434" r:id="rId38"/>
    <p:sldId id="436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63" r:id="rId69"/>
    <p:sldId id="465" r:id="rId70"/>
    <p:sldId id="438" r:id="rId71"/>
    <p:sldId id="439" r:id="rId72"/>
    <p:sldId id="440" r:id="rId73"/>
    <p:sldId id="441" r:id="rId74"/>
    <p:sldId id="442" r:id="rId75"/>
    <p:sldId id="443" r:id="rId76"/>
    <p:sldId id="444" r:id="rId77"/>
    <p:sldId id="445" r:id="rId78"/>
    <p:sldId id="446" r:id="rId79"/>
    <p:sldId id="447" r:id="rId80"/>
    <p:sldId id="448" r:id="rId81"/>
    <p:sldId id="449" r:id="rId82"/>
    <p:sldId id="450" r:id="rId83"/>
    <p:sldId id="451" r:id="rId84"/>
    <p:sldId id="452" r:id="rId85"/>
    <p:sldId id="453" r:id="rId86"/>
    <p:sldId id="456" r:id="rId87"/>
    <p:sldId id="457" r:id="rId88"/>
    <p:sldId id="458" r:id="rId89"/>
    <p:sldId id="459" r:id="rId90"/>
    <p:sldId id="466" r:id="rId91"/>
    <p:sldId id="467" r:id="rId92"/>
    <p:sldId id="468" r:id="rId93"/>
    <p:sldId id="469" r:id="rId94"/>
    <p:sldId id="470" r:id="rId95"/>
    <p:sldId id="471" r:id="rId96"/>
    <p:sldId id="472" r:id="rId97"/>
    <p:sldId id="473" r:id="rId98"/>
    <p:sldId id="474" r:id="rId99"/>
    <p:sldId id="475" r:id="rId100"/>
    <p:sldId id="476" r:id="rId101"/>
    <p:sldId id="477" r:id="rId102"/>
    <p:sldId id="478" r:id="rId103"/>
    <p:sldId id="479" r:id="rId104"/>
    <p:sldId id="480" r:id="rId105"/>
    <p:sldId id="481" r:id="rId106"/>
    <p:sldId id="482" r:id="rId107"/>
    <p:sldId id="483" r:id="rId108"/>
    <p:sldId id="484" r:id="rId109"/>
    <p:sldId id="485" r:id="rId110"/>
    <p:sldId id="486" r:id="rId111"/>
    <p:sldId id="487" r:id="rId112"/>
    <p:sldId id="488" r:id="rId113"/>
    <p:sldId id="489" r:id="rId114"/>
    <p:sldId id="490" r:id="rId115"/>
    <p:sldId id="491" r:id="rId116"/>
    <p:sldId id="492" r:id="rId117"/>
    <p:sldId id="493" r:id="rId118"/>
    <p:sldId id="494" r:id="rId119"/>
    <p:sldId id="495" r:id="rId120"/>
    <p:sldId id="496" r:id="rId121"/>
    <p:sldId id="497" r:id="rId122"/>
    <p:sldId id="498" r:id="rId123"/>
    <p:sldId id="499" r:id="rId124"/>
    <p:sldId id="500" r:id="rId125"/>
    <p:sldId id="501" r:id="rId126"/>
    <p:sldId id="503" r:id="rId127"/>
    <p:sldId id="505" r:id="rId128"/>
    <p:sldId id="506" r:id="rId129"/>
    <p:sldId id="507" r:id="rId130"/>
    <p:sldId id="508" r:id="rId131"/>
    <p:sldId id="509" r:id="rId132"/>
    <p:sldId id="510" r:id="rId133"/>
    <p:sldId id="512" r:id="rId134"/>
    <p:sldId id="515" r:id="rId135"/>
    <p:sldId id="516" r:id="rId136"/>
    <p:sldId id="517" r:id="rId137"/>
    <p:sldId id="518" r:id="rId138"/>
    <p:sldId id="519" r:id="rId139"/>
    <p:sldId id="520" r:id="rId140"/>
    <p:sldId id="521" r:id="rId141"/>
    <p:sldId id="522" r:id="rId142"/>
    <p:sldId id="523" r:id="rId143"/>
    <p:sldId id="524" r:id="rId144"/>
    <p:sldId id="525" r:id="rId145"/>
    <p:sldId id="526" r:id="rId146"/>
    <p:sldId id="527" r:id="rId147"/>
    <p:sldId id="528" r:id="rId148"/>
    <p:sldId id="529" r:id="rId149"/>
    <p:sldId id="530" r:id="rId150"/>
    <p:sldId id="531" r:id="rId151"/>
    <p:sldId id="532" r:id="rId152"/>
    <p:sldId id="533" r:id="rId153"/>
    <p:sldId id="534" r:id="rId154"/>
    <p:sldId id="535" r:id="rId155"/>
    <p:sldId id="536" r:id="rId156"/>
    <p:sldId id="537" r:id="rId157"/>
    <p:sldId id="538" r:id="rId158"/>
    <p:sldId id="539" r:id="rId159"/>
    <p:sldId id="540" r:id="rId160"/>
    <p:sldId id="541" r:id="rId161"/>
    <p:sldId id="542" r:id="rId162"/>
    <p:sldId id="543" r:id="rId163"/>
    <p:sldId id="544" r:id="rId164"/>
    <p:sldId id="545" r:id="rId165"/>
    <p:sldId id="546" r:id="rId166"/>
    <p:sldId id="547" r:id="rId167"/>
    <p:sldId id="548" r:id="rId168"/>
    <p:sldId id="549" r:id="rId169"/>
    <p:sldId id="550" r:id="rId170"/>
    <p:sldId id="551" r:id="rId171"/>
    <p:sldId id="552" r:id="rId172"/>
    <p:sldId id="553" r:id="rId173"/>
    <p:sldId id="554" r:id="rId174"/>
    <p:sldId id="555" r:id="rId175"/>
    <p:sldId id="557" r:id="rId176"/>
    <p:sldId id="558" r:id="rId177"/>
    <p:sldId id="559" r:id="rId178"/>
    <p:sldId id="560" r:id="rId179"/>
    <p:sldId id="561" r:id="rId180"/>
    <p:sldId id="562" r:id="rId181"/>
    <p:sldId id="563" r:id="rId182"/>
    <p:sldId id="564" r:id="rId183"/>
    <p:sldId id="565" r:id="rId184"/>
    <p:sldId id="566" r:id="rId185"/>
    <p:sldId id="567" r:id="rId186"/>
    <p:sldId id="568" r:id="rId187"/>
    <p:sldId id="569" r:id="rId188"/>
    <p:sldId id="570" r:id="rId189"/>
    <p:sldId id="571" r:id="rId190"/>
    <p:sldId id="572" r:id="rId191"/>
    <p:sldId id="573" r:id="rId192"/>
    <p:sldId id="574" r:id="rId193"/>
    <p:sldId id="575" r:id="rId194"/>
    <p:sldId id="576" r:id="rId195"/>
    <p:sldId id="577" r:id="rId196"/>
    <p:sldId id="578" r:id="rId197"/>
    <p:sldId id="579" r:id="rId198"/>
    <p:sldId id="580" r:id="rId199"/>
    <p:sldId id="581" r:id="rId200"/>
    <p:sldId id="582" r:id="rId201"/>
    <p:sldId id="583" r:id="rId202"/>
    <p:sldId id="584" r:id="rId203"/>
    <p:sldId id="585" r:id="rId204"/>
    <p:sldId id="586" r:id="rId205"/>
    <p:sldId id="587" r:id="rId206"/>
    <p:sldId id="588" r:id="rId207"/>
    <p:sldId id="589" r:id="rId208"/>
    <p:sldId id="590" r:id="rId209"/>
    <p:sldId id="591" r:id="rId210"/>
    <p:sldId id="592" r:id="rId211"/>
    <p:sldId id="593" r:id="rId212"/>
    <p:sldId id="594" r:id="rId213"/>
    <p:sldId id="596" r:id="rId214"/>
    <p:sldId id="597" r:id="rId215"/>
    <p:sldId id="598" r:id="rId216"/>
    <p:sldId id="599" r:id="rId217"/>
    <p:sldId id="600" r:id="rId218"/>
    <p:sldId id="601" r:id="rId219"/>
    <p:sldId id="602" r:id="rId220"/>
    <p:sldId id="605" r:id="rId221"/>
    <p:sldId id="606" r:id="rId222"/>
    <p:sldId id="607" r:id="rId223"/>
    <p:sldId id="608" r:id="rId224"/>
    <p:sldId id="609" r:id="rId225"/>
    <p:sldId id="610" r:id="rId2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14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microsoft.com/office/2015/10/relationships/revisionInfo" Target="revisionInfo.xml"/></Relationships>
</file>

<file path=ppt/diagrams/_rels/data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0.png"/><Relationship Id="rId1" Type="http://schemas.openxmlformats.org/officeDocument/2006/relationships/image" Target="../media/image175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651518-3926-421B-9D97-01139B3A32E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24BD0BA-4DC5-477B-9CF7-6B8980437215}">
      <dgm:prSet phldrT="[文字]"/>
      <dgm:spPr/>
      <dgm:t>
        <a:bodyPr/>
        <a:lstStyle/>
        <a:p>
          <a:r>
            <a:rPr lang="en-US" altLang="zh-TW" dirty="0"/>
            <a:t>Q1: Why generator cannot learn by itself?</a:t>
          </a:r>
          <a:endParaRPr lang="zh-TW" altLang="en-US" dirty="0"/>
        </a:p>
      </dgm:t>
    </dgm:pt>
    <dgm:pt modelId="{ADEEC8BC-1458-43C3-9D10-0D410531A164}" type="parTrans" cxnId="{24DC2974-67A9-4D18-85BC-D1965A79EB9B}">
      <dgm:prSet/>
      <dgm:spPr/>
      <dgm:t>
        <a:bodyPr/>
        <a:lstStyle/>
        <a:p>
          <a:endParaRPr lang="zh-TW" altLang="en-US"/>
        </a:p>
      </dgm:t>
    </dgm:pt>
    <dgm:pt modelId="{2E9F86BC-4DC0-447F-BB9D-0DF926D81735}" type="sibTrans" cxnId="{24DC2974-67A9-4D18-85BC-D1965A79EB9B}">
      <dgm:prSet/>
      <dgm:spPr/>
      <dgm:t>
        <a:bodyPr/>
        <a:lstStyle/>
        <a:p>
          <a:endParaRPr lang="zh-TW" altLang="en-US"/>
        </a:p>
      </dgm:t>
    </dgm:pt>
    <dgm:pt modelId="{2CDD822E-ADD9-4847-B8E7-322DFDF7AE8F}">
      <dgm:prSet phldrT="[文字]"/>
      <dgm:spPr/>
      <dgm:t>
        <a:bodyPr/>
        <a:lstStyle/>
        <a:p>
          <a:r>
            <a:rPr lang="en-US" altLang="zh-TW" dirty="0"/>
            <a:t>Q2: Why discriminator don’t generate object itself? </a:t>
          </a:r>
          <a:endParaRPr lang="zh-TW" altLang="en-US" dirty="0"/>
        </a:p>
      </dgm:t>
    </dgm:pt>
    <dgm:pt modelId="{968E7B84-83E2-407F-8E07-8DD7D0A706F2}" type="parTrans" cxnId="{E289BA21-A7C9-480A-9E7B-3DA1403A08DD}">
      <dgm:prSet/>
      <dgm:spPr/>
      <dgm:t>
        <a:bodyPr/>
        <a:lstStyle/>
        <a:p>
          <a:endParaRPr lang="zh-TW" altLang="en-US"/>
        </a:p>
      </dgm:t>
    </dgm:pt>
    <dgm:pt modelId="{A241657B-C30B-4CB5-A469-4EB9B967D037}" type="sibTrans" cxnId="{E289BA21-A7C9-480A-9E7B-3DA1403A08DD}">
      <dgm:prSet/>
      <dgm:spPr/>
      <dgm:t>
        <a:bodyPr/>
        <a:lstStyle/>
        <a:p>
          <a:endParaRPr lang="zh-TW" altLang="en-US"/>
        </a:p>
      </dgm:t>
    </dgm:pt>
    <dgm:pt modelId="{F90FF3C3-62B5-4843-80B0-00183902A684}">
      <dgm:prSet phldrT="[文字]"/>
      <dgm:spPr/>
      <dgm:t>
        <a:bodyPr/>
        <a:lstStyle/>
        <a:p>
          <a:r>
            <a:rPr lang="en-US" altLang="zh-TW" dirty="0"/>
            <a:t>Q3: How discriminator and generator interact? </a:t>
          </a:r>
          <a:endParaRPr lang="zh-TW" altLang="en-US" dirty="0"/>
        </a:p>
      </dgm:t>
    </dgm:pt>
    <dgm:pt modelId="{5E4C5F8B-C674-4E83-B77D-0EAC0BFB1FAC}" type="parTrans" cxnId="{AB735C07-59D7-4B8F-9E08-658D9E7F1F26}">
      <dgm:prSet/>
      <dgm:spPr/>
      <dgm:t>
        <a:bodyPr/>
        <a:lstStyle/>
        <a:p>
          <a:endParaRPr lang="zh-TW" altLang="en-US"/>
        </a:p>
      </dgm:t>
    </dgm:pt>
    <dgm:pt modelId="{8C4B15D4-EE88-4694-9E17-EDD4738ABC4E}" type="sibTrans" cxnId="{AB735C07-59D7-4B8F-9E08-658D9E7F1F26}">
      <dgm:prSet/>
      <dgm:spPr/>
      <dgm:t>
        <a:bodyPr/>
        <a:lstStyle/>
        <a:p>
          <a:endParaRPr lang="zh-TW" altLang="en-US"/>
        </a:p>
      </dgm:t>
    </dgm:pt>
    <dgm:pt modelId="{966E2851-39BD-4478-96AB-3F422F39C3F9}" type="pres">
      <dgm:prSet presAssocID="{22651518-3926-421B-9D97-01139B3A32EF}" presName="linear" presStyleCnt="0">
        <dgm:presLayoutVars>
          <dgm:animLvl val="lvl"/>
          <dgm:resizeHandles val="exact"/>
        </dgm:presLayoutVars>
      </dgm:prSet>
      <dgm:spPr/>
    </dgm:pt>
    <dgm:pt modelId="{942E2EF3-36F4-434E-96BB-4224B9BAB695}" type="pres">
      <dgm:prSet presAssocID="{C24BD0BA-4DC5-477B-9CF7-6B89804372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665D0B-95E3-444B-A14B-AA3BCA97CBD1}" type="pres">
      <dgm:prSet presAssocID="{2E9F86BC-4DC0-447F-BB9D-0DF926D81735}" presName="spacer" presStyleCnt="0"/>
      <dgm:spPr/>
    </dgm:pt>
    <dgm:pt modelId="{C98E9B05-58F6-4CD3-A625-6FFE8C0878D5}" type="pres">
      <dgm:prSet presAssocID="{2CDD822E-ADD9-4847-B8E7-322DFDF7AE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89C381-7B90-4926-8BC4-FD9FF1C71B29}" type="pres">
      <dgm:prSet presAssocID="{A241657B-C30B-4CB5-A469-4EB9B967D037}" presName="spacer" presStyleCnt="0"/>
      <dgm:spPr/>
    </dgm:pt>
    <dgm:pt modelId="{BC524C2F-E6FA-4A24-B444-F146B1FBFBE8}" type="pres">
      <dgm:prSet presAssocID="{F90FF3C3-62B5-4843-80B0-00183902A6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6B9D906-D9E7-4C1B-B223-57C657A32B80}" type="presOf" srcId="{2CDD822E-ADD9-4847-B8E7-322DFDF7AE8F}" destId="{C98E9B05-58F6-4CD3-A625-6FFE8C0878D5}" srcOrd="0" destOrd="0" presId="urn:microsoft.com/office/officeart/2005/8/layout/vList2"/>
    <dgm:cxn modelId="{AB735C07-59D7-4B8F-9E08-658D9E7F1F26}" srcId="{22651518-3926-421B-9D97-01139B3A32EF}" destId="{F90FF3C3-62B5-4843-80B0-00183902A684}" srcOrd="2" destOrd="0" parTransId="{5E4C5F8B-C674-4E83-B77D-0EAC0BFB1FAC}" sibTransId="{8C4B15D4-EE88-4694-9E17-EDD4738ABC4E}"/>
    <dgm:cxn modelId="{E289BA21-A7C9-480A-9E7B-3DA1403A08DD}" srcId="{22651518-3926-421B-9D97-01139B3A32EF}" destId="{2CDD822E-ADD9-4847-B8E7-322DFDF7AE8F}" srcOrd="1" destOrd="0" parTransId="{968E7B84-83E2-407F-8E07-8DD7D0A706F2}" sibTransId="{A241657B-C30B-4CB5-A469-4EB9B967D037}"/>
    <dgm:cxn modelId="{BBC0EB4E-D842-41C9-96C2-C6D80CEDE906}" type="presOf" srcId="{F90FF3C3-62B5-4843-80B0-00183902A684}" destId="{BC524C2F-E6FA-4A24-B444-F146B1FBFBE8}" srcOrd="0" destOrd="0" presId="urn:microsoft.com/office/officeart/2005/8/layout/vList2"/>
    <dgm:cxn modelId="{24DC2974-67A9-4D18-85BC-D1965A79EB9B}" srcId="{22651518-3926-421B-9D97-01139B3A32EF}" destId="{C24BD0BA-4DC5-477B-9CF7-6B8980437215}" srcOrd="0" destOrd="0" parTransId="{ADEEC8BC-1458-43C3-9D10-0D410531A164}" sibTransId="{2E9F86BC-4DC0-447F-BB9D-0DF926D81735}"/>
    <dgm:cxn modelId="{388B2ECF-C952-4501-8D8B-71E79D1EEF5F}" type="presOf" srcId="{C24BD0BA-4DC5-477B-9CF7-6B8980437215}" destId="{942E2EF3-36F4-434E-96BB-4224B9BAB695}" srcOrd="0" destOrd="0" presId="urn:microsoft.com/office/officeart/2005/8/layout/vList2"/>
    <dgm:cxn modelId="{CE0F26FC-F692-41A8-B874-44065658CFA3}" type="presOf" srcId="{22651518-3926-421B-9D97-01139B3A32EF}" destId="{966E2851-39BD-4478-96AB-3F422F39C3F9}" srcOrd="0" destOrd="0" presId="urn:microsoft.com/office/officeart/2005/8/layout/vList2"/>
    <dgm:cxn modelId="{E6ECB873-5AC3-488A-8DBD-B86D89BEE9AC}" type="presParOf" srcId="{966E2851-39BD-4478-96AB-3F422F39C3F9}" destId="{942E2EF3-36F4-434E-96BB-4224B9BAB695}" srcOrd="0" destOrd="0" presId="urn:microsoft.com/office/officeart/2005/8/layout/vList2"/>
    <dgm:cxn modelId="{4781751B-C64E-4816-9118-CC138A3E8316}" type="presParOf" srcId="{966E2851-39BD-4478-96AB-3F422F39C3F9}" destId="{CB665D0B-95E3-444B-A14B-AA3BCA97CBD1}" srcOrd="1" destOrd="0" presId="urn:microsoft.com/office/officeart/2005/8/layout/vList2"/>
    <dgm:cxn modelId="{0E68B504-594E-4D0D-899F-0B2FF92AED8B}" type="presParOf" srcId="{966E2851-39BD-4478-96AB-3F422F39C3F9}" destId="{C98E9B05-58F6-4CD3-A625-6FFE8C0878D5}" srcOrd="2" destOrd="0" presId="urn:microsoft.com/office/officeart/2005/8/layout/vList2"/>
    <dgm:cxn modelId="{98EDFD0C-CA9D-49B7-A847-AD4451EA8CA5}" type="presParOf" srcId="{966E2851-39BD-4478-96AB-3F422F39C3F9}" destId="{9E89C381-7B90-4926-8BC4-FD9FF1C71B29}" srcOrd="3" destOrd="0" presId="urn:microsoft.com/office/officeart/2005/8/layout/vList2"/>
    <dgm:cxn modelId="{080B014B-F9D4-4344-98D4-C240D1717925}" type="presParOf" srcId="{966E2851-39BD-4478-96AB-3F422F39C3F9}" destId="{BC524C2F-E6FA-4A24-B444-F146B1FBFBE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1A6AFA-5224-40CF-B985-ECA4FFF4303B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0E781BFE-840F-47F7-854D-B17A1DDDFA01}">
      <dgm:prSet phldrT="[文字]" custT="1"/>
      <dgm:spPr/>
      <dgm:t>
        <a:bodyPr/>
        <a:lstStyle/>
        <a:p>
          <a:r>
            <a:rPr lang="en-US" altLang="zh-TW" sz="4800" dirty="0"/>
            <a:t>Conditional Generation</a:t>
          </a:r>
          <a:endParaRPr lang="zh-TW" altLang="en-US" sz="4800" dirty="0"/>
        </a:p>
      </dgm:t>
    </dgm:pt>
    <dgm:pt modelId="{A65BF4BE-969D-4AC2-9D04-C9E6338EAA8A}" type="parTrans" cxnId="{BBFBD3C2-73DC-4531-91FB-F669FBEF60A1}">
      <dgm:prSet/>
      <dgm:spPr/>
      <dgm:t>
        <a:bodyPr/>
        <a:lstStyle/>
        <a:p>
          <a:endParaRPr lang="zh-TW" altLang="en-US"/>
        </a:p>
      </dgm:t>
    </dgm:pt>
    <dgm:pt modelId="{08B631C4-0ADC-42A0-A8EE-CCC362C1AEC0}" type="sibTrans" cxnId="{BBFBD3C2-73DC-4531-91FB-F669FBEF60A1}">
      <dgm:prSet/>
      <dgm:spPr/>
      <dgm:t>
        <a:bodyPr/>
        <a:lstStyle/>
        <a:p>
          <a:endParaRPr lang="zh-TW" altLang="en-US"/>
        </a:p>
      </dgm:t>
    </dgm:pt>
    <dgm:pt modelId="{550A48D8-92D7-4DA2-A040-DCA91A8BF4FD}">
      <dgm:prSet phldrT="[文字]" custT="1"/>
      <dgm:spPr/>
      <dgm:t>
        <a:bodyPr/>
        <a:lstStyle/>
        <a:p>
          <a:r>
            <a:rPr lang="en-US" altLang="zh-TW" sz="4800" dirty="0"/>
            <a:t>Sequence Generation</a:t>
          </a:r>
          <a:endParaRPr lang="zh-TW" altLang="en-US" sz="4800" dirty="0"/>
        </a:p>
      </dgm:t>
    </dgm:pt>
    <dgm:pt modelId="{B814BED2-1203-4647-A8A5-138329ACE141}" type="parTrans" cxnId="{8FE07DA9-4534-44DB-AC4B-5A6479A965B1}">
      <dgm:prSet/>
      <dgm:spPr/>
      <dgm:t>
        <a:bodyPr/>
        <a:lstStyle/>
        <a:p>
          <a:endParaRPr lang="zh-TW" altLang="en-US"/>
        </a:p>
      </dgm:t>
    </dgm:pt>
    <dgm:pt modelId="{815BDBB4-6EE2-435A-9D69-0B8E7BA7FF44}" type="sibTrans" cxnId="{8FE07DA9-4534-44DB-AC4B-5A6479A965B1}">
      <dgm:prSet/>
      <dgm:spPr/>
      <dgm:t>
        <a:bodyPr/>
        <a:lstStyle/>
        <a:p>
          <a:endParaRPr lang="zh-TW" altLang="en-US"/>
        </a:p>
      </dgm:t>
    </dgm:pt>
    <dgm:pt modelId="{D7E4B162-2898-4F08-AA3A-D65D58E91839}">
      <dgm:prSet phldrT="[文字]" custT="1"/>
      <dgm:spPr/>
      <dgm:t>
        <a:bodyPr/>
        <a:lstStyle/>
        <a:p>
          <a:r>
            <a:rPr lang="en-US" altLang="zh-TW" sz="4800" dirty="0"/>
            <a:t>A Little Bit of Theory (option)</a:t>
          </a:r>
          <a:endParaRPr lang="zh-TW" altLang="en-US" sz="4800" dirty="0"/>
        </a:p>
      </dgm:t>
    </dgm:pt>
    <dgm:pt modelId="{9721A185-553B-4072-B779-488B5B7B1281}" type="parTrans" cxnId="{5F435036-2838-4E08-BC4F-4277BC456686}">
      <dgm:prSet/>
      <dgm:spPr/>
      <dgm:t>
        <a:bodyPr/>
        <a:lstStyle/>
        <a:p>
          <a:endParaRPr lang="zh-TW" altLang="en-US"/>
        </a:p>
      </dgm:t>
    </dgm:pt>
    <dgm:pt modelId="{5047FED3-D606-4FE3-878E-B305161E8ECC}" type="sibTrans" cxnId="{5F435036-2838-4E08-BC4F-4277BC456686}">
      <dgm:prSet/>
      <dgm:spPr/>
      <dgm:t>
        <a:bodyPr/>
        <a:lstStyle/>
        <a:p>
          <a:endParaRPr lang="zh-TW" altLang="en-US"/>
        </a:p>
      </dgm:t>
    </dgm:pt>
    <dgm:pt modelId="{A103B8C1-AE5F-400B-99F5-5E00A7F9961A}" type="pres">
      <dgm:prSet presAssocID="{CD1A6AFA-5224-40CF-B985-ECA4FFF4303B}" presName="linear" presStyleCnt="0">
        <dgm:presLayoutVars>
          <dgm:animLvl val="lvl"/>
          <dgm:resizeHandles val="exact"/>
        </dgm:presLayoutVars>
      </dgm:prSet>
      <dgm:spPr/>
    </dgm:pt>
    <dgm:pt modelId="{50315F58-9330-4063-97D8-F253469CBDBC}" type="pres">
      <dgm:prSet presAssocID="{0E781BFE-840F-47F7-854D-B17A1DDDFA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7A33967-49AC-4680-A98B-A91A4D262FB8}" type="pres">
      <dgm:prSet presAssocID="{08B631C4-0ADC-42A0-A8EE-CCC362C1AEC0}" presName="spacer" presStyleCnt="0"/>
      <dgm:spPr/>
    </dgm:pt>
    <dgm:pt modelId="{1C8F20F4-4BFF-4A2B-BF21-C624A5280C9F}" type="pres">
      <dgm:prSet presAssocID="{550A48D8-92D7-4DA2-A040-DCA91A8BF4F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754C7B8-AD83-42C7-8A64-6A35328FCF97}" type="pres">
      <dgm:prSet presAssocID="{815BDBB4-6EE2-435A-9D69-0B8E7BA7FF44}" presName="spacer" presStyleCnt="0"/>
      <dgm:spPr/>
    </dgm:pt>
    <dgm:pt modelId="{CBED4E1F-C1E8-48D5-A992-29CB6F233B25}" type="pres">
      <dgm:prSet presAssocID="{D7E4B162-2898-4F08-AA3A-D65D58E918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FA54701-07F9-48E8-A74B-84B48E814FC8}" type="presOf" srcId="{550A48D8-92D7-4DA2-A040-DCA91A8BF4FD}" destId="{1C8F20F4-4BFF-4A2B-BF21-C624A5280C9F}" srcOrd="0" destOrd="0" presId="urn:microsoft.com/office/officeart/2005/8/layout/vList2"/>
    <dgm:cxn modelId="{5F435036-2838-4E08-BC4F-4277BC456686}" srcId="{CD1A6AFA-5224-40CF-B985-ECA4FFF4303B}" destId="{D7E4B162-2898-4F08-AA3A-D65D58E91839}" srcOrd="2" destOrd="0" parTransId="{9721A185-553B-4072-B779-488B5B7B1281}" sibTransId="{5047FED3-D606-4FE3-878E-B305161E8ECC}"/>
    <dgm:cxn modelId="{F8B2A33C-110B-43B5-9309-01D2B99714BF}" type="presOf" srcId="{D7E4B162-2898-4F08-AA3A-D65D58E91839}" destId="{CBED4E1F-C1E8-48D5-A992-29CB6F233B25}" srcOrd="0" destOrd="0" presId="urn:microsoft.com/office/officeart/2005/8/layout/vList2"/>
    <dgm:cxn modelId="{BDD36B93-0F31-4F43-B962-D29FF31772CC}" type="presOf" srcId="{CD1A6AFA-5224-40CF-B985-ECA4FFF4303B}" destId="{A103B8C1-AE5F-400B-99F5-5E00A7F9961A}" srcOrd="0" destOrd="0" presId="urn:microsoft.com/office/officeart/2005/8/layout/vList2"/>
    <dgm:cxn modelId="{8FE07DA9-4534-44DB-AC4B-5A6479A965B1}" srcId="{CD1A6AFA-5224-40CF-B985-ECA4FFF4303B}" destId="{550A48D8-92D7-4DA2-A040-DCA91A8BF4FD}" srcOrd="1" destOrd="0" parTransId="{B814BED2-1203-4647-A8A5-138329ACE141}" sibTransId="{815BDBB4-6EE2-435A-9D69-0B8E7BA7FF44}"/>
    <dgm:cxn modelId="{4BAB36C1-5C71-49FA-8061-23FA7729851F}" type="presOf" srcId="{0E781BFE-840F-47F7-854D-B17A1DDDFA01}" destId="{50315F58-9330-4063-97D8-F253469CBDBC}" srcOrd="0" destOrd="0" presId="urn:microsoft.com/office/officeart/2005/8/layout/vList2"/>
    <dgm:cxn modelId="{BBFBD3C2-73DC-4531-91FB-F669FBEF60A1}" srcId="{CD1A6AFA-5224-40CF-B985-ECA4FFF4303B}" destId="{0E781BFE-840F-47F7-854D-B17A1DDDFA01}" srcOrd="0" destOrd="0" parTransId="{A65BF4BE-969D-4AC2-9D04-C9E6338EAA8A}" sibTransId="{08B631C4-0ADC-42A0-A8EE-CCC362C1AEC0}"/>
    <dgm:cxn modelId="{099E4003-B9E6-4F99-9DF2-D56ED1A4E991}" type="presParOf" srcId="{A103B8C1-AE5F-400B-99F5-5E00A7F9961A}" destId="{50315F58-9330-4063-97D8-F253469CBDBC}" srcOrd="0" destOrd="0" presId="urn:microsoft.com/office/officeart/2005/8/layout/vList2"/>
    <dgm:cxn modelId="{02E8CB12-9E78-4169-82EC-15A9001A64CF}" type="presParOf" srcId="{A103B8C1-AE5F-400B-99F5-5E00A7F9961A}" destId="{27A33967-49AC-4680-A98B-A91A4D262FB8}" srcOrd="1" destOrd="0" presId="urn:microsoft.com/office/officeart/2005/8/layout/vList2"/>
    <dgm:cxn modelId="{BBC04289-DC30-4E30-9028-339CACA5C77C}" type="presParOf" srcId="{A103B8C1-AE5F-400B-99F5-5E00A7F9961A}" destId="{1C8F20F4-4BFF-4A2B-BF21-C624A5280C9F}" srcOrd="2" destOrd="0" presId="urn:microsoft.com/office/officeart/2005/8/layout/vList2"/>
    <dgm:cxn modelId="{16AD3688-8AA4-4046-8D99-B7B1B5049E4B}" type="presParOf" srcId="{A103B8C1-AE5F-400B-99F5-5E00A7F9961A}" destId="{D754C7B8-AD83-42C7-8A64-6A35328FCF97}" srcOrd="3" destOrd="0" presId="urn:microsoft.com/office/officeart/2005/8/layout/vList2"/>
    <dgm:cxn modelId="{D842826E-1109-417F-BD37-A2865946D1B0}" type="presParOf" srcId="{A103B8C1-AE5F-400B-99F5-5E00A7F9961A}" destId="{CBED4E1F-C1E8-48D5-A992-29CB6F233B2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4283FB8-75B4-4738-9458-7C6540E8CAB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EEC7D1-CE55-4755-9261-AE0BC1731CE5}">
      <dgm:prSet phldrT="[文字]" custT="1"/>
      <dgm:spPr/>
      <dgm:t>
        <a:bodyPr/>
        <a:lstStyle/>
        <a:p>
          <a:r>
            <a:rPr lang="en-US" altLang="zh-TW" sz="2800" dirty="0"/>
            <a:t>Modifying  input code</a:t>
          </a:r>
          <a:endParaRPr lang="zh-TW" altLang="en-US" sz="2800" dirty="0"/>
        </a:p>
      </dgm:t>
    </dgm:pt>
    <dgm:pt modelId="{3DBCBBBC-73A6-4538-91D4-36733D0EF201}" type="par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6D46EB55-48CB-430B-A0B9-B0EEBD19DBA3}" type="sib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30359C0E-003C-4467-8D6B-40B2E135B070}">
      <dgm:prSet phldrT="[文字]" custT="1"/>
      <dgm:spPr/>
      <dgm:t>
        <a:bodyPr/>
        <a:lstStyle/>
        <a:p>
          <a:r>
            <a:rPr lang="en-US" altLang="zh-TW" sz="2400" dirty="0"/>
            <a:t>Paired data</a:t>
          </a:r>
          <a:endParaRPr lang="zh-TW" altLang="en-US" sz="2400" dirty="0"/>
        </a:p>
      </dgm:t>
    </dgm:pt>
    <dgm:pt modelId="{D88ACCB5-8E68-4625-A657-948BFEAEDA50}" type="par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57F8535A-3B5D-4BBC-928C-A8AD06CC6695}" type="sib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8454BD7C-7235-4679-9C38-DD11D4DA4D15}">
      <dgm:prSet phldrT="[文字]" custT="1"/>
      <dgm:spPr/>
      <dgm:t>
        <a:bodyPr/>
        <a:lstStyle/>
        <a:p>
          <a:r>
            <a:rPr lang="en-US" altLang="zh-TW" sz="2400" dirty="0"/>
            <a:t>Unpaired data</a:t>
          </a:r>
          <a:endParaRPr lang="zh-TW" altLang="en-US" sz="2400" dirty="0"/>
        </a:p>
      </dgm:t>
    </dgm:pt>
    <dgm:pt modelId="{6EF94021-A7DA-401F-B06B-3A6B54AB1BB2}" type="par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476B3EA5-AD8A-4A0B-8BD8-51E407AFF8C1}" type="sib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263BD3B5-5EE9-4B93-9F58-1930DD7D4FED}">
      <dgm:prSet phldrT="[文字]" custT="1"/>
      <dgm:spPr/>
      <dgm:t>
        <a:bodyPr/>
        <a:lstStyle/>
        <a:p>
          <a:r>
            <a:rPr lang="en-US" altLang="zh-TW" sz="2800" dirty="0"/>
            <a:t>Feature extraction </a:t>
          </a:r>
          <a:endParaRPr lang="zh-TW" altLang="en-US" sz="2800" dirty="0"/>
        </a:p>
      </dgm:t>
    </dgm:pt>
    <dgm:pt modelId="{2A3AA17F-3E10-4FCA-9FDD-29C4F9C61E4B}" type="par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6F261A64-1AF4-4D6C-A18E-87A3F0080577}" type="sib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1C8DE7CD-E90D-465A-8186-0B5988203B87}">
      <dgm:prSet phldrT="[文字]" custT="1"/>
      <dgm:spPr/>
      <dgm:t>
        <a:bodyPr/>
        <a:lstStyle/>
        <a:p>
          <a:r>
            <a:rPr lang="en-US" altLang="zh-TW" sz="2800" dirty="0"/>
            <a:t>Controlling by input objects</a:t>
          </a:r>
          <a:endParaRPr lang="zh-TW" altLang="en-US" sz="2800" dirty="0"/>
        </a:p>
      </dgm:t>
    </dgm:pt>
    <dgm:pt modelId="{0DBDB497-3859-47B4-A961-E5BC67CD6D55}" type="par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EE58BBB8-7102-4F56-9EA8-55B1ABDC5E49}" type="sib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49924744-7B99-48BD-B65E-9D780F0BED09}">
      <dgm:prSet phldrT="[文字]" custT="1"/>
      <dgm:spPr/>
      <dgm:t>
        <a:bodyPr/>
        <a:lstStyle/>
        <a:p>
          <a:r>
            <a:rPr lang="en-US" altLang="zh-TW" sz="2400" dirty="0"/>
            <a:t>Making code has influence (</a:t>
          </a:r>
          <a:r>
            <a:rPr lang="en-US" altLang="zh-TW" sz="2400" dirty="0" err="1"/>
            <a:t>InfoGAN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7608AF60-4FCE-4E5B-95C8-90E11ADA51BE}" type="par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785C489F-9707-4C77-BC78-4AFE344D72D1}" type="sib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AA9DAB79-9CD1-4E48-82EA-14727E0A1777}">
      <dgm:prSet phldrT="[文字]" custT="1"/>
      <dgm:spPr/>
      <dgm:t>
        <a:bodyPr/>
        <a:lstStyle/>
        <a:p>
          <a:r>
            <a:rPr lang="en-US" altLang="zh-TW" sz="2400" dirty="0"/>
            <a:t>Connection code space with attribute</a:t>
          </a:r>
          <a:endParaRPr lang="zh-TW" altLang="en-US" sz="2400" dirty="0"/>
        </a:p>
      </dgm:t>
    </dgm:pt>
    <dgm:pt modelId="{DF2ECB01-DE3E-42C9-8435-38D2E0D1D2E1}" type="par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43F117F8-28A6-4EA4-A0B6-B18C91A73F2C}" type="sib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D1B80C19-7771-4718-AC7F-24FCD9C580A2}">
      <dgm:prSet phldrT="[文字]" custT="1"/>
      <dgm:spPr/>
      <dgm:t>
        <a:bodyPr/>
        <a:lstStyle/>
        <a:p>
          <a:r>
            <a:rPr lang="en-US" altLang="zh-TW" sz="2400" dirty="0"/>
            <a:t>Unsupervised</a:t>
          </a:r>
          <a:endParaRPr lang="zh-TW" altLang="en-US" sz="2400" dirty="0"/>
        </a:p>
      </dgm:t>
    </dgm:pt>
    <dgm:pt modelId="{4E6084FE-EE7A-4F68-93C4-22F93C611ED2}" type="par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47431ED3-FAD2-4586-9178-178B05DFD8D5}" type="sib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27B09C9A-9C35-4F1A-833B-E95D57772937}">
      <dgm:prSet phldrT="[文字]" custT="1"/>
      <dgm:spPr/>
      <dgm:t>
        <a:bodyPr/>
        <a:lstStyle/>
        <a:p>
          <a:r>
            <a:rPr lang="en-US" altLang="zh-TW" sz="2400" dirty="0"/>
            <a:t>Domain Independent Feature</a:t>
          </a:r>
          <a:endParaRPr lang="zh-TW" altLang="en-US" sz="2400" dirty="0"/>
        </a:p>
      </dgm:t>
    </dgm:pt>
    <dgm:pt modelId="{D7662A9C-C9BD-4E3E-9A21-75923195030B}" type="par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762DB327-758F-4C89-9189-2BC1249ACA15}" type="sib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808FDD43-702B-4DA7-B4DB-0890E922D5BA}">
      <dgm:prSet phldrT="[文字]" custT="1"/>
      <dgm:spPr/>
      <dgm:t>
        <a:bodyPr/>
        <a:lstStyle/>
        <a:p>
          <a:r>
            <a:rPr lang="en-US" altLang="zh-TW" sz="2400" dirty="0"/>
            <a:t>Improving Auto-encoder (VAE-GAN, </a:t>
          </a:r>
          <a:r>
            <a:rPr lang="en-US" altLang="zh-TW" sz="2400" dirty="0" err="1"/>
            <a:t>BiGAN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D68C9C1F-2702-4747-82C7-C53C085B74C1}" type="par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07FC671E-D040-43C8-90CF-117D1EB184E1}" type="sib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6668D232-E024-4519-8575-B6465B81DF8C}" type="pres">
      <dgm:prSet presAssocID="{04283FB8-75B4-4738-9458-7C6540E8CABD}" presName="linear" presStyleCnt="0">
        <dgm:presLayoutVars>
          <dgm:animLvl val="lvl"/>
          <dgm:resizeHandles val="exact"/>
        </dgm:presLayoutVars>
      </dgm:prSet>
      <dgm:spPr/>
    </dgm:pt>
    <dgm:pt modelId="{B477C32A-E516-4408-BB03-9F885794ACC1}" type="pres">
      <dgm:prSet presAssocID="{F6EEC7D1-CE55-4755-9261-AE0BC1731C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E3031E-3198-43DE-AACF-80F50E61EF02}" type="pres">
      <dgm:prSet presAssocID="{F6EEC7D1-CE55-4755-9261-AE0BC1731CE5}" presName="childText" presStyleLbl="revTx" presStyleIdx="0" presStyleCnt="3">
        <dgm:presLayoutVars>
          <dgm:bulletEnabled val="1"/>
        </dgm:presLayoutVars>
      </dgm:prSet>
      <dgm:spPr/>
    </dgm:pt>
    <dgm:pt modelId="{5CFC1DA5-DE9B-4BB7-80D5-72A681AC251A}" type="pres">
      <dgm:prSet presAssocID="{1C8DE7CD-E90D-465A-8186-0B5988203B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1360D4-C301-4ECF-9835-BAD3F440350F}" type="pres">
      <dgm:prSet presAssocID="{1C8DE7CD-E90D-465A-8186-0B5988203B87}" presName="childText" presStyleLbl="revTx" presStyleIdx="1" presStyleCnt="3">
        <dgm:presLayoutVars>
          <dgm:bulletEnabled val="1"/>
        </dgm:presLayoutVars>
      </dgm:prSet>
      <dgm:spPr/>
    </dgm:pt>
    <dgm:pt modelId="{E6ECCFA3-C0D0-4D1C-B4BE-373FBAAD6F39}" type="pres">
      <dgm:prSet presAssocID="{263BD3B5-5EE9-4B93-9F58-1930DD7D4F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733BED9-0FEB-4831-BBDD-7C091C6B2A86}" type="pres">
      <dgm:prSet presAssocID="{263BD3B5-5EE9-4B93-9F58-1930DD7D4FE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9B20119-C591-4D81-B246-C7FC63BBC6B8}" type="presOf" srcId="{D1B80C19-7771-4718-AC7F-24FCD9C580A2}" destId="{241360D4-C301-4ECF-9835-BAD3F440350F}" srcOrd="0" destOrd="2" presId="urn:microsoft.com/office/officeart/2005/8/layout/vList2"/>
    <dgm:cxn modelId="{B1A6B71E-59D5-4055-ADF4-C951901DF3F0}" type="presOf" srcId="{04283FB8-75B4-4738-9458-7C6540E8CABD}" destId="{6668D232-E024-4519-8575-B6465B81DF8C}" srcOrd="0" destOrd="0" presId="urn:microsoft.com/office/officeart/2005/8/layout/vList2"/>
    <dgm:cxn modelId="{66291323-2B7F-4FFF-9E8C-7BD1A7C9A6C6}" srcId="{1C8DE7CD-E90D-465A-8186-0B5988203B87}" destId="{8454BD7C-7235-4679-9C38-DD11D4DA4D15}" srcOrd="1" destOrd="0" parTransId="{6EF94021-A7DA-401F-B06B-3A6B54AB1BB2}" sibTransId="{476B3EA5-AD8A-4A0B-8BD8-51E407AFF8C1}"/>
    <dgm:cxn modelId="{E5D1A031-83FD-469B-B221-601F4CDAE88E}" srcId="{F6EEC7D1-CE55-4755-9261-AE0BC1731CE5}" destId="{49924744-7B99-48BD-B65E-9D780F0BED09}" srcOrd="0" destOrd="0" parTransId="{7608AF60-4FCE-4E5B-95C8-90E11ADA51BE}" sibTransId="{785C489F-9707-4C77-BC78-4AFE344D72D1}"/>
    <dgm:cxn modelId="{3C949537-CEA2-4DCC-94AD-C0C0E04B295B}" srcId="{04283FB8-75B4-4738-9458-7C6540E8CABD}" destId="{263BD3B5-5EE9-4B93-9F58-1930DD7D4FED}" srcOrd="2" destOrd="0" parTransId="{2A3AA17F-3E10-4FCA-9FDD-29C4F9C61E4B}" sibTransId="{6F261A64-1AF4-4D6C-A18E-87A3F0080577}"/>
    <dgm:cxn modelId="{4B61343C-EB8B-4EDD-AA10-6DF760263692}" srcId="{04283FB8-75B4-4738-9458-7C6540E8CABD}" destId="{1C8DE7CD-E90D-465A-8186-0B5988203B87}" srcOrd="1" destOrd="0" parTransId="{0DBDB497-3859-47B4-A961-E5BC67CD6D55}" sibTransId="{EE58BBB8-7102-4F56-9EA8-55B1ABDC5E49}"/>
    <dgm:cxn modelId="{AD75A13C-C164-48BB-AE45-9678DB2A10F3}" type="presOf" srcId="{30359C0E-003C-4467-8D6B-40B2E135B070}" destId="{241360D4-C301-4ECF-9835-BAD3F440350F}" srcOrd="0" destOrd="0" presId="urn:microsoft.com/office/officeart/2005/8/layout/vList2"/>
    <dgm:cxn modelId="{8D55FA3E-E3CF-4589-ABEA-1E1015E39687}" srcId="{263BD3B5-5EE9-4B93-9F58-1930DD7D4FED}" destId="{808FDD43-702B-4DA7-B4DB-0890E922D5BA}" srcOrd="1" destOrd="0" parTransId="{D68C9C1F-2702-4747-82C7-C53C085B74C1}" sibTransId="{07FC671E-D040-43C8-90CF-117D1EB184E1}"/>
    <dgm:cxn modelId="{D5D57C5F-4B8D-403D-9A65-144E7B723E22}" type="presOf" srcId="{AA9DAB79-9CD1-4E48-82EA-14727E0A1777}" destId="{A4E3031E-3198-43DE-AACF-80F50E61EF02}" srcOrd="0" destOrd="1" presId="urn:microsoft.com/office/officeart/2005/8/layout/vList2"/>
    <dgm:cxn modelId="{5BF55B41-31FD-4F28-852B-116E1AC6B0F4}" srcId="{04283FB8-75B4-4738-9458-7C6540E8CABD}" destId="{F6EEC7D1-CE55-4755-9261-AE0BC1731CE5}" srcOrd="0" destOrd="0" parTransId="{3DBCBBBC-73A6-4538-91D4-36733D0EF201}" sibTransId="{6D46EB55-48CB-430B-A0B9-B0EEBD19DBA3}"/>
    <dgm:cxn modelId="{239F8D67-E48E-46CF-B9B0-9DEACFDF4D94}" type="presOf" srcId="{49924744-7B99-48BD-B65E-9D780F0BED09}" destId="{A4E3031E-3198-43DE-AACF-80F50E61EF02}" srcOrd="0" destOrd="0" presId="urn:microsoft.com/office/officeart/2005/8/layout/vList2"/>
    <dgm:cxn modelId="{19D7506E-76C1-4921-B687-39AC4983CF52}" srcId="{1C8DE7CD-E90D-465A-8186-0B5988203B87}" destId="{D1B80C19-7771-4718-AC7F-24FCD9C580A2}" srcOrd="2" destOrd="0" parTransId="{4E6084FE-EE7A-4F68-93C4-22F93C611ED2}" sibTransId="{47431ED3-FAD2-4586-9178-178B05DFD8D5}"/>
    <dgm:cxn modelId="{0F5B3F53-A10E-4D9A-9F18-D22BC3807689}" srcId="{F6EEC7D1-CE55-4755-9261-AE0BC1731CE5}" destId="{AA9DAB79-9CD1-4E48-82EA-14727E0A1777}" srcOrd="1" destOrd="0" parTransId="{DF2ECB01-DE3E-42C9-8435-38D2E0D1D2E1}" sibTransId="{43F117F8-28A6-4EA4-A0B6-B18C91A73F2C}"/>
    <dgm:cxn modelId="{6D0D127E-8DF3-4C03-822E-A8A97D229B24}" srcId="{1C8DE7CD-E90D-465A-8186-0B5988203B87}" destId="{30359C0E-003C-4467-8D6B-40B2E135B070}" srcOrd="0" destOrd="0" parTransId="{D88ACCB5-8E68-4625-A657-948BFEAEDA50}" sibTransId="{57F8535A-3B5D-4BBC-928C-A8AD06CC6695}"/>
    <dgm:cxn modelId="{226A4A93-7BBF-4C21-80BF-78E5155DFE95}" srcId="{263BD3B5-5EE9-4B93-9F58-1930DD7D4FED}" destId="{27B09C9A-9C35-4F1A-833B-E95D57772937}" srcOrd="0" destOrd="0" parTransId="{D7662A9C-C9BD-4E3E-9A21-75923195030B}" sibTransId="{762DB327-758F-4C89-9189-2BC1249ACA15}"/>
    <dgm:cxn modelId="{F4B047AC-0B4B-4EA9-9B4A-6B1D721E5906}" type="presOf" srcId="{1C8DE7CD-E90D-465A-8186-0B5988203B87}" destId="{5CFC1DA5-DE9B-4BB7-80D5-72A681AC251A}" srcOrd="0" destOrd="0" presId="urn:microsoft.com/office/officeart/2005/8/layout/vList2"/>
    <dgm:cxn modelId="{73CED2CB-B9E7-4CE9-9184-1BADE1CF3A55}" type="presOf" srcId="{27B09C9A-9C35-4F1A-833B-E95D57772937}" destId="{0733BED9-0FEB-4831-BBDD-7C091C6B2A86}" srcOrd="0" destOrd="0" presId="urn:microsoft.com/office/officeart/2005/8/layout/vList2"/>
    <dgm:cxn modelId="{91D157CE-4696-4042-96C2-64899673F37C}" type="presOf" srcId="{808FDD43-702B-4DA7-B4DB-0890E922D5BA}" destId="{0733BED9-0FEB-4831-BBDD-7C091C6B2A86}" srcOrd="0" destOrd="1" presId="urn:microsoft.com/office/officeart/2005/8/layout/vList2"/>
    <dgm:cxn modelId="{37CB99DE-84CF-4EB3-B0E5-5D5F16A9786D}" type="presOf" srcId="{8454BD7C-7235-4679-9C38-DD11D4DA4D15}" destId="{241360D4-C301-4ECF-9835-BAD3F440350F}" srcOrd="0" destOrd="1" presId="urn:microsoft.com/office/officeart/2005/8/layout/vList2"/>
    <dgm:cxn modelId="{BBB9D6E4-98DF-4DBD-971C-175E168570AA}" type="presOf" srcId="{263BD3B5-5EE9-4B93-9F58-1930DD7D4FED}" destId="{E6ECCFA3-C0D0-4D1C-B4BE-373FBAAD6F39}" srcOrd="0" destOrd="0" presId="urn:microsoft.com/office/officeart/2005/8/layout/vList2"/>
    <dgm:cxn modelId="{AB6BCAEC-ECA9-455A-ACC2-34D6FE0D3771}" type="presOf" srcId="{F6EEC7D1-CE55-4755-9261-AE0BC1731CE5}" destId="{B477C32A-E516-4408-BB03-9F885794ACC1}" srcOrd="0" destOrd="0" presId="urn:microsoft.com/office/officeart/2005/8/layout/vList2"/>
    <dgm:cxn modelId="{1F9DA6AB-C9CD-4179-84F3-26B8FA903CFC}" type="presParOf" srcId="{6668D232-E024-4519-8575-B6465B81DF8C}" destId="{B477C32A-E516-4408-BB03-9F885794ACC1}" srcOrd="0" destOrd="0" presId="urn:microsoft.com/office/officeart/2005/8/layout/vList2"/>
    <dgm:cxn modelId="{D410DCE6-7EED-4D11-9C65-2509C4F16C56}" type="presParOf" srcId="{6668D232-E024-4519-8575-B6465B81DF8C}" destId="{A4E3031E-3198-43DE-AACF-80F50E61EF02}" srcOrd="1" destOrd="0" presId="urn:microsoft.com/office/officeart/2005/8/layout/vList2"/>
    <dgm:cxn modelId="{8FA7B006-83A4-45A1-B39C-908C82256E45}" type="presParOf" srcId="{6668D232-E024-4519-8575-B6465B81DF8C}" destId="{5CFC1DA5-DE9B-4BB7-80D5-72A681AC251A}" srcOrd="2" destOrd="0" presId="urn:microsoft.com/office/officeart/2005/8/layout/vList2"/>
    <dgm:cxn modelId="{B7FC889A-8DF0-4F9A-A64B-BB3739C47A73}" type="presParOf" srcId="{6668D232-E024-4519-8575-B6465B81DF8C}" destId="{241360D4-C301-4ECF-9835-BAD3F440350F}" srcOrd="3" destOrd="0" presId="urn:microsoft.com/office/officeart/2005/8/layout/vList2"/>
    <dgm:cxn modelId="{CD51F705-96D9-4EDE-9CE9-3B6E45DA280E}" type="presParOf" srcId="{6668D232-E024-4519-8575-B6465B81DF8C}" destId="{E6ECCFA3-C0D0-4D1C-B4BE-373FBAAD6F39}" srcOrd="4" destOrd="0" presId="urn:microsoft.com/office/officeart/2005/8/layout/vList2"/>
    <dgm:cxn modelId="{06704FA1-2292-427C-9F13-6723DFF6A240}" type="presParOf" srcId="{6668D232-E024-4519-8575-B6465B81DF8C}" destId="{0733BED9-0FEB-4831-BBDD-7C091C6B2A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4283FB8-75B4-4738-9458-7C6540E8CAB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EEC7D1-CE55-4755-9261-AE0BC1731CE5}">
      <dgm:prSet phldrT="[文字]" custT="1"/>
      <dgm:spPr/>
      <dgm:t>
        <a:bodyPr/>
        <a:lstStyle/>
        <a:p>
          <a:r>
            <a:rPr lang="en-US" altLang="zh-TW" sz="2800" dirty="0"/>
            <a:t>Modifying  input code</a:t>
          </a:r>
          <a:endParaRPr lang="zh-TW" altLang="en-US" sz="2800" dirty="0"/>
        </a:p>
      </dgm:t>
    </dgm:pt>
    <dgm:pt modelId="{3DBCBBBC-73A6-4538-91D4-36733D0EF201}" type="par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6D46EB55-48CB-430B-A0B9-B0EEBD19DBA3}" type="sib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30359C0E-003C-4467-8D6B-40B2E135B070}">
      <dgm:prSet phldrT="[文字]" custT="1"/>
      <dgm:spPr/>
      <dgm:t>
        <a:bodyPr/>
        <a:lstStyle/>
        <a:p>
          <a:r>
            <a:rPr lang="en-US" altLang="zh-TW" sz="2400" dirty="0"/>
            <a:t>Paired data</a:t>
          </a:r>
          <a:endParaRPr lang="zh-TW" altLang="en-US" sz="2400" dirty="0"/>
        </a:p>
      </dgm:t>
    </dgm:pt>
    <dgm:pt modelId="{D88ACCB5-8E68-4625-A657-948BFEAEDA50}" type="par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57F8535A-3B5D-4BBC-928C-A8AD06CC6695}" type="sib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8454BD7C-7235-4679-9C38-DD11D4DA4D15}">
      <dgm:prSet phldrT="[文字]" custT="1"/>
      <dgm:spPr/>
      <dgm:t>
        <a:bodyPr/>
        <a:lstStyle/>
        <a:p>
          <a:r>
            <a:rPr lang="en-US" altLang="zh-TW" sz="2400" dirty="0"/>
            <a:t>Unpaired data</a:t>
          </a:r>
          <a:endParaRPr lang="zh-TW" altLang="en-US" sz="2400" dirty="0"/>
        </a:p>
      </dgm:t>
    </dgm:pt>
    <dgm:pt modelId="{6EF94021-A7DA-401F-B06B-3A6B54AB1BB2}" type="par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476B3EA5-AD8A-4A0B-8BD8-51E407AFF8C1}" type="sib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263BD3B5-5EE9-4B93-9F58-1930DD7D4FED}">
      <dgm:prSet phldrT="[文字]" custT="1"/>
      <dgm:spPr/>
      <dgm:t>
        <a:bodyPr/>
        <a:lstStyle/>
        <a:p>
          <a:r>
            <a:rPr lang="en-US" altLang="zh-TW" sz="2800" dirty="0"/>
            <a:t>Feature extraction </a:t>
          </a:r>
          <a:endParaRPr lang="zh-TW" altLang="en-US" sz="2800" dirty="0"/>
        </a:p>
      </dgm:t>
    </dgm:pt>
    <dgm:pt modelId="{2A3AA17F-3E10-4FCA-9FDD-29C4F9C61E4B}" type="par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6F261A64-1AF4-4D6C-A18E-87A3F0080577}" type="sib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1C8DE7CD-E90D-465A-8186-0B5988203B87}">
      <dgm:prSet phldrT="[文字]" custT="1"/>
      <dgm:spPr/>
      <dgm:t>
        <a:bodyPr/>
        <a:lstStyle/>
        <a:p>
          <a:r>
            <a:rPr lang="en-US" altLang="zh-TW" sz="2800" dirty="0"/>
            <a:t>Controlling by input objects</a:t>
          </a:r>
          <a:endParaRPr lang="zh-TW" altLang="en-US" sz="2800" dirty="0"/>
        </a:p>
      </dgm:t>
    </dgm:pt>
    <dgm:pt modelId="{0DBDB497-3859-47B4-A961-E5BC67CD6D55}" type="par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EE58BBB8-7102-4F56-9EA8-55B1ABDC5E49}" type="sib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49924744-7B99-48BD-B65E-9D780F0BED09}">
      <dgm:prSet phldrT="[文字]" custT="1"/>
      <dgm:spPr/>
      <dgm:t>
        <a:bodyPr/>
        <a:lstStyle/>
        <a:p>
          <a:r>
            <a:rPr lang="en-US" altLang="zh-TW" sz="2400" dirty="0"/>
            <a:t>Making code has influence (</a:t>
          </a:r>
          <a:r>
            <a:rPr lang="en-US" altLang="zh-TW" sz="2400" dirty="0" err="1"/>
            <a:t>InfoGAN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7608AF60-4FCE-4E5B-95C8-90E11ADA51BE}" type="par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785C489F-9707-4C77-BC78-4AFE344D72D1}" type="sib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AA9DAB79-9CD1-4E48-82EA-14727E0A1777}">
      <dgm:prSet phldrT="[文字]" custT="1"/>
      <dgm:spPr/>
      <dgm:t>
        <a:bodyPr/>
        <a:lstStyle/>
        <a:p>
          <a:r>
            <a:rPr lang="en-US" altLang="zh-TW" sz="2400" dirty="0"/>
            <a:t>Connection code space with attribute</a:t>
          </a:r>
          <a:endParaRPr lang="zh-TW" altLang="en-US" sz="2400" dirty="0"/>
        </a:p>
      </dgm:t>
    </dgm:pt>
    <dgm:pt modelId="{DF2ECB01-DE3E-42C9-8435-38D2E0D1D2E1}" type="par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43F117F8-28A6-4EA4-A0B6-B18C91A73F2C}" type="sib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D1B80C19-7771-4718-AC7F-24FCD9C580A2}">
      <dgm:prSet phldrT="[文字]" custT="1"/>
      <dgm:spPr/>
      <dgm:t>
        <a:bodyPr/>
        <a:lstStyle/>
        <a:p>
          <a:r>
            <a:rPr lang="en-US" altLang="zh-TW" sz="2400" dirty="0"/>
            <a:t>Unsupervised</a:t>
          </a:r>
          <a:endParaRPr lang="zh-TW" altLang="en-US" sz="2400" dirty="0"/>
        </a:p>
      </dgm:t>
    </dgm:pt>
    <dgm:pt modelId="{4E6084FE-EE7A-4F68-93C4-22F93C611ED2}" type="par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47431ED3-FAD2-4586-9178-178B05DFD8D5}" type="sib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27B09C9A-9C35-4F1A-833B-E95D57772937}">
      <dgm:prSet phldrT="[文字]" custT="1"/>
      <dgm:spPr/>
      <dgm:t>
        <a:bodyPr/>
        <a:lstStyle/>
        <a:p>
          <a:r>
            <a:rPr lang="en-US" altLang="zh-TW" sz="2400" dirty="0"/>
            <a:t>Domain Independent Feature</a:t>
          </a:r>
          <a:endParaRPr lang="zh-TW" altLang="en-US" sz="2400" dirty="0"/>
        </a:p>
      </dgm:t>
    </dgm:pt>
    <dgm:pt modelId="{D7662A9C-C9BD-4E3E-9A21-75923195030B}" type="par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762DB327-758F-4C89-9189-2BC1249ACA15}" type="sib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808FDD43-702B-4DA7-B4DB-0890E922D5BA}">
      <dgm:prSet phldrT="[文字]" custT="1"/>
      <dgm:spPr/>
      <dgm:t>
        <a:bodyPr/>
        <a:lstStyle/>
        <a:p>
          <a:r>
            <a:rPr lang="en-US" altLang="zh-TW" sz="2400" dirty="0"/>
            <a:t>Improving Auto-encoder (VAE-GAN, </a:t>
          </a:r>
          <a:r>
            <a:rPr lang="en-US" altLang="zh-TW" sz="2400" dirty="0" err="1"/>
            <a:t>BiGAN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D68C9C1F-2702-4747-82C7-C53C085B74C1}" type="par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07FC671E-D040-43C8-90CF-117D1EB184E1}" type="sib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6668D232-E024-4519-8575-B6465B81DF8C}" type="pres">
      <dgm:prSet presAssocID="{04283FB8-75B4-4738-9458-7C6540E8CABD}" presName="linear" presStyleCnt="0">
        <dgm:presLayoutVars>
          <dgm:animLvl val="lvl"/>
          <dgm:resizeHandles val="exact"/>
        </dgm:presLayoutVars>
      </dgm:prSet>
      <dgm:spPr/>
    </dgm:pt>
    <dgm:pt modelId="{B477C32A-E516-4408-BB03-9F885794ACC1}" type="pres">
      <dgm:prSet presAssocID="{F6EEC7D1-CE55-4755-9261-AE0BC1731C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E3031E-3198-43DE-AACF-80F50E61EF02}" type="pres">
      <dgm:prSet presAssocID="{F6EEC7D1-CE55-4755-9261-AE0BC1731CE5}" presName="childText" presStyleLbl="revTx" presStyleIdx="0" presStyleCnt="3">
        <dgm:presLayoutVars>
          <dgm:bulletEnabled val="1"/>
        </dgm:presLayoutVars>
      </dgm:prSet>
      <dgm:spPr/>
    </dgm:pt>
    <dgm:pt modelId="{5CFC1DA5-DE9B-4BB7-80D5-72A681AC251A}" type="pres">
      <dgm:prSet presAssocID="{1C8DE7CD-E90D-465A-8186-0B5988203B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1360D4-C301-4ECF-9835-BAD3F440350F}" type="pres">
      <dgm:prSet presAssocID="{1C8DE7CD-E90D-465A-8186-0B5988203B87}" presName="childText" presStyleLbl="revTx" presStyleIdx="1" presStyleCnt="3">
        <dgm:presLayoutVars>
          <dgm:bulletEnabled val="1"/>
        </dgm:presLayoutVars>
      </dgm:prSet>
      <dgm:spPr/>
    </dgm:pt>
    <dgm:pt modelId="{E6ECCFA3-C0D0-4D1C-B4BE-373FBAAD6F39}" type="pres">
      <dgm:prSet presAssocID="{263BD3B5-5EE9-4B93-9F58-1930DD7D4F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733BED9-0FEB-4831-BBDD-7C091C6B2A86}" type="pres">
      <dgm:prSet presAssocID="{263BD3B5-5EE9-4B93-9F58-1930DD7D4FE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9B20119-C591-4D81-B246-C7FC63BBC6B8}" type="presOf" srcId="{D1B80C19-7771-4718-AC7F-24FCD9C580A2}" destId="{241360D4-C301-4ECF-9835-BAD3F440350F}" srcOrd="0" destOrd="2" presId="urn:microsoft.com/office/officeart/2005/8/layout/vList2"/>
    <dgm:cxn modelId="{B1A6B71E-59D5-4055-ADF4-C951901DF3F0}" type="presOf" srcId="{04283FB8-75B4-4738-9458-7C6540E8CABD}" destId="{6668D232-E024-4519-8575-B6465B81DF8C}" srcOrd="0" destOrd="0" presId="urn:microsoft.com/office/officeart/2005/8/layout/vList2"/>
    <dgm:cxn modelId="{66291323-2B7F-4FFF-9E8C-7BD1A7C9A6C6}" srcId="{1C8DE7CD-E90D-465A-8186-0B5988203B87}" destId="{8454BD7C-7235-4679-9C38-DD11D4DA4D15}" srcOrd="1" destOrd="0" parTransId="{6EF94021-A7DA-401F-B06B-3A6B54AB1BB2}" sibTransId="{476B3EA5-AD8A-4A0B-8BD8-51E407AFF8C1}"/>
    <dgm:cxn modelId="{E5D1A031-83FD-469B-B221-601F4CDAE88E}" srcId="{F6EEC7D1-CE55-4755-9261-AE0BC1731CE5}" destId="{49924744-7B99-48BD-B65E-9D780F0BED09}" srcOrd="0" destOrd="0" parTransId="{7608AF60-4FCE-4E5B-95C8-90E11ADA51BE}" sibTransId="{785C489F-9707-4C77-BC78-4AFE344D72D1}"/>
    <dgm:cxn modelId="{3C949537-CEA2-4DCC-94AD-C0C0E04B295B}" srcId="{04283FB8-75B4-4738-9458-7C6540E8CABD}" destId="{263BD3B5-5EE9-4B93-9F58-1930DD7D4FED}" srcOrd="2" destOrd="0" parTransId="{2A3AA17F-3E10-4FCA-9FDD-29C4F9C61E4B}" sibTransId="{6F261A64-1AF4-4D6C-A18E-87A3F0080577}"/>
    <dgm:cxn modelId="{4B61343C-EB8B-4EDD-AA10-6DF760263692}" srcId="{04283FB8-75B4-4738-9458-7C6540E8CABD}" destId="{1C8DE7CD-E90D-465A-8186-0B5988203B87}" srcOrd="1" destOrd="0" parTransId="{0DBDB497-3859-47B4-A961-E5BC67CD6D55}" sibTransId="{EE58BBB8-7102-4F56-9EA8-55B1ABDC5E49}"/>
    <dgm:cxn modelId="{AD75A13C-C164-48BB-AE45-9678DB2A10F3}" type="presOf" srcId="{30359C0E-003C-4467-8D6B-40B2E135B070}" destId="{241360D4-C301-4ECF-9835-BAD3F440350F}" srcOrd="0" destOrd="0" presId="urn:microsoft.com/office/officeart/2005/8/layout/vList2"/>
    <dgm:cxn modelId="{8D55FA3E-E3CF-4589-ABEA-1E1015E39687}" srcId="{263BD3B5-5EE9-4B93-9F58-1930DD7D4FED}" destId="{808FDD43-702B-4DA7-B4DB-0890E922D5BA}" srcOrd="1" destOrd="0" parTransId="{D68C9C1F-2702-4747-82C7-C53C085B74C1}" sibTransId="{07FC671E-D040-43C8-90CF-117D1EB184E1}"/>
    <dgm:cxn modelId="{D5D57C5F-4B8D-403D-9A65-144E7B723E22}" type="presOf" srcId="{AA9DAB79-9CD1-4E48-82EA-14727E0A1777}" destId="{A4E3031E-3198-43DE-AACF-80F50E61EF02}" srcOrd="0" destOrd="1" presId="urn:microsoft.com/office/officeart/2005/8/layout/vList2"/>
    <dgm:cxn modelId="{5BF55B41-31FD-4F28-852B-116E1AC6B0F4}" srcId="{04283FB8-75B4-4738-9458-7C6540E8CABD}" destId="{F6EEC7D1-CE55-4755-9261-AE0BC1731CE5}" srcOrd="0" destOrd="0" parTransId="{3DBCBBBC-73A6-4538-91D4-36733D0EF201}" sibTransId="{6D46EB55-48CB-430B-A0B9-B0EEBD19DBA3}"/>
    <dgm:cxn modelId="{239F8D67-E48E-46CF-B9B0-9DEACFDF4D94}" type="presOf" srcId="{49924744-7B99-48BD-B65E-9D780F0BED09}" destId="{A4E3031E-3198-43DE-AACF-80F50E61EF02}" srcOrd="0" destOrd="0" presId="urn:microsoft.com/office/officeart/2005/8/layout/vList2"/>
    <dgm:cxn modelId="{19D7506E-76C1-4921-B687-39AC4983CF52}" srcId="{1C8DE7CD-E90D-465A-8186-0B5988203B87}" destId="{D1B80C19-7771-4718-AC7F-24FCD9C580A2}" srcOrd="2" destOrd="0" parTransId="{4E6084FE-EE7A-4F68-93C4-22F93C611ED2}" sibTransId="{47431ED3-FAD2-4586-9178-178B05DFD8D5}"/>
    <dgm:cxn modelId="{0F5B3F53-A10E-4D9A-9F18-D22BC3807689}" srcId="{F6EEC7D1-CE55-4755-9261-AE0BC1731CE5}" destId="{AA9DAB79-9CD1-4E48-82EA-14727E0A1777}" srcOrd="1" destOrd="0" parTransId="{DF2ECB01-DE3E-42C9-8435-38D2E0D1D2E1}" sibTransId="{43F117F8-28A6-4EA4-A0B6-B18C91A73F2C}"/>
    <dgm:cxn modelId="{6D0D127E-8DF3-4C03-822E-A8A97D229B24}" srcId="{1C8DE7CD-E90D-465A-8186-0B5988203B87}" destId="{30359C0E-003C-4467-8D6B-40B2E135B070}" srcOrd="0" destOrd="0" parTransId="{D88ACCB5-8E68-4625-A657-948BFEAEDA50}" sibTransId="{57F8535A-3B5D-4BBC-928C-A8AD06CC6695}"/>
    <dgm:cxn modelId="{226A4A93-7BBF-4C21-80BF-78E5155DFE95}" srcId="{263BD3B5-5EE9-4B93-9F58-1930DD7D4FED}" destId="{27B09C9A-9C35-4F1A-833B-E95D57772937}" srcOrd="0" destOrd="0" parTransId="{D7662A9C-C9BD-4E3E-9A21-75923195030B}" sibTransId="{762DB327-758F-4C89-9189-2BC1249ACA15}"/>
    <dgm:cxn modelId="{F4B047AC-0B4B-4EA9-9B4A-6B1D721E5906}" type="presOf" srcId="{1C8DE7CD-E90D-465A-8186-0B5988203B87}" destId="{5CFC1DA5-DE9B-4BB7-80D5-72A681AC251A}" srcOrd="0" destOrd="0" presId="urn:microsoft.com/office/officeart/2005/8/layout/vList2"/>
    <dgm:cxn modelId="{73CED2CB-B9E7-4CE9-9184-1BADE1CF3A55}" type="presOf" srcId="{27B09C9A-9C35-4F1A-833B-E95D57772937}" destId="{0733BED9-0FEB-4831-BBDD-7C091C6B2A86}" srcOrd="0" destOrd="0" presId="urn:microsoft.com/office/officeart/2005/8/layout/vList2"/>
    <dgm:cxn modelId="{91D157CE-4696-4042-96C2-64899673F37C}" type="presOf" srcId="{808FDD43-702B-4DA7-B4DB-0890E922D5BA}" destId="{0733BED9-0FEB-4831-BBDD-7C091C6B2A86}" srcOrd="0" destOrd="1" presId="urn:microsoft.com/office/officeart/2005/8/layout/vList2"/>
    <dgm:cxn modelId="{37CB99DE-84CF-4EB3-B0E5-5D5F16A9786D}" type="presOf" srcId="{8454BD7C-7235-4679-9C38-DD11D4DA4D15}" destId="{241360D4-C301-4ECF-9835-BAD3F440350F}" srcOrd="0" destOrd="1" presId="urn:microsoft.com/office/officeart/2005/8/layout/vList2"/>
    <dgm:cxn modelId="{BBB9D6E4-98DF-4DBD-971C-175E168570AA}" type="presOf" srcId="{263BD3B5-5EE9-4B93-9F58-1930DD7D4FED}" destId="{E6ECCFA3-C0D0-4D1C-B4BE-373FBAAD6F39}" srcOrd="0" destOrd="0" presId="urn:microsoft.com/office/officeart/2005/8/layout/vList2"/>
    <dgm:cxn modelId="{AB6BCAEC-ECA9-455A-ACC2-34D6FE0D3771}" type="presOf" srcId="{F6EEC7D1-CE55-4755-9261-AE0BC1731CE5}" destId="{B477C32A-E516-4408-BB03-9F885794ACC1}" srcOrd="0" destOrd="0" presId="urn:microsoft.com/office/officeart/2005/8/layout/vList2"/>
    <dgm:cxn modelId="{1F9DA6AB-C9CD-4179-84F3-26B8FA903CFC}" type="presParOf" srcId="{6668D232-E024-4519-8575-B6465B81DF8C}" destId="{B477C32A-E516-4408-BB03-9F885794ACC1}" srcOrd="0" destOrd="0" presId="urn:microsoft.com/office/officeart/2005/8/layout/vList2"/>
    <dgm:cxn modelId="{D410DCE6-7EED-4D11-9C65-2509C4F16C56}" type="presParOf" srcId="{6668D232-E024-4519-8575-B6465B81DF8C}" destId="{A4E3031E-3198-43DE-AACF-80F50E61EF02}" srcOrd="1" destOrd="0" presId="urn:microsoft.com/office/officeart/2005/8/layout/vList2"/>
    <dgm:cxn modelId="{8FA7B006-83A4-45A1-B39C-908C82256E45}" type="presParOf" srcId="{6668D232-E024-4519-8575-B6465B81DF8C}" destId="{5CFC1DA5-DE9B-4BB7-80D5-72A681AC251A}" srcOrd="2" destOrd="0" presId="urn:microsoft.com/office/officeart/2005/8/layout/vList2"/>
    <dgm:cxn modelId="{B7FC889A-8DF0-4F9A-A64B-BB3739C47A73}" type="presParOf" srcId="{6668D232-E024-4519-8575-B6465B81DF8C}" destId="{241360D4-C301-4ECF-9835-BAD3F440350F}" srcOrd="3" destOrd="0" presId="urn:microsoft.com/office/officeart/2005/8/layout/vList2"/>
    <dgm:cxn modelId="{CD51F705-96D9-4EDE-9CE9-3B6E45DA280E}" type="presParOf" srcId="{6668D232-E024-4519-8575-B6465B81DF8C}" destId="{E6ECCFA3-C0D0-4D1C-B4BE-373FBAAD6F39}" srcOrd="4" destOrd="0" presId="urn:microsoft.com/office/officeart/2005/8/layout/vList2"/>
    <dgm:cxn modelId="{06704FA1-2292-427C-9F13-6723DFF6A240}" type="presParOf" srcId="{6668D232-E024-4519-8575-B6465B81DF8C}" destId="{0733BED9-0FEB-4831-BBDD-7C091C6B2A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283FB8-75B4-4738-9458-7C6540E8CAB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EEC7D1-CE55-4755-9261-AE0BC1731CE5}">
      <dgm:prSet phldrT="[文字]" custT="1"/>
      <dgm:spPr/>
      <dgm:t>
        <a:bodyPr/>
        <a:lstStyle/>
        <a:p>
          <a:r>
            <a:rPr lang="en-US" altLang="zh-TW" sz="2800" dirty="0"/>
            <a:t>Modifying  input code</a:t>
          </a:r>
          <a:endParaRPr lang="zh-TW" altLang="en-US" sz="2800" dirty="0"/>
        </a:p>
      </dgm:t>
    </dgm:pt>
    <dgm:pt modelId="{3DBCBBBC-73A6-4538-91D4-36733D0EF201}" type="par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6D46EB55-48CB-430B-A0B9-B0EEBD19DBA3}" type="sib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30359C0E-003C-4467-8D6B-40B2E135B070}">
      <dgm:prSet phldrT="[文字]" custT="1"/>
      <dgm:spPr/>
      <dgm:t>
        <a:bodyPr/>
        <a:lstStyle/>
        <a:p>
          <a:r>
            <a:rPr lang="en-US" altLang="zh-TW" sz="2400" dirty="0"/>
            <a:t>Paired data</a:t>
          </a:r>
          <a:endParaRPr lang="zh-TW" altLang="en-US" sz="2400" dirty="0"/>
        </a:p>
      </dgm:t>
    </dgm:pt>
    <dgm:pt modelId="{D88ACCB5-8E68-4625-A657-948BFEAEDA50}" type="par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57F8535A-3B5D-4BBC-928C-A8AD06CC6695}" type="sib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8454BD7C-7235-4679-9C38-DD11D4DA4D15}">
      <dgm:prSet phldrT="[文字]" custT="1"/>
      <dgm:spPr/>
      <dgm:t>
        <a:bodyPr/>
        <a:lstStyle/>
        <a:p>
          <a:r>
            <a:rPr lang="en-US" altLang="zh-TW" sz="2400" dirty="0"/>
            <a:t>Unpaired data</a:t>
          </a:r>
          <a:endParaRPr lang="zh-TW" altLang="en-US" sz="2400" dirty="0"/>
        </a:p>
      </dgm:t>
    </dgm:pt>
    <dgm:pt modelId="{6EF94021-A7DA-401F-B06B-3A6B54AB1BB2}" type="par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476B3EA5-AD8A-4A0B-8BD8-51E407AFF8C1}" type="sib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263BD3B5-5EE9-4B93-9F58-1930DD7D4FED}">
      <dgm:prSet phldrT="[文字]" custT="1"/>
      <dgm:spPr/>
      <dgm:t>
        <a:bodyPr/>
        <a:lstStyle/>
        <a:p>
          <a:r>
            <a:rPr lang="en-US" altLang="zh-TW" sz="2800" dirty="0"/>
            <a:t>Feature extraction </a:t>
          </a:r>
          <a:endParaRPr lang="zh-TW" altLang="en-US" sz="2800" dirty="0"/>
        </a:p>
      </dgm:t>
    </dgm:pt>
    <dgm:pt modelId="{2A3AA17F-3E10-4FCA-9FDD-29C4F9C61E4B}" type="par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6F261A64-1AF4-4D6C-A18E-87A3F0080577}" type="sib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1C8DE7CD-E90D-465A-8186-0B5988203B87}">
      <dgm:prSet phldrT="[文字]" custT="1"/>
      <dgm:spPr/>
      <dgm:t>
        <a:bodyPr/>
        <a:lstStyle/>
        <a:p>
          <a:r>
            <a:rPr lang="en-US" altLang="zh-TW" sz="2800" dirty="0"/>
            <a:t>Controlling by input objects</a:t>
          </a:r>
          <a:endParaRPr lang="zh-TW" altLang="en-US" sz="2800" dirty="0"/>
        </a:p>
      </dgm:t>
    </dgm:pt>
    <dgm:pt modelId="{0DBDB497-3859-47B4-A961-E5BC67CD6D55}" type="par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EE58BBB8-7102-4F56-9EA8-55B1ABDC5E49}" type="sib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49924744-7B99-48BD-B65E-9D780F0BED09}">
      <dgm:prSet phldrT="[文字]" custT="1"/>
      <dgm:spPr/>
      <dgm:t>
        <a:bodyPr/>
        <a:lstStyle/>
        <a:p>
          <a:r>
            <a:rPr lang="en-US" altLang="zh-TW" sz="2400" dirty="0"/>
            <a:t>Making code has influence (</a:t>
          </a:r>
          <a:r>
            <a:rPr lang="en-US" altLang="zh-TW" sz="2400" dirty="0" err="1"/>
            <a:t>InfoGAN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7608AF60-4FCE-4E5B-95C8-90E11ADA51BE}" type="par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785C489F-9707-4C77-BC78-4AFE344D72D1}" type="sib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AA9DAB79-9CD1-4E48-82EA-14727E0A1777}">
      <dgm:prSet phldrT="[文字]" custT="1"/>
      <dgm:spPr/>
      <dgm:t>
        <a:bodyPr/>
        <a:lstStyle/>
        <a:p>
          <a:r>
            <a:rPr lang="en-US" altLang="zh-TW" sz="2400" dirty="0"/>
            <a:t>Connection code space with attribute</a:t>
          </a:r>
          <a:endParaRPr lang="zh-TW" altLang="en-US" sz="2400" dirty="0"/>
        </a:p>
      </dgm:t>
    </dgm:pt>
    <dgm:pt modelId="{DF2ECB01-DE3E-42C9-8435-38D2E0D1D2E1}" type="par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43F117F8-28A6-4EA4-A0B6-B18C91A73F2C}" type="sib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D1B80C19-7771-4718-AC7F-24FCD9C580A2}">
      <dgm:prSet phldrT="[文字]" custT="1"/>
      <dgm:spPr/>
      <dgm:t>
        <a:bodyPr/>
        <a:lstStyle/>
        <a:p>
          <a:r>
            <a:rPr lang="en-US" altLang="zh-TW" sz="2400" dirty="0"/>
            <a:t>Unsupervised</a:t>
          </a:r>
          <a:endParaRPr lang="zh-TW" altLang="en-US" sz="2400" dirty="0"/>
        </a:p>
      </dgm:t>
    </dgm:pt>
    <dgm:pt modelId="{4E6084FE-EE7A-4F68-93C4-22F93C611ED2}" type="par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47431ED3-FAD2-4586-9178-178B05DFD8D5}" type="sib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27B09C9A-9C35-4F1A-833B-E95D57772937}">
      <dgm:prSet phldrT="[文字]" custT="1"/>
      <dgm:spPr/>
      <dgm:t>
        <a:bodyPr/>
        <a:lstStyle/>
        <a:p>
          <a:r>
            <a:rPr lang="en-US" altLang="zh-TW" sz="2400" dirty="0"/>
            <a:t>Domain Independent Feature</a:t>
          </a:r>
          <a:endParaRPr lang="zh-TW" altLang="en-US" sz="2400" dirty="0"/>
        </a:p>
      </dgm:t>
    </dgm:pt>
    <dgm:pt modelId="{D7662A9C-C9BD-4E3E-9A21-75923195030B}" type="par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762DB327-758F-4C89-9189-2BC1249ACA15}" type="sib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808FDD43-702B-4DA7-B4DB-0890E922D5BA}">
      <dgm:prSet phldrT="[文字]" custT="1"/>
      <dgm:spPr/>
      <dgm:t>
        <a:bodyPr/>
        <a:lstStyle/>
        <a:p>
          <a:r>
            <a:rPr lang="en-US" altLang="zh-TW" sz="2400" dirty="0"/>
            <a:t>Improving Auto-encoder (VAE-GAN, </a:t>
          </a:r>
          <a:r>
            <a:rPr lang="en-US" altLang="zh-TW" sz="2400" dirty="0" err="1"/>
            <a:t>BiGAN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D68C9C1F-2702-4747-82C7-C53C085B74C1}" type="par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07FC671E-D040-43C8-90CF-117D1EB184E1}" type="sib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6668D232-E024-4519-8575-B6465B81DF8C}" type="pres">
      <dgm:prSet presAssocID="{04283FB8-75B4-4738-9458-7C6540E8CABD}" presName="linear" presStyleCnt="0">
        <dgm:presLayoutVars>
          <dgm:animLvl val="lvl"/>
          <dgm:resizeHandles val="exact"/>
        </dgm:presLayoutVars>
      </dgm:prSet>
      <dgm:spPr/>
    </dgm:pt>
    <dgm:pt modelId="{B477C32A-E516-4408-BB03-9F885794ACC1}" type="pres">
      <dgm:prSet presAssocID="{F6EEC7D1-CE55-4755-9261-AE0BC1731C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E3031E-3198-43DE-AACF-80F50E61EF02}" type="pres">
      <dgm:prSet presAssocID="{F6EEC7D1-CE55-4755-9261-AE0BC1731CE5}" presName="childText" presStyleLbl="revTx" presStyleIdx="0" presStyleCnt="3">
        <dgm:presLayoutVars>
          <dgm:bulletEnabled val="1"/>
        </dgm:presLayoutVars>
      </dgm:prSet>
      <dgm:spPr/>
    </dgm:pt>
    <dgm:pt modelId="{5CFC1DA5-DE9B-4BB7-80D5-72A681AC251A}" type="pres">
      <dgm:prSet presAssocID="{1C8DE7CD-E90D-465A-8186-0B5988203B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1360D4-C301-4ECF-9835-BAD3F440350F}" type="pres">
      <dgm:prSet presAssocID="{1C8DE7CD-E90D-465A-8186-0B5988203B87}" presName="childText" presStyleLbl="revTx" presStyleIdx="1" presStyleCnt="3">
        <dgm:presLayoutVars>
          <dgm:bulletEnabled val="1"/>
        </dgm:presLayoutVars>
      </dgm:prSet>
      <dgm:spPr/>
    </dgm:pt>
    <dgm:pt modelId="{E6ECCFA3-C0D0-4D1C-B4BE-373FBAAD6F39}" type="pres">
      <dgm:prSet presAssocID="{263BD3B5-5EE9-4B93-9F58-1930DD7D4F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733BED9-0FEB-4831-BBDD-7C091C6B2A86}" type="pres">
      <dgm:prSet presAssocID="{263BD3B5-5EE9-4B93-9F58-1930DD7D4FE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9B20119-C591-4D81-B246-C7FC63BBC6B8}" type="presOf" srcId="{D1B80C19-7771-4718-AC7F-24FCD9C580A2}" destId="{241360D4-C301-4ECF-9835-BAD3F440350F}" srcOrd="0" destOrd="2" presId="urn:microsoft.com/office/officeart/2005/8/layout/vList2"/>
    <dgm:cxn modelId="{B1A6B71E-59D5-4055-ADF4-C951901DF3F0}" type="presOf" srcId="{04283FB8-75B4-4738-9458-7C6540E8CABD}" destId="{6668D232-E024-4519-8575-B6465B81DF8C}" srcOrd="0" destOrd="0" presId="urn:microsoft.com/office/officeart/2005/8/layout/vList2"/>
    <dgm:cxn modelId="{66291323-2B7F-4FFF-9E8C-7BD1A7C9A6C6}" srcId="{1C8DE7CD-E90D-465A-8186-0B5988203B87}" destId="{8454BD7C-7235-4679-9C38-DD11D4DA4D15}" srcOrd="1" destOrd="0" parTransId="{6EF94021-A7DA-401F-B06B-3A6B54AB1BB2}" sibTransId="{476B3EA5-AD8A-4A0B-8BD8-51E407AFF8C1}"/>
    <dgm:cxn modelId="{E5D1A031-83FD-469B-B221-601F4CDAE88E}" srcId="{F6EEC7D1-CE55-4755-9261-AE0BC1731CE5}" destId="{49924744-7B99-48BD-B65E-9D780F0BED09}" srcOrd="0" destOrd="0" parTransId="{7608AF60-4FCE-4E5B-95C8-90E11ADA51BE}" sibTransId="{785C489F-9707-4C77-BC78-4AFE344D72D1}"/>
    <dgm:cxn modelId="{3C949537-CEA2-4DCC-94AD-C0C0E04B295B}" srcId="{04283FB8-75B4-4738-9458-7C6540E8CABD}" destId="{263BD3B5-5EE9-4B93-9F58-1930DD7D4FED}" srcOrd="2" destOrd="0" parTransId="{2A3AA17F-3E10-4FCA-9FDD-29C4F9C61E4B}" sibTransId="{6F261A64-1AF4-4D6C-A18E-87A3F0080577}"/>
    <dgm:cxn modelId="{4B61343C-EB8B-4EDD-AA10-6DF760263692}" srcId="{04283FB8-75B4-4738-9458-7C6540E8CABD}" destId="{1C8DE7CD-E90D-465A-8186-0B5988203B87}" srcOrd="1" destOrd="0" parTransId="{0DBDB497-3859-47B4-A961-E5BC67CD6D55}" sibTransId="{EE58BBB8-7102-4F56-9EA8-55B1ABDC5E49}"/>
    <dgm:cxn modelId="{AD75A13C-C164-48BB-AE45-9678DB2A10F3}" type="presOf" srcId="{30359C0E-003C-4467-8D6B-40B2E135B070}" destId="{241360D4-C301-4ECF-9835-BAD3F440350F}" srcOrd="0" destOrd="0" presId="urn:microsoft.com/office/officeart/2005/8/layout/vList2"/>
    <dgm:cxn modelId="{8D55FA3E-E3CF-4589-ABEA-1E1015E39687}" srcId="{263BD3B5-5EE9-4B93-9F58-1930DD7D4FED}" destId="{808FDD43-702B-4DA7-B4DB-0890E922D5BA}" srcOrd="1" destOrd="0" parTransId="{D68C9C1F-2702-4747-82C7-C53C085B74C1}" sibTransId="{07FC671E-D040-43C8-90CF-117D1EB184E1}"/>
    <dgm:cxn modelId="{D5D57C5F-4B8D-403D-9A65-144E7B723E22}" type="presOf" srcId="{AA9DAB79-9CD1-4E48-82EA-14727E0A1777}" destId="{A4E3031E-3198-43DE-AACF-80F50E61EF02}" srcOrd="0" destOrd="1" presId="urn:microsoft.com/office/officeart/2005/8/layout/vList2"/>
    <dgm:cxn modelId="{5BF55B41-31FD-4F28-852B-116E1AC6B0F4}" srcId="{04283FB8-75B4-4738-9458-7C6540E8CABD}" destId="{F6EEC7D1-CE55-4755-9261-AE0BC1731CE5}" srcOrd="0" destOrd="0" parTransId="{3DBCBBBC-73A6-4538-91D4-36733D0EF201}" sibTransId="{6D46EB55-48CB-430B-A0B9-B0EEBD19DBA3}"/>
    <dgm:cxn modelId="{239F8D67-E48E-46CF-B9B0-9DEACFDF4D94}" type="presOf" srcId="{49924744-7B99-48BD-B65E-9D780F0BED09}" destId="{A4E3031E-3198-43DE-AACF-80F50E61EF02}" srcOrd="0" destOrd="0" presId="urn:microsoft.com/office/officeart/2005/8/layout/vList2"/>
    <dgm:cxn modelId="{19D7506E-76C1-4921-B687-39AC4983CF52}" srcId="{1C8DE7CD-E90D-465A-8186-0B5988203B87}" destId="{D1B80C19-7771-4718-AC7F-24FCD9C580A2}" srcOrd="2" destOrd="0" parTransId="{4E6084FE-EE7A-4F68-93C4-22F93C611ED2}" sibTransId="{47431ED3-FAD2-4586-9178-178B05DFD8D5}"/>
    <dgm:cxn modelId="{0F5B3F53-A10E-4D9A-9F18-D22BC3807689}" srcId="{F6EEC7D1-CE55-4755-9261-AE0BC1731CE5}" destId="{AA9DAB79-9CD1-4E48-82EA-14727E0A1777}" srcOrd="1" destOrd="0" parTransId="{DF2ECB01-DE3E-42C9-8435-38D2E0D1D2E1}" sibTransId="{43F117F8-28A6-4EA4-A0B6-B18C91A73F2C}"/>
    <dgm:cxn modelId="{6D0D127E-8DF3-4C03-822E-A8A97D229B24}" srcId="{1C8DE7CD-E90D-465A-8186-0B5988203B87}" destId="{30359C0E-003C-4467-8D6B-40B2E135B070}" srcOrd="0" destOrd="0" parTransId="{D88ACCB5-8E68-4625-A657-948BFEAEDA50}" sibTransId="{57F8535A-3B5D-4BBC-928C-A8AD06CC6695}"/>
    <dgm:cxn modelId="{226A4A93-7BBF-4C21-80BF-78E5155DFE95}" srcId="{263BD3B5-5EE9-4B93-9F58-1930DD7D4FED}" destId="{27B09C9A-9C35-4F1A-833B-E95D57772937}" srcOrd="0" destOrd="0" parTransId="{D7662A9C-C9BD-4E3E-9A21-75923195030B}" sibTransId="{762DB327-758F-4C89-9189-2BC1249ACA15}"/>
    <dgm:cxn modelId="{F4B047AC-0B4B-4EA9-9B4A-6B1D721E5906}" type="presOf" srcId="{1C8DE7CD-E90D-465A-8186-0B5988203B87}" destId="{5CFC1DA5-DE9B-4BB7-80D5-72A681AC251A}" srcOrd="0" destOrd="0" presId="urn:microsoft.com/office/officeart/2005/8/layout/vList2"/>
    <dgm:cxn modelId="{73CED2CB-B9E7-4CE9-9184-1BADE1CF3A55}" type="presOf" srcId="{27B09C9A-9C35-4F1A-833B-E95D57772937}" destId="{0733BED9-0FEB-4831-BBDD-7C091C6B2A86}" srcOrd="0" destOrd="0" presId="urn:microsoft.com/office/officeart/2005/8/layout/vList2"/>
    <dgm:cxn modelId="{91D157CE-4696-4042-96C2-64899673F37C}" type="presOf" srcId="{808FDD43-702B-4DA7-B4DB-0890E922D5BA}" destId="{0733BED9-0FEB-4831-BBDD-7C091C6B2A86}" srcOrd="0" destOrd="1" presId="urn:microsoft.com/office/officeart/2005/8/layout/vList2"/>
    <dgm:cxn modelId="{37CB99DE-84CF-4EB3-B0E5-5D5F16A9786D}" type="presOf" srcId="{8454BD7C-7235-4679-9C38-DD11D4DA4D15}" destId="{241360D4-C301-4ECF-9835-BAD3F440350F}" srcOrd="0" destOrd="1" presId="urn:microsoft.com/office/officeart/2005/8/layout/vList2"/>
    <dgm:cxn modelId="{BBB9D6E4-98DF-4DBD-971C-175E168570AA}" type="presOf" srcId="{263BD3B5-5EE9-4B93-9F58-1930DD7D4FED}" destId="{E6ECCFA3-C0D0-4D1C-B4BE-373FBAAD6F39}" srcOrd="0" destOrd="0" presId="urn:microsoft.com/office/officeart/2005/8/layout/vList2"/>
    <dgm:cxn modelId="{AB6BCAEC-ECA9-455A-ACC2-34D6FE0D3771}" type="presOf" srcId="{F6EEC7D1-CE55-4755-9261-AE0BC1731CE5}" destId="{B477C32A-E516-4408-BB03-9F885794ACC1}" srcOrd="0" destOrd="0" presId="urn:microsoft.com/office/officeart/2005/8/layout/vList2"/>
    <dgm:cxn modelId="{1F9DA6AB-C9CD-4179-84F3-26B8FA903CFC}" type="presParOf" srcId="{6668D232-E024-4519-8575-B6465B81DF8C}" destId="{B477C32A-E516-4408-BB03-9F885794ACC1}" srcOrd="0" destOrd="0" presId="urn:microsoft.com/office/officeart/2005/8/layout/vList2"/>
    <dgm:cxn modelId="{D410DCE6-7EED-4D11-9C65-2509C4F16C56}" type="presParOf" srcId="{6668D232-E024-4519-8575-B6465B81DF8C}" destId="{A4E3031E-3198-43DE-AACF-80F50E61EF02}" srcOrd="1" destOrd="0" presId="urn:microsoft.com/office/officeart/2005/8/layout/vList2"/>
    <dgm:cxn modelId="{8FA7B006-83A4-45A1-B39C-908C82256E45}" type="presParOf" srcId="{6668D232-E024-4519-8575-B6465B81DF8C}" destId="{5CFC1DA5-DE9B-4BB7-80D5-72A681AC251A}" srcOrd="2" destOrd="0" presId="urn:microsoft.com/office/officeart/2005/8/layout/vList2"/>
    <dgm:cxn modelId="{B7FC889A-8DF0-4F9A-A64B-BB3739C47A73}" type="presParOf" srcId="{6668D232-E024-4519-8575-B6465B81DF8C}" destId="{241360D4-C301-4ECF-9835-BAD3F440350F}" srcOrd="3" destOrd="0" presId="urn:microsoft.com/office/officeart/2005/8/layout/vList2"/>
    <dgm:cxn modelId="{CD51F705-96D9-4EDE-9CE9-3B6E45DA280E}" type="presParOf" srcId="{6668D232-E024-4519-8575-B6465B81DF8C}" destId="{E6ECCFA3-C0D0-4D1C-B4BE-373FBAAD6F39}" srcOrd="4" destOrd="0" presId="urn:microsoft.com/office/officeart/2005/8/layout/vList2"/>
    <dgm:cxn modelId="{06704FA1-2292-427C-9F13-6723DFF6A240}" type="presParOf" srcId="{6668D232-E024-4519-8575-B6465B81DF8C}" destId="{0733BED9-0FEB-4831-BBDD-7C091C6B2A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4283FB8-75B4-4738-9458-7C6540E8CAB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EEC7D1-CE55-4755-9261-AE0BC1731CE5}">
      <dgm:prSet phldrT="[文字]" custT="1"/>
      <dgm:spPr/>
      <dgm:t>
        <a:bodyPr/>
        <a:lstStyle/>
        <a:p>
          <a:r>
            <a:rPr lang="en-US" altLang="zh-TW" sz="2800" dirty="0"/>
            <a:t>Modifying  input code</a:t>
          </a:r>
          <a:endParaRPr lang="zh-TW" altLang="en-US" sz="2800" dirty="0"/>
        </a:p>
      </dgm:t>
    </dgm:pt>
    <dgm:pt modelId="{3DBCBBBC-73A6-4538-91D4-36733D0EF201}" type="par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6D46EB55-48CB-430B-A0B9-B0EEBD19DBA3}" type="sib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30359C0E-003C-4467-8D6B-40B2E135B070}">
      <dgm:prSet phldrT="[文字]" custT="1"/>
      <dgm:spPr/>
      <dgm:t>
        <a:bodyPr/>
        <a:lstStyle/>
        <a:p>
          <a:r>
            <a:rPr lang="en-US" altLang="zh-TW" sz="2400" dirty="0"/>
            <a:t>Paired data</a:t>
          </a:r>
          <a:endParaRPr lang="zh-TW" altLang="en-US" sz="2400" dirty="0"/>
        </a:p>
      </dgm:t>
    </dgm:pt>
    <dgm:pt modelId="{D88ACCB5-8E68-4625-A657-948BFEAEDA50}" type="par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57F8535A-3B5D-4BBC-928C-A8AD06CC6695}" type="sib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8454BD7C-7235-4679-9C38-DD11D4DA4D15}">
      <dgm:prSet phldrT="[文字]" custT="1"/>
      <dgm:spPr/>
      <dgm:t>
        <a:bodyPr/>
        <a:lstStyle/>
        <a:p>
          <a:r>
            <a:rPr lang="en-US" altLang="zh-TW" sz="2400" dirty="0"/>
            <a:t>Unpaired data</a:t>
          </a:r>
          <a:endParaRPr lang="zh-TW" altLang="en-US" sz="2400" dirty="0"/>
        </a:p>
      </dgm:t>
    </dgm:pt>
    <dgm:pt modelId="{6EF94021-A7DA-401F-B06B-3A6B54AB1BB2}" type="par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476B3EA5-AD8A-4A0B-8BD8-51E407AFF8C1}" type="sib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263BD3B5-5EE9-4B93-9F58-1930DD7D4FED}">
      <dgm:prSet phldrT="[文字]" custT="1"/>
      <dgm:spPr/>
      <dgm:t>
        <a:bodyPr/>
        <a:lstStyle/>
        <a:p>
          <a:r>
            <a:rPr lang="en-US" altLang="zh-TW" sz="2800" dirty="0"/>
            <a:t>Feature extraction </a:t>
          </a:r>
          <a:endParaRPr lang="zh-TW" altLang="en-US" sz="2800" dirty="0"/>
        </a:p>
      </dgm:t>
    </dgm:pt>
    <dgm:pt modelId="{2A3AA17F-3E10-4FCA-9FDD-29C4F9C61E4B}" type="par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6F261A64-1AF4-4D6C-A18E-87A3F0080577}" type="sib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1C8DE7CD-E90D-465A-8186-0B5988203B87}">
      <dgm:prSet phldrT="[文字]" custT="1"/>
      <dgm:spPr/>
      <dgm:t>
        <a:bodyPr/>
        <a:lstStyle/>
        <a:p>
          <a:r>
            <a:rPr lang="en-US" altLang="zh-TW" sz="2800" dirty="0"/>
            <a:t>Controlling by input objects</a:t>
          </a:r>
          <a:endParaRPr lang="zh-TW" altLang="en-US" sz="2800" dirty="0"/>
        </a:p>
      </dgm:t>
    </dgm:pt>
    <dgm:pt modelId="{0DBDB497-3859-47B4-A961-E5BC67CD6D55}" type="par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EE58BBB8-7102-4F56-9EA8-55B1ABDC5E49}" type="sib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49924744-7B99-48BD-B65E-9D780F0BED09}">
      <dgm:prSet phldrT="[文字]" custT="1"/>
      <dgm:spPr/>
      <dgm:t>
        <a:bodyPr/>
        <a:lstStyle/>
        <a:p>
          <a:r>
            <a:rPr lang="en-US" altLang="zh-TW" sz="2400" dirty="0"/>
            <a:t>Making code has influence (</a:t>
          </a:r>
          <a:r>
            <a:rPr lang="en-US" altLang="zh-TW" sz="2400" dirty="0" err="1"/>
            <a:t>InfoGAN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7608AF60-4FCE-4E5B-95C8-90E11ADA51BE}" type="par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785C489F-9707-4C77-BC78-4AFE344D72D1}" type="sib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AA9DAB79-9CD1-4E48-82EA-14727E0A1777}">
      <dgm:prSet phldrT="[文字]" custT="1"/>
      <dgm:spPr/>
      <dgm:t>
        <a:bodyPr/>
        <a:lstStyle/>
        <a:p>
          <a:r>
            <a:rPr lang="en-US" altLang="zh-TW" sz="2400" dirty="0"/>
            <a:t>Connection code space with attribute</a:t>
          </a:r>
          <a:endParaRPr lang="zh-TW" altLang="en-US" sz="2400" dirty="0"/>
        </a:p>
      </dgm:t>
    </dgm:pt>
    <dgm:pt modelId="{DF2ECB01-DE3E-42C9-8435-38D2E0D1D2E1}" type="par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43F117F8-28A6-4EA4-A0B6-B18C91A73F2C}" type="sib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D1B80C19-7771-4718-AC7F-24FCD9C580A2}">
      <dgm:prSet phldrT="[文字]" custT="1"/>
      <dgm:spPr/>
      <dgm:t>
        <a:bodyPr/>
        <a:lstStyle/>
        <a:p>
          <a:r>
            <a:rPr lang="en-US" altLang="zh-TW" sz="2400" dirty="0"/>
            <a:t>Unsupervised</a:t>
          </a:r>
          <a:endParaRPr lang="zh-TW" altLang="en-US" sz="2400" dirty="0"/>
        </a:p>
      </dgm:t>
    </dgm:pt>
    <dgm:pt modelId="{4E6084FE-EE7A-4F68-93C4-22F93C611ED2}" type="par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47431ED3-FAD2-4586-9178-178B05DFD8D5}" type="sib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27B09C9A-9C35-4F1A-833B-E95D57772937}">
      <dgm:prSet phldrT="[文字]" custT="1"/>
      <dgm:spPr/>
      <dgm:t>
        <a:bodyPr/>
        <a:lstStyle/>
        <a:p>
          <a:r>
            <a:rPr lang="en-US" altLang="zh-TW" sz="2400" dirty="0"/>
            <a:t>Domain Independent Feature</a:t>
          </a:r>
          <a:endParaRPr lang="zh-TW" altLang="en-US" sz="2400" dirty="0"/>
        </a:p>
      </dgm:t>
    </dgm:pt>
    <dgm:pt modelId="{D7662A9C-C9BD-4E3E-9A21-75923195030B}" type="par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762DB327-758F-4C89-9189-2BC1249ACA15}" type="sib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808FDD43-702B-4DA7-B4DB-0890E922D5BA}">
      <dgm:prSet phldrT="[文字]" custT="1"/>
      <dgm:spPr/>
      <dgm:t>
        <a:bodyPr/>
        <a:lstStyle/>
        <a:p>
          <a:r>
            <a:rPr lang="en-US" altLang="zh-TW" sz="2400" dirty="0"/>
            <a:t>Improving Auto-encoder (VAE-GAN, </a:t>
          </a:r>
          <a:r>
            <a:rPr lang="en-US" altLang="zh-TW" sz="2400" dirty="0" err="1"/>
            <a:t>BiGAN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D68C9C1F-2702-4747-82C7-C53C085B74C1}" type="par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07FC671E-D040-43C8-90CF-117D1EB184E1}" type="sib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6668D232-E024-4519-8575-B6465B81DF8C}" type="pres">
      <dgm:prSet presAssocID="{04283FB8-75B4-4738-9458-7C6540E8CABD}" presName="linear" presStyleCnt="0">
        <dgm:presLayoutVars>
          <dgm:animLvl val="lvl"/>
          <dgm:resizeHandles val="exact"/>
        </dgm:presLayoutVars>
      </dgm:prSet>
      <dgm:spPr/>
    </dgm:pt>
    <dgm:pt modelId="{B477C32A-E516-4408-BB03-9F885794ACC1}" type="pres">
      <dgm:prSet presAssocID="{F6EEC7D1-CE55-4755-9261-AE0BC1731C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E3031E-3198-43DE-AACF-80F50E61EF02}" type="pres">
      <dgm:prSet presAssocID="{F6EEC7D1-CE55-4755-9261-AE0BC1731CE5}" presName="childText" presStyleLbl="revTx" presStyleIdx="0" presStyleCnt="3">
        <dgm:presLayoutVars>
          <dgm:bulletEnabled val="1"/>
        </dgm:presLayoutVars>
      </dgm:prSet>
      <dgm:spPr/>
    </dgm:pt>
    <dgm:pt modelId="{5CFC1DA5-DE9B-4BB7-80D5-72A681AC251A}" type="pres">
      <dgm:prSet presAssocID="{1C8DE7CD-E90D-465A-8186-0B5988203B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1360D4-C301-4ECF-9835-BAD3F440350F}" type="pres">
      <dgm:prSet presAssocID="{1C8DE7CD-E90D-465A-8186-0B5988203B87}" presName="childText" presStyleLbl="revTx" presStyleIdx="1" presStyleCnt="3">
        <dgm:presLayoutVars>
          <dgm:bulletEnabled val="1"/>
        </dgm:presLayoutVars>
      </dgm:prSet>
      <dgm:spPr/>
    </dgm:pt>
    <dgm:pt modelId="{E6ECCFA3-C0D0-4D1C-B4BE-373FBAAD6F39}" type="pres">
      <dgm:prSet presAssocID="{263BD3B5-5EE9-4B93-9F58-1930DD7D4F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733BED9-0FEB-4831-BBDD-7C091C6B2A86}" type="pres">
      <dgm:prSet presAssocID="{263BD3B5-5EE9-4B93-9F58-1930DD7D4FE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9B20119-C591-4D81-B246-C7FC63BBC6B8}" type="presOf" srcId="{D1B80C19-7771-4718-AC7F-24FCD9C580A2}" destId="{241360D4-C301-4ECF-9835-BAD3F440350F}" srcOrd="0" destOrd="2" presId="urn:microsoft.com/office/officeart/2005/8/layout/vList2"/>
    <dgm:cxn modelId="{B1A6B71E-59D5-4055-ADF4-C951901DF3F0}" type="presOf" srcId="{04283FB8-75B4-4738-9458-7C6540E8CABD}" destId="{6668D232-E024-4519-8575-B6465B81DF8C}" srcOrd="0" destOrd="0" presId="urn:microsoft.com/office/officeart/2005/8/layout/vList2"/>
    <dgm:cxn modelId="{66291323-2B7F-4FFF-9E8C-7BD1A7C9A6C6}" srcId="{1C8DE7CD-E90D-465A-8186-0B5988203B87}" destId="{8454BD7C-7235-4679-9C38-DD11D4DA4D15}" srcOrd="1" destOrd="0" parTransId="{6EF94021-A7DA-401F-B06B-3A6B54AB1BB2}" sibTransId="{476B3EA5-AD8A-4A0B-8BD8-51E407AFF8C1}"/>
    <dgm:cxn modelId="{E5D1A031-83FD-469B-B221-601F4CDAE88E}" srcId="{F6EEC7D1-CE55-4755-9261-AE0BC1731CE5}" destId="{49924744-7B99-48BD-B65E-9D780F0BED09}" srcOrd="0" destOrd="0" parTransId="{7608AF60-4FCE-4E5B-95C8-90E11ADA51BE}" sibTransId="{785C489F-9707-4C77-BC78-4AFE344D72D1}"/>
    <dgm:cxn modelId="{3C949537-CEA2-4DCC-94AD-C0C0E04B295B}" srcId="{04283FB8-75B4-4738-9458-7C6540E8CABD}" destId="{263BD3B5-5EE9-4B93-9F58-1930DD7D4FED}" srcOrd="2" destOrd="0" parTransId="{2A3AA17F-3E10-4FCA-9FDD-29C4F9C61E4B}" sibTransId="{6F261A64-1AF4-4D6C-A18E-87A3F0080577}"/>
    <dgm:cxn modelId="{4B61343C-EB8B-4EDD-AA10-6DF760263692}" srcId="{04283FB8-75B4-4738-9458-7C6540E8CABD}" destId="{1C8DE7CD-E90D-465A-8186-0B5988203B87}" srcOrd="1" destOrd="0" parTransId="{0DBDB497-3859-47B4-A961-E5BC67CD6D55}" sibTransId="{EE58BBB8-7102-4F56-9EA8-55B1ABDC5E49}"/>
    <dgm:cxn modelId="{AD75A13C-C164-48BB-AE45-9678DB2A10F3}" type="presOf" srcId="{30359C0E-003C-4467-8D6B-40B2E135B070}" destId="{241360D4-C301-4ECF-9835-BAD3F440350F}" srcOrd="0" destOrd="0" presId="urn:microsoft.com/office/officeart/2005/8/layout/vList2"/>
    <dgm:cxn modelId="{8D55FA3E-E3CF-4589-ABEA-1E1015E39687}" srcId="{263BD3B5-5EE9-4B93-9F58-1930DD7D4FED}" destId="{808FDD43-702B-4DA7-B4DB-0890E922D5BA}" srcOrd="1" destOrd="0" parTransId="{D68C9C1F-2702-4747-82C7-C53C085B74C1}" sibTransId="{07FC671E-D040-43C8-90CF-117D1EB184E1}"/>
    <dgm:cxn modelId="{D5D57C5F-4B8D-403D-9A65-144E7B723E22}" type="presOf" srcId="{AA9DAB79-9CD1-4E48-82EA-14727E0A1777}" destId="{A4E3031E-3198-43DE-AACF-80F50E61EF02}" srcOrd="0" destOrd="1" presId="urn:microsoft.com/office/officeart/2005/8/layout/vList2"/>
    <dgm:cxn modelId="{5BF55B41-31FD-4F28-852B-116E1AC6B0F4}" srcId="{04283FB8-75B4-4738-9458-7C6540E8CABD}" destId="{F6EEC7D1-CE55-4755-9261-AE0BC1731CE5}" srcOrd="0" destOrd="0" parTransId="{3DBCBBBC-73A6-4538-91D4-36733D0EF201}" sibTransId="{6D46EB55-48CB-430B-A0B9-B0EEBD19DBA3}"/>
    <dgm:cxn modelId="{239F8D67-E48E-46CF-B9B0-9DEACFDF4D94}" type="presOf" srcId="{49924744-7B99-48BD-B65E-9D780F0BED09}" destId="{A4E3031E-3198-43DE-AACF-80F50E61EF02}" srcOrd="0" destOrd="0" presId="urn:microsoft.com/office/officeart/2005/8/layout/vList2"/>
    <dgm:cxn modelId="{19D7506E-76C1-4921-B687-39AC4983CF52}" srcId="{1C8DE7CD-E90D-465A-8186-0B5988203B87}" destId="{D1B80C19-7771-4718-AC7F-24FCD9C580A2}" srcOrd="2" destOrd="0" parTransId="{4E6084FE-EE7A-4F68-93C4-22F93C611ED2}" sibTransId="{47431ED3-FAD2-4586-9178-178B05DFD8D5}"/>
    <dgm:cxn modelId="{0F5B3F53-A10E-4D9A-9F18-D22BC3807689}" srcId="{F6EEC7D1-CE55-4755-9261-AE0BC1731CE5}" destId="{AA9DAB79-9CD1-4E48-82EA-14727E0A1777}" srcOrd="1" destOrd="0" parTransId="{DF2ECB01-DE3E-42C9-8435-38D2E0D1D2E1}" sibTransId="{43F117F8-28A6-4EA4-A0B6-B18C91A73F2C}"/>
    <dgm:cxn modelId="{6D0D127E-8DF3-4C03-822E-A8A97D229B24}" srcId="{1C8DE7CD-E90D-465A-8186-0B5988203B87}" destId="{30359C0E-003C-4467-8D6B-40B2E135B070}" srcOrd="0" destOrd="0" parTransId="{D88ACCB5-8E68-4625-A657-948BFEAEDA50}" sibTransId="{57F8535A-3B5D-4BBC-928C-A8AD06CC6695}"/>
    <dgm:cxn modelId="{226A4A93-7BBF-4C21-80BF-78E5155DFE95}" srcId="{263BD3B5-5EE9-4B93-9F58-1930DD7D4FED}" destId="{27B09C9A-9C35-4F1A-833B-E95D57772937}" srcOrd="0" destOrd="0" parTransId="{D7662A9C-C9BD-4E3E-9A21-75923195030B}" sibTransId="{762DB327-758F-4C89-9189-2BC1249ACA15}"/>
    <dgm:cxn modelId="{F4B047AC-0B4B-4EA9-9B4A-6B1D721E5906}" type="presOf" srcId="{1C8DE7CD-E90D-465A-8186-0B5988203B87}" destId="{5CFC1DA5-DE9B-4BB7-80D5-72A681AC251A}" srcOrd="0" destOrd="0" presId="urn:microsoft.com/office/officeart/2005/8/layout/vList2"/>
    <dgm:cxn modelId="{73CED2CB-B9E7-4CE9-9184-1BADE1CF3A55}" type="presOf" srcId="{27B09C9A-9C35-4F1A-833B-E95D57772937}" destId="{0733BED9-0FEB-4831-BBDD-7C091C6B2A86}" srcOrd="0" destOrd="0" presId="urn:microsoft.com/office/officeart/2005/8/layout/vList2"/>
    <dgm:cxn modelId="{91D157CE-4696-4042-96C2-64899673F37C}" type="presOf" srcId="{808FDD43-702B-4DA7-B4DB-0890E922D5BA}" destId="{0733BED9-0FEB-4831-BBDD-7C091C6B2A86}" srcOrd="0" destOrd="1" presId="urn:microsoft.com/office/officeart/2005/8/layout/vList2"/>
    <dgm:cxn modelId="{37CB99DE-84CF-4EB3-B0E5-5D5F16A9786D}" type="presOf" srcId="{8454BD7C-7235-4679-9C38-DD11D4DA4D15}" destId="{241360D4-C301-4ECF-9835-BAD3F440350F}" srcOrd="0" destOrd="1" presId="urn:microsoft.com/office/officeart/2005/8/layout/vList2"/>
    <dgm:cxn modelId="{BBB9D6E4-98DF-4DBD-971C-175E168570AA}" type="presOf" srcId="{263BD3B5-5EE9-4B93-9F58-1930DD7D4FED}" destId="{E6ECCFA3-C0D0-4D1C-B4BE-373FBAAD6F39}" srcOrd="0" destOrd="0" presId="urn:microsoft.com/office/officeart/2005/8/layout/vList2"/>
    <dgm:cxn modelId="{AB6BCAEC-ECA9-455A-ACC2-34D6FE0D3771}" type="presOf" srcId="{F6EEC7D1-CE55-4755-9261-AE0BC1731CE5}" destId="{B477C32A-E516-4408-BB03-9F885794ACC1}" srcOrd="0" destOrd="0" presId="urn:microsoft.com/office/officeart/2005/8/layout/vList2"/>
    <dgm:cxn modelId="{1F9DA6AB-C9CD-4179-84F3-26B8FA903CFC}" type="presParOf" srcId="{6668D232-E024-4519-8575-B6465B81DF8C}" destId="{B477C32A-E516-4408-BB03-9F885794ACC1}" srcOrd="0" destOrd="0" presId="urn:microsoft.com/office/officeart/2005/8/layout/vList2"/>
    <dgm:cxn modelId="{D410DCE6-7EED-4D11-9C65-2509C4F16C56}" type="presParOf" srcId="{6668D232-E024-4519-8575-B6465B81DF8C}" destId="{A4E3031E-3198-43DE-AACF-80F50E61EF02}" srcOrd="1" destOrd="0" presId="urn:microsoft.com/office/officeart/2005/8/layout/vList2"/>
    <dgm:cxn modelId="{8FA7B006-83A4-45A1-B39C-908C82256E45}" type="presParOf" srcId="{6668D232-E024-4519-8575-B6465B81DF8C}" destId="{5CFC1DA5-DE9B-4BB7-80D5-72A681AC251A}" srcOrd="2" destOrd="0" presId="urn:microsoft.com/office/officeart/2005/8/layout/vList2"/>
    <dgm:cxn modelId="{B7FC889A-8DF0-4F9A-A64B-BB3739C47A73}" type="presParOf" srcId="{6668D232-E024-4519-8575-B6465B81DF8C}" destId="{241360D4-C301-4ECF-9835-BAD3F440350F}" srcOrd="3" destOrd="0" presId="urn:microsoft.com/office/officeart/2005/8/layout/vList2"/>
    <dgm:cxn modelId="{CD51F705-96D9-4EDE-9CE9-3B6E45DA280E}" type="presParOf" srcId="{6668D232-E024-4519-8575-B6465B81DF8C}" destId="{E6ECCFA3-C0D0-4D1C-B4BE-373FBAAD6F39}" srcOrd="4" destOrd="0" presId="urn:microsoft.com/office/officeart/2005/8/layout/vList2"/>
    <dgm:cxn modelId="{06704FA1-2292-427C-9F13-6723DFF6A240}" type="presParOf" srcId="{6668D232-E024-4519-8575-B6465B81DF8C}" destId="{0733BED9-0FEB-4831-BBDD-7C091C6B2A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4283FB8-75B4-4738-9458-7C6540E8CAB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EEC7D1-CE55-4755-9261-AE0BC1731CE5}">
      <dgm:prSet phldrT="[文字]" custT="1"/>
      <dgm:spPr/>
      <dgm:t>
        <a:bodyPr/>
        <a:lstStyle/>
        <a:p>
          <a:r>
            <a:rPr lang="en-US" altLang="zh-TW" sz="2800" dirty="0"/>
            <a:t>Modifying  input code</a:t>
          </a:r>
          <a:endParaRPr lang="zh-TW" altLang="en-US" sz="2800" dirty="0"/>
        </a:p>
      </dgm:t>
    </dgm:pt>
    <dgm:pt modelId="{3DBCBBBC-73A6-4538-91D4-36733D0EF201}" type="par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6D46EB55-48CB-430B-A0B9-B0EEBD19DBA3}" type="sib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30359C0E-003C-4467-8D6B-40B2E135B070}">
      <dgm:prSet phldrT="[文字]" custT="1"/>
      <dgm:spPr/>
      <dgm:t>
        <a:bodyPr/>
        <a:lstStyle/>
        <a:p>
          <a:r>
            <a:rPr lang="en-US" altLang="zh-TW" sz="2400" dirty="0"/>
            <a:t>Paired data</a:t>
          </a:r>
          <a:endParaRPr lang="zh-TW" altLang="en-US" sz="2400" dirty="0"/>
        </a:p>
      </dgm:t>
    </dgm:pt>
    <dgm:pt modelId="{D88ACCB5-8E68-4625-A657-948BFEAEDA50}" type="par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57F8535A-3B5D-4BBC-928C-A8AD06CC6695}" type="sib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8454BD7C-7235-4679-9C38-DD11D4DA4D15}">
      <dgm:prSet phldrT="[文字]" custT="1"/>
      <dgm:spPr/>
      <dgm:t>
        <a:bodyPr/>
        <a:lstStyle/>
        <a:p>
          <a:r>
            <a:rPr lang="en-US" altLang="zh-TW" sz="2400" dirty="0"/>
            <a:t>Unpaired data</a:t>
          </a:r>
          <a:endParaRPr lang="zh-TW" altLang="en-US" sz="2400" dirty="0"/>
        </a:p>
      </dgm:t>
    </dgm:pt>
    <dgm:pt modelId="{6EF94021-A7DA-401F-B06B-3A6B54AB1BB2}" type="par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476B3EA5-AD8A-4A0B-8BD8-51E407AFF8C1}" type="sib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263BD3B5-5EE9-4B93-9F58-1930DD7D4FED}">
      <dgm:prSet phldrT="[文字]" custT="1"/>
      <dgm:spPr/>
      <dgm:t>
        <a:bodyPr/>
        <a:lstStyle/>
        <a:p>
          <a:r>
            <a:rPr lang="en-US" altLang="zh-TW" sz="2800" dirty="0"/>
            <a:t>Feature extraction </a:t>
          </a:r>
          <a:endParaRPr lang="zh-TW" altLang="en-US" sz="2800" dirty="0"/>
        </a:p>
      </dgm:t>
    </dgm:pt>
    <dgm:pt modelId="{2A3AA17F-3E10-4FCA-9FDD-29C4F9C61E4B}" type="par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6F261A64-1AF4-4D6C-A18E-87A3F0080577}" type="sib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1C8DE7CD-E90D-465A-8186-0B5988203B87}">
      <dgm:prSet phldrT="[文字]" custT="1"/>
      <dgm:spPr/>
      <dgm:t>
        <a:bodyPr/>
        <a:lstStyle/>
        <a:p>
          <a:r>
            <a:rPr lang="en-US" altLang="zh-TW" sz="2800" dirty="0"/>
            <a:t>Controlling by input objects</a:t>
          </a:r>
          <a:endParaRPr lang="zh-TW" altLang="en-US" sz="2800" dirty="0"/>
        </a:p>
      </dgm:t>
    </dgm:pt>
    <dgm:pt modelId="{0DBDB497-3859-47B4-A961-E5BC67CD6D55}" type="par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EE58BBB8-7102-4F56-9EA8-55B1ABDC5E49}" type="sib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49924744-7B99-48BD-B65E-9D780F0BED09}">
      <dgm:prSet phldrT="[文字]" custT="1"/>
      <dgm:spPr/>
      <dgm:t>
        <a:bodyPr/>
        <a:lstStyle/>
        <a:p>
          <a:r>
            <a:rPr lang="en-US" altLang="zh-TW" sz="2400" dirty="0"/>
            <a:t>Making code has influence (</a:t>
          </a:r>
          <a:r>
            <a:rPr lang="en-US" altLang="zh-TW" sz="2400" dirty="0" err="1"/>
            <a:t>InfoGAN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7608AF60-4FCE-4E5B-95C8-90E11ADA51BE}" type="par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785C489F-9707-4C77-BC78-4AFE344D72D1}" type="sib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AA9DAB79-9CD1-4E48-82EA-14727E0A1777}">
      <dgm:prSet phldrT="[文字]" custT="1"/>
      <dgm:spPr/>
      <dgm:t>
        <a:bodyPr/>
        <a:lstStyle/>
        <a:p>
          <a:r>
            <a:rPr lang="en-US" altLang="zh-TW" sz="2400" dirty="0"/>
            <a:t>Connection code space with attribute</a:t>
          </a:r>
          <a:endParaRPr lang="zh-TW" altLang="en-US" sz="2400" dirty="0"/>
        </a:p>
      </dgm:t>
    </dgm:pt>
    <dgm:pt modelId="{DF2ECB01-DE3E-42C9-8435-38D2E0D1D2E1}" type="par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43F117F8-28A6-4EA4-A0B6-B18C91A73F2C}" type="sib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D1B80C19-7771-4718-AC7F-24FCD9C580A2}">
      <dgm:prSet phldrT="[文字]" custT="1"/>
      <dgm:spPr/>
      <dgm:t>
        <a:bodyPr/>
        <a:lstStyle/>
        <a:p>
          <a:r>
            <a:rPr lang="en-US" altLang="zh-TW" sz="2400" dirty="0"/>
            <a:t>Unsupervised</a:t>
          </a:r>
          <a:endParaRPr lang="zh-TW" altLang="en-US" sz="2400" dirty="0"/>
        </a:p>
      </dgm:t>
    </dgm:pt>
    <dgm:pt modelId="{4E6084FE-EE7A-4F68-93C4-22F93C611ED2}" type="par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47431ED3-FAD2-4586-9178-178B05DFD8D5}" type="sib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27B09C9A-9C35-4F1A-833B-E95D57772937}">
      <dgm:prSet phldrT="[文字]" custT="1"/>
      <dgm:spPr/>
      <dgm:t>
        <a:bodyPr/>
        <a:lstStyle/>
        <a:p>
          <a:r>
            <a:rPr lang="en-US" altLang="zh-TW" sz="2400" dirty="0"/>
            <a:t>Domain Independent Feature</a:t>
          </a:r>
          <a:endParaRPr lang="zh-TW" altLang="en-US" sz="2400" dirty="0"/>
        </a:p>
      </dgm:t>
    </dgm:pt>
    <dgm:pt modelId="{D7662A9C-C9BD-4E3E-9A21-75923195030B}" type="par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762DB327-758F-4C89-9189-2BC1249ACA15}" type="sib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808FDD43-702B-4DA7-B4DB-0890E922D5BA}">
      <dgm:prSet phldrT="[文字]" custT="1"/>
      <dgm:spPr/>
      <dgm:t>
        <a:bodyPr/>
        <a:lstStyle/>
        <a:p>
          <a:r>
            <a:rPr lang="en-US" altLang="zh-TW" sz="2400" dirty="0"/>
            <a:t>Improving Auto-encoder (VAE-GAN, </a:t>
          </a:r>
          <a:r>
            <a:rPr lang="en-US" altLang="zh-TW" sz="2400" dirty="0" err="1"/>
            <a:t>BiGAN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D68C9C1F-2702-4747-82C7-C53C085B74C1}" type="par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07FC671E-D040-43C8-90CF-117D1EB184E1}" type="sib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6668D232-E024-4519-8575-B6465B81DF8C}" type="pres">
      <dgm:prSet presAssocID="{04283FB8-75B4-4738-9458-7C6540E8CABD}" presName="linear" presStyleCnt="0">
        <dgm:presLayoutVars>
          <dgm:animLvl val="lvl"/>
          <dgm:resizeHandles val="exact"/>
        </dgm:presLayoutVars>
      </dgm:prSet>
      <dgm:spPr/>
    </dgm:pt>
    <dgm:pt modelId="{B477C32A-E516-4408-BB03-9F885794ACC1}" type="pres">
      <dgm:prSet presAssocID="{F6EEC7D1-CE55-4755-9261-AE0BC1731C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E3031E-3198-43DE-AACF-80F50E61EF02}" type="pres">
      <dgm:prSet presAssocID="{F6EEC7D1-CE55-4755-9261-AE0BC1731CE5}" presName="childText" presStyleLbl="revTx" presStyleIdx="0" presStyleCnt="3">
        <dgm:presLayoutVars>
          <dgm:bulletEnabled val="1"/>
        </dgm:presLayoutVars>
      </dgm:prSet>
      <dgm:spPr/>
    </dgm:pt>
    <dgm:pt modelId="{5CFC1DA5-DE9B-4BB7-80D5-72A681AC251A}" type="pres">
      <dgm:prSet presAssocID="{1C8DE7CD-E90D-465A-8186-0B5988203B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1360D4-C301-4ECF-9835-BAD3F440350F}" type="pres">
      <dgm:prSet presAssocID="{1C8DE7CD-E90D-465A-8186-0B5988203B87}" presName="childText" presStyleLbl="revTx" presStyleIdx="1" presStyleCnt="3">
        <dgm:presLayoutVars>
          <dgm:bulletEnabled val="1"/>
        </dgm:presLayoutVars>
      </dgm:prSet>
      <dgm:spPr/>
    </dgm:pt>
    <dgm:pt modelId="{E6ECCFA3-C0D0-4D1C-B4BE-373FBAAD6F39}" type="pres">
      <dgm:prSet presAssocID="{263BD3B5-5EE9-4B93-9F58-1930DD7D4F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733BED9-0FEB-4831-BBDD-7C091C6B2A86}" type="pres">
      <dgm:prSet presAssocID="{263BD3B5-5EE9-4B93-9F58-1930DD7D4FE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9B20119-C591-4D81-B246-C7FC63BBC6B8}" type="presOf" srcId="{D1B80C19-7771-4718-AC7F-24FCD9C580A2}" destId="{241360D4-C301-4ECF-9835-BAD3F440350F}" srcOrd="0" destOrd="2" presId="urn:microsoft.com/office/officeart/2005/8/layout/vList2"/>
    <dgm:cxn modelId="{B1A6B71E-59D5-4055-ADF4-C951901DF3F0}" type="presOf" srcId="{04283FB8-75B4-4738-9458-7C6540E8CABD}" destId="{6668D232-E024-4519-8575-B6465B81DF8C}" srcOrd="0" destOrd="0" presId="urn:microsoft.com/office/officeart/2005/8/layout/vList2"/>
    <dgm:cxn modelId="{66291323-2B7F-4FFF-9E8C-7BD1A7C9A6C6}" srcId="{1C8DE7CD-E90D-465A-8186-0B5988203B87}" destId="{8454BD7C-7235-4679-9C38-DD11D4DA4D15}" srcOrd="1" destOrd="0" parTransId="{6EF94021-A7DA-401F-B06B-3A6B54AB1BB2}" sibTransId="{476B3EA5-AD8A-4A0B-8BD8-51E407AFF8C1}"/>
    <dgm:cxn modelId="{E5D1A031-83FD-469B-B221-601F4CDAE88E}" srcId="{F6EEC7D1-CE55-4755-9261-AE0BC1731CE5}" destId="{49924744-7B99-48BD-B65E-9D780F0BED09}" srcOrd="0" destOrd="0" parTransId="{7608AF60-4FCE-4E5B-95C8-90E11ADA51BE}" sibTransId="{785C489F-9707-4C77-BC78-4AFE344D72D1}"/>
    <dgm:cxn modelId="{3C949537-CEA2-4DCC-94AD-C0C0E04B295B}" srcId="{04283FB8-75B4-4738-9458-7C6540E8CABD}" destId="{263BD3B5-5EE9-4B93-9F58-1930DD7D4FED}" srcOrd="2" destOrd="0" parTransId="{2A3AA17F-3E10-4FCA-9FDD-29C4F9C61E4B}" sibTransId="{6F261A64-1AF4-4D6C-A18E-87A3F0080577}"/>
    <dgm:cxn modelId="{4B61343C-EB8B-4EDD-AA10-6DF760263692}" srcId="{04283FB8-75B4-4738-9458-7C6540E8CABD}" destId="{1C8DE7CD-E90D-465A-8186-0B5988203B87}" srcOrd="1" destOrd="0" parTransId="{0DBDB497-3859-47B4-A961-E5BC67CD6D55}" sibTransId="{EE58BBB8-7102-4F56-9EA8-55B1ABDC5E49}"/>
    <dgm:cxn modelId="{AD75A13C-C164-48BB-AE45-9678DB2A10F3}" type="presOf" srcId="{30359C0E-003C-4467-8D6B-40B2E135B070}" destId="{241360D4-C301-4ECF-9835-BAD3F440350F}" srcOrd="0" destOrd="0" presId="urn:microsoft.com/office/officeart/2005/8/layout/vList2"/>
    <dgm:cxn modelId="{8D55FA3E-E3CF-4589-ABEA-1E1015E39687}" srcId="{263BD3B5-5EE9-4B93-9F58-1930DD7D4FED}" destId="{808FDD43-702B-4DA7-B4DB-0890E922D5BA}" srcOrd="1" destOrd="0" parTransId="{D68C9C1F-2702-4747-82C7-C53C085B74C1}" sibTransId="{07FC671E-D040-43C8-90CF-117D1EB184E1}"/>
    <dgm:cxn modelId="{D5D57C5F-4B8D-403D-9A65-144E7B723E22}" type="presOf" srcId="{AA9DAB79-9CD1-4E48-82EA-14727E0A1777}" destId="{A4E3031E-3198-43DE-AACF-80F50E61EF02}" srcOrd="0" destOrd="1" presId="urn:microsoft.com/office/officeart/2005/8/layout/vList2"/>
    <dgm:cxn modelId="{5BF55B41-31FD-4F28-852B-116E1AC6B0F4}" srcId="{04283FB8-75B4-4738-9458-7C6540E8CABD}" destId="{F6EEC7D1-CE55-4755-9261-AE0BC1731CE5}" srcOrd="0" destOrd="0" parTransId="{3DBCBBBC-73A6-4538-91D4-36733D0EF201}" sibTransId="{6D46EB55-48CB-430B-A0B9-B0EEBD19DBA3}"/>
    <dgm:cxn modelId="{239F8D67-E48E-46CF-B9B0-9DEACFDF4D94}" type="presOf" srcId="{49924744-7B99-48BD-B65E-9D780F0BED09}" destId="{A4E3031E-3198-43DE-AACF-80F50E61EF02}" srcOrd="0" destOrd="0" presId="urn:microsoft.com/office/officeart/2005/8/layout/vList2"/>
    <dgm:cxn modelId="{19D7506E-76C1-4921-B687-39AC4983CF52}" srcId="{1C8DE7CD-E90D-465A-8186-0B5988203B87}" destId="{D1B80C19-7771-4718-AC7F-24FCD9C580A2}" srcOrd="2" destOrd="0" parTransId="{4E6084FE-EE7A-4F68-93C4-22F93C611ED2}" sibTransId="{47431ED3-FAD2-4586-9178-178B05DFD8D5}"/>
    <dgm:cxn modelId="{0F5B3F53-A10E-4D9A-9F18-D22BC3807689}" srcId="{F6EEC7D1-CE55-4755-9261-AE0BC1731CE5}" destId="{AA9DAB79-9CD1-4E48-82EA-14727E0A1777}" srcOrd="1" destOrd="0" parTransId="{DF2ECB01-DE3E-42C9-8435-38D2E0D1D2E1}" sibTransId="{43F117F8-28A6-4EA4-A0B6-B18C91A73F2C}"/>
    <dgm:cxn modelId="{6D0D127E-8DF3-4C03-822E-A8A97D229B24}" srcId="{1C8DE7CD-E90D-465A-8186-0B5988203B87}" destId="{30359C0E-003C-4467-8D6B-40B2E135B070}" srcOrd="0" destOrd="0" parTransId="{D88ACCB5-8E68-4625-A657-948BFEAEDA50}" sibTransId="{57F8535A-3B5D-4BBC-928C-A8AD06CC6695}"/>
    <dgm:cxn modelId="{226A4A93-7BBF-4C21-80BF-78E5155DFE95}" srcId="{263BD3B5-5EE9-4B93-9F58-1930DD7D4FED}" destId="{27B09C9A-9C35-4F1A-833B-E95D57772937}" srcOrd="0" destOrd="0" parTransId="{D7662A9C-C9BD-4E3E-9A21-75923195030B}" sibTransId="{762DB327-758F-4C89-9189-2BC1249ACA15}"/>
    <dgm:cxn modelId="{F4B047AC-0B4B-4EA9-9B4A-6B1D721E5906}" type="presOf" srcId="{1C8DE7CD-E90D-465A-8186-0B5988203B87}" destId="{5CFC1DA5-DE9B-4BB7-80D5-72A681AC251A}" srcOrd="0" destOrd="0" presId="urn:microsoft.com/office/officeart/2005/8/layout/vList2"/>
    <dgm:cxn modelId="{73CED2CB-B9E7-4CE9-9184-1BADE1CF3A55}" type="presOf" srcId="{27B09C9A-9C35-4F1A-833B-E95D57772937}" destId="{0733BED9-0FEB-4831-BBDD-7C091C6B2A86}" srcOrd="0" destOrd="0" presId="urn:microsoft.com/office/officeart/2005/8/layout/vList2"/>
    <dgm:cxn modelId="{91D157CE-4696-4042-96C2-64899673F37C}" type="presOf" srcId="{808FDD43-702B-4DA7-B4DB-0890E922D5BA}" destId="{0733BED9-0FEB-4831-BBDD-7C091C6B2A86}" srcOrd="0" destOrd="1" presId="urn:microsoft.com/office/officeart/2005/8/layout/vList2"/>
    <dgm:cxn modelId="{37CB99DE-84CF-4EB3-B0E5-5D5F16A9786D}" type="presOf" srcId="{8454BD7C-7235-4679-9C38-DD11D4DA4D15}" destId="{241360D4-C301-4ECF-9835-BAD3F440350F}" srcOrd="0" destOrd="1" presId="urn:microsoft.com/office/officeart/2005/8/layout/vList2"/>
    <dgm:cxn modelId="{BBB9D6E4-98DF-4DBD-971C-175E168570AA}" type="presOf" srcId="{263BD3B5-5EE9-4B93-9F58-1930DD7D4FED}" destId="{E6ECCFA3-C0D0-4D1C-B4BE-373FBAAD6F39}" srcOrd="0" destOrd="0" presId="urn:microsoft.com/office/officeart/2005/8/layout/vList2"/>
    <dgm:cxn modelId="{AB6BCAEC-ECA9-455A-ACC2-34D6FE0D3771}" type="presOf" srcId="{F6EEC7D1-CE55-4755-9261-AE0BC1731CE5}" destId="{B477C32A-E516-4408-BB03-9F885794ACC1}" srcOrd="0" destOrd="0" presId="urn:microsoft.com/office/officeart/2005/8/layout/vList2"/>
    <dgm:cxn modelId="{1F9DA6AB-C9CD-4179-84F3-26B8FA903CFC}" type="presParOf" srcId="{6668D232-E024-4519-8575-B6465B81DF8C}" destId="{B477C32A-E516-4408-BB03-9F885794ACC1}" srcOrd="0" destOrd="0" presId="urn:microsoft.com/office/officeart/2005/8/layout/vList2"/>
    <dgm:cxn modelId="{D410DCE6-7EED-4D11-9C65-2509C4F16C56}" type="presParOf" srcId="{6668D232-E024-4519-8575-B6465B81DF8C}" destId="{A4E3031E-3198-43DE-AACF-80F50E61EF02}" srcOrd="1" destOrd="0" presId="urn:microsoft.com/office/officeart/2005/8/layout/vList2"/>
    <dgm:cxn modelId="{8FA7B006-83A4-45A1-B39C-908C82256E45}" type="presParOf" srcId="{6668D232-E024-4519-8575-B6465B81DF8C}" destId="{5CFC1DA5-DE9B-4BB7-80D5-72A681AC251A}" srcOrd="2" destOrd="0" presId="urn:microsoft.com/office/officeart/2005/8/layout/vList2"/>
    <dgm:cxn modelId="{B7FC889A-8DF0-4F9A-A64B-BB3739C47A73}" type="presParOf" srcId="{6668D232-E024-4519-8575-B6465B81DF8C}" destId="{241360D4-C301-4ECF-9835-BAD3F440350F}" srcOrd="3" destOrd="0" presId="urn:microsoft.com/office/officeart/2005/8/layout/vList2"/>
    <dgm:cxn modelId="{CD51F705-96D9-4EDE-9CE9-3B6E45DA280E}" type="presParOf" srcId="{6668D232-E024-4519-8575-B6465B81DF8C}" destId="{E6ECCFA3-C0D0-4D1C-B4BE-373FBAAD6F39}" srcOrd="4" destOrd="0" presId="urn:microsoft.com/office/officeart/2005/8/layout/vList2"/>
    <dgm:cxn modelId="{06704FA1-2292-427C-9F13-6723DFF6A240}" type="presParOf" srcId="{6668D232-E024-4519-8575-B6465B81DF8C}" destId="{0733BED9-0FEB-4831-BBDD-7C091C6B2A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4283FB8-75B4-4738-9458-7C6540E8CAB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EEC7D1-CE55-4755-9261-AE0BC1731CE5}">
      <dgm:prSet phldrT="[文字]" custT="1"/>
      <dgm:spPr/>
      <dgm:t>
        <a:bodyPr/>
        <a:lstStyle/>
        <a:p>
          <a:r>
            <a:rPr lang="en-US" altLang="zh-TW" sz="2800" dirty="0"/>
            <a:t>Modifying  input code</a:t>
          </a:r>
          <a:endParaRPr lang="zh-TW" altLang="en-US" sz="2800" dirty="0"/>
        </a:p>
      </dgm:t>
    </dgm:pt>
    <dgm:pt modelId="{3DBCBBBC-73A6-4538-91D4-36733D0EF201}" type="par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6D46EB55-48CB-430B-A0B9-B0EEBD19DBA3}" type="sib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30359C0E-003C-4467-8D6B-40B2E135B070}">
      <dgm:prSet phldrT="[文字]" custT="1"/>
      <dgm:spPr/>
      <dgm:t>
        <a:bodyPr/>
        <a:lstStyle/>
        <a:p>
          <a:r>
            <a:rPr lang="en-US" altLang="zh-TW" sz="2400" dirty="0"/>
            <a:t>Paired data</a:t>
          </a:r>
          <a:endParaRPr lang="zh-TW" altLang="en-US" sz="2400" dirty="0"/>
        </a:p>
      </dgm:t>
    </dgm:pt>
    <dgm:pt modelId="{D88ACCB5-8E68-4625-A657-948BFEAEDA50}" type="par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57F8535A-3B5D-4BBC-928C-A8AD06CC6695}" type="sib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8454BD7C-7235-4679-9C38-DD11D4DA4D15}">
      <dgm:prSet phldrT="[文字]" custT="1"/>
      <dgm:spPr/>
      <dgm:t>
        <a:bodyPr/>
        <a:lstStyle/>
        <a:p>
          <a:r>
            <a:rPr lang="en-US" altLang="zh-TW" sz="2400" dirty="0"/>
            <a:t>Unpaired data</a:t>
          </a:r>
          <a:endParaRPr lang="zh-TW" altLang="en-US" sz="2400" dirty="0"/>
        </a:p>
      </dgm:t>
    </dgm:pt>
    <dgm:pt modelId="{6EF94021-A7DA-401F-B06B-3A6B54AB1BB2}" type="par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476B3EA5-AD8A-4A0B-8BD8-51E407AFF8C1}" type="sib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263BD3B5-5EE9-4B93-9F58-1930DD7D4FED}">
      <dgm:prSet phldrT="[文字]" custT="1"/>
      <dgm:spPr/>
      <dgm:t>
        <a:bodyPr/>
        <a:lstStyle/>
        <a:p>
          <a:r>
            <a:rPr lang="en-US" altLang="zh-TW" sz="2800" dirty="0"/>
            <a:t>Feature extraction </a:t>
          </a:r>
          <a:endParaRPr lang="zh-TW" altLang="en-US" sz="2800" dirty="0"/>
        </a:p>
      </dgm:t>
    </dgm:pt>
    <dgm:pt modelId="{2A3AA17F-3E10-4FCA-9FDD-29C4F9C61E4B}" type="par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6F261A64-1AF4-4D6C-A18E-87A3F0080577}" type="sib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1C8DE7CD-E90D-465A-8186-0B5988203B87}">
      <dgm:prSet phldrT="[文字]" custT="1"/>
      <dgm:spPr/>
      <dgm:t>
        <a:bodyPr/>
        <a:lstStyle/>
        <a:p>
          <a:r>
            <a:rPr lang="en-US" altLang="zh-TW" sz="2800" dirty="0"/>
            <a:t>Controlling by input objects</a:t>
          </a:r>
          <a:endParaRPr lang="zh-TW" altLang="en-US" sz="2800" dirty="0"/>
        </a:p>
      </dgm:t>
    </dgm:pt>
    <dgm:pt modelId="{0DBDB497-3859-47B4-A961-E5BC67CD6D55}" type="par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EE58BBB8-7102-4F56-9EA8-55B1ABDC5E49}" type="sib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49924744-7B99-48BD-B65E-9D780F0BED09}">
      <dgm:prSet phldrT="[文字]" custT="1"/>
      <dgm:spPr/>
      <dgm:t>
        <a:bodyPr/>
        <a:lstStyle/>
        <a:p>
          <a:r>
            <a:rPr lang="en-US" altLang="zh-TW" sz="2400" dirty="0"/>
            <a:t>Making code has influence (</a:t>
          </a:r>
          <a:r>
            <a:rPr lang="en-US" altLang="zh-TW" sz="2400" dirty="0" err="1"/>
            <a:t>InfoGAN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7608AF60-4FCE-4E5B-95C8-90E11ADA51BE}" type="par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785C489F-9707-4C77-BC78-4AFE344D72D1}" type="sib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AA9DAB79-9CD1-4E48-82EA-14727E0A1777}">
      <dgm:prSet phldrT="[文字]" custT="1"/>
      <dgm:spPr/>
      <dgm:t>
        <a:bodyPr/>
        <a:lstStyle/>
        <a:p>
          <a:r>
            <a:rPr lang="en-US" altLang="zh-TW" sz="2400" dirty="0"/>
            <a:t>Connection code space with attribute</a:t>
          </a:r>
          <a:endParaRPr lang="zh-TW" altLang="en-US" sz="2400" dirty="0"/>
        </a:p>
      </dgm:t>
    </dgm:pt>
    <dgm:pt modelId="{DF2ECB01-DE3E-42C9-8435-38D2E0D1D2E1}" type="par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43F117F8-28A6-4EA4-A0B6-B18C91A73F2C}" type="sib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D1B80C19-7771-4718-AC7F-24FCD9C580A2}">
      <dgm:prSet phldrT="[文字]" custT="1"/>
      <dgm:spPr/>
      <dgm:t>
        <a:bodyPr/>
        <a:lstStyle/>
        <a:p>
          <a:r>
            <a:rPr lang="en-US" altLang="zh-TW" sz="2400" dirty="0"/>
            <a:t>Unsupervised</a:t>
          </a:r>
          <a:endParaRPr lang="zh-TW" altLang="en-US" sz="2400" dirty="0"/>
        </a:p>
      </dgm:t>
    </dgm:pt>
    <dgm:pt modelId="{4E6084FE-EE7A-4F68-93C4-22F93C611ED2}" type="par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47431ED3-FAD2-4586-9178-178B05DFD8D5}" type="sib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27B09C9A-9C35-4F1A-833B-E95D57772937}">
      <dgm:prSet phldrT="[文字]" custT="1"/>
      <dgm:spPr/>
      <dgm:t>
        <a:bodyPr/>
        <a:lstStyle/>
        <a:p>
          <a:r>
            <a:rPr lang="en-US" altLang="zh-TW" sz="2400" dirty="0"/>
            <a:t>Domain Independent Feature</a:t>
          </a:r>
          <a:endParaRPr lang="zh-TW" altLang="en-US" sz="2400" dirty="0"/>
        </a:p>
      </dgm:t>
    </dgm:pt>
    <dgm:pt modelId="{D7662A9C-C9BD-4E3E-9A21-75923195030B}" type="par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762DB327-758F-4C89-9189-2BC1249ACA15}" type="sib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808FDD43-702B-4DA7-B4DB-0890E922D5BA}">
      <dgm:prSet phldrT="[文字]" custT="1"/>
      <dgm:spPr/>
      <dgm:t>
        <a:bodyPr/>
        <a:lstStyle/>
        <a:p>
          <a:r>
            <a:rPr lang="en-US" altLang="zh-TW" sz="2400" dirty="0"/>
            <a:t>Improving Auto-encoder (VAE-GAN, </a:t>
          </a:r>
          <a:r>
            <a:rPr lang="en-US" altLang="zh-TW" sz="2400" dirty="0" err="1"/>
            <a:t>BiGAN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D68C9C1F-2702-4747-82C7-C53C085B74C1}" type="par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07FC671E-D040-43C8-90CF-117D1EB184E1}" type="sib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6668D232-E024-4519-8575-B6465B81DF8C}" type="pres">
      <dgm:prSet presAssocID="{04283FB8-75B4-4738-9458-7C6540E8CABD}" presName="linear" presStyleCnt="0">
        <dgm:presLayoutVars>
          <dgm:animLvl val="lvl"/>
          <dgm:resizeHandles val="exact"/>
        </dgm:presLayoutVars>
      </dgm:prSet>
      <dgm:spPr/>
    </dgm:pt>
    <dgm:pt modelId="{B477C32A-E516-4408-BB03-9F885794ACC1}" type="pres">
      <dgm:prSet presAssocID="{F6EEC7D1-CE55-4755-9261-AE0BC1731C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E3031E-3198-43DE-AACF-80F50E61EF02}" type="pres">
      <dgm:prSet presAssocID="{F6EEC7D1-CE55-4755-9261-AE0BC1731CE5}" presName="childText" presStyleLbl="revTx" presStyleIdx="0" presStyleCnt="3">
        <dgm:presLayoutVars>
          <dgm:bulletEnabled val="1"/>
        </dgm:presLayoutVars>
      </dgm:prSet>
      <dgm:spPr/>
    </dgm:pt>
    <dgm:pt modelId="{5CFC1DA5-DE9B-4BB7-80D5-72A681AC251A}" type="pres">
      <dgm:prSet presAssocID="{1C8DE7CD-E90D-465A-8186-0B5988203B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1360D4-C301-4ECF-9835-BAD3F440350F}" type="pres">
      <dgm:prSet presAssocID="{1C8DE7CD-E90D-465A-8186-0B5988203B87}" presName="childText" presStyleLbl="revTx" presStyleIdx="1" presStyleCnt="3">
        <dgm:presLayoutVars>
          <dgm:bulletEnabled val="1"/>
        </dgm:presLayoutVars>
      </dgm:prSet>
      <dgm:spPr/>
    </dgm:pt>
    <dgm:pt modelId="{E6ECCFA3-C0D0-4D1C-B4BE-373FBAAD6F39}" type="pres">
      <dgm:prSet presAssocID="{263BD3B5-5EE9-4B93-9F58-1930DD7D4F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733BED9-0FEB-4831-BBDD-7C091C6B2A86}" type="pres">
      <dgm:prSet presAssocID="{263BD3B5-5EE9-4B93-9F58-1930DD7D4FE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9B20119-C591-4D81-B246-C7FC63BBC6B8}" type="presOf" srcId="{D1B80C19-7771-4718-AC7F-24FCD9C580A2}" destId="{241360D4-C301-4ECF-9835-BAD3F440350F}" srcOrd="0" destOrd="2" presId="urn:microsoft.com/office/officeart/2005/8/layout/vList2"/>
    <dgm:cxn modelId="{B1A6B71E-59D5-4055-ADF4-C951901DF3F0}" type="presOf" srcId="{04283FB8-75B4-4738-9458-7C6540E8CABD}" destId="{6668D232-E024-4519-8575-B6465B81DF8C}" srcOrd="0" destOrd="0" presId="urn:microsoft.com/office/officeart/2005/8/layout/vList2"/>
    <dgm:cxn modelId="{66291323-2B7F-4FFF-9E8C-7BD1A7C9A6C6}" srcId="{1C8DE7CD-E90D-465A-8186-0B5988203B87}" destId="{8454BD7C-7235-4679-9C38-DD11D4DA4D15}" srcOrd="1" destOrd="0" parTransId="{6EF94021-A7DA-401F-B06B-3A6B54AB1BB2}" sibTransId="{476B3EA5-AD8A-4A0B-8BD8-51E407AFF8C1}"/>
    <dgm:cxn modelId="{E5D1A031-83FD-469B-B221-601F4CDAE88E}" srcId="{F6EEC7D1-CE55-4755-9261-AE0BC1731CE5}" destId="{49924744-7B99-48BD-B65E-9D780F0BED09}" srcOrd="0" destOrd="0" parTransId="{7608AF60-4FCE-4E5B-95C8-90E11ADA51BE}" sibTransId="{785C489F-9707-4C77-BC78-4AFE344D72D1}"/>
    <dgm:cxn modelId="{3C949537-CEA2-4DCC-94AD-C0C0E04B295B}" srcId="{04283FB8-75B4-4738-9458-7C6540E8CABD}" destId="{263BD3B5-5EE9-4B93-9F58-1930DD7D4FED}" srcOrd="2" destOrd="0" parTransId="{2A3AA17F-3E10-4FCA-9FDD-29C4F9C61E4B}" sibTransId="{6F261A64-1AF4-4D6C-A18E-87A3F0080577}"/>
    <dgm:cxn modelId="{4B61343C-EB8B-4EDD-AA10-6DF760263692}" srcId="{04283FB8-75B4-4738-9458-7C6540E8CABD}" destId="{1C8DE7CD-E90D-465A-8186-0B5988203B87}" srcOrd="1" destOrd="0" parTransId="{0DBDB497-3859-47B4-A961-E5BC67CD6D55}" sibTransId="{EE58BBB8-7102-4F56-9EA8-55B1ABDC5E49}"/>
    <dgm:cxn modelId="{AD75A13C-C164-48BB-AE45-9678DB2A10F3}" type="presOf" srcId="{30359C0E-003C-4467-8D6B-40B2E135B070}" destId="{241360D4-C301-4ECF-9835-BAD3F440350F}" srcOrd="0" destOrd="0" presId="urn:microsoft.com/office/officeart/2005/8/layout/vList2"/>
    <dgm:cxn modelId="{8D55FA3E-E3CF-4589-ABEA-1E1015E39687}" srcId="{263BD3B5-5EE9-4B93-9F58-1930DD7D4FED}" destId="{808FDD43-702B-4DA7-B4DB-0890E922D5BA}" srcOrd="1" destOrd="0" parTransId="{D68C9C1F-2702-4747-82C7-C53C085B74C1}" sibTransId="{07FC671E-D040-43C8-90CF-117D1EB184E1}"/>
    <dgm:cxn modelId="{D5D57C5F-4B8D-403D-9A65-144E7B723E22}" type="presOf" srcId="{AA9DAB79-9CD1-4E48-82EA-14727E0A1777}" destId="{A4E3031E-3198-43DE-AACF-80F50E61EF02}" srcOrd="0" destOrd="1" presId="urn:microsoft.com/office/officeart/2005/8/layout/vList2"/>
    <dgm:cxn modelId="{5BF55B41-31FD-4F28-852B-116E1AC6B0F4}" srcId="{04283FB8-75B4-4738-9458-7C6540E8CABD}" destId="{F6EEC7D1-CE55-4755-9261-AE0BC1731CE5}" srcOrd="0" destOrd="0" parTransId="{3DBCBBBC-73A6-4538-91D4-36733D0EF201}" sibTransId="{6D46EB55-48CB-430B-A0B9-B0EEBD19DBA3}"/>
    <dgm:cxn modelId="{239F8D67-E48E-46CF-B9B0-9DEACFDF4D94}" type="presOf" srcId="{49924744-7B99-48BD-B65E-9D780F0BED09}" destId="{A4E3031E-3198-43DE-AACF-80F50E61EF02}" srcOrd="0" destOrd="0" presId="urn:microsoft.com/office/officeart/2005/8/layout/vList2"/>
    <dgm:cxn modelId="{19D7506E-76C1-4921-B687-39AC4983CF52}" srcId="{1C8DE7CD-E90D-465A-8186-0B5988203B87}" destId="{D1B80C19-7771-4718-AC7F-24FCD9C580A2}" srcOrd="2" destOrd="0" parTransId="{4E6084FE-EE7A-4F68-93C4-22F93C611ED2}" sibTransId="{47431ED3-FAD2-4586-9178-178B05DFD8D5}"/>
    <dgm:cxn modelId="{0F5B3F53-A10E-4D9A-9F18-D22BC3807689}" srcId="{F6EEC7D1-CE55-4755-9261-AE0BC1731CE5}" destId="{AA9DAB79-9CD1-4E48-82EA-14727E0A1777}" srcOrd="1" destOrd="0" parTransId="{DF2ECB01-DE3E-42C9-8435-38D2E0D1D2E1}" sibTransId="{43F117F8-28A6-4EA4-A0B6-B18C91A73F2C}"/>
    <dgm:cxn modelId="{6D0D127E-8DF3-4C03-822E-A8A97D229B24}" srcId="{1C8DE7CD-E90D-465A-8186-0B5988203B87}" destId="{30359C0E-003C-4467-8D6B-40B2E135B070}" srcOrd="0" destOrd="0" parTransId="{D88ACCB5-8E68-4625-A657-948BFEAEDA50}" sibTransId="{57F8535A-3B5D-4BBC-928C-A8AD06CC6695}"/>
    <dgm:cxn modelId="{226A4A93-7BBF-4C21-80BF-78E5155DFE95}" srcId="{263BD3B5-5EE9-4B93-9F58-1930DD7D4FED}" destId="{27B09C9A-9C35-4F1A-833B-E95D57772937}" srcOrd="0" destOrd="0" parTransId="{D7662A9C-C9BD-4E3E-9A21-75923195030B}" sibTransId="{762DB327-758F-4C89-9189-2BC1249ACA15}"/>
    <dgm:cxn modelId="{F4B047AC-0B4B-4EA9-9B4A-6B1D721E5906}" type="presOf" srcId="{1C8DE7CD-E90D-465A-8186-0B5988203B87}" destId="{5CFC1DA5-DE9B-4BB7-80D5-72A681AC251A}" srcOrd="0" destOrd="0" presId="urn:microsoft.com/office/officeart/2005/8/layout/vList2"/>
    <dgm:cxn modelId="{73CED2CB-B9E7-4CE9-9184-1BADE1CF3A55}" type="presOf" srcId="{27B09C9A-9C35-4F1A-833B-E95D57772937}" destId="{0733BED9-0FEB-4831-BBDD-7C091C6B2A86}" srcOrd="0" destOrd="0" presId="urn:microsoft.com/office/officeart/2005/8/layout/vList2"/>
    <dgm:cxn modelId="{91D157CE-4696-4042-96C2-64899673F37C}" type="presOf" srcId="{808FDD43-702B-4DA7-B4DB-0890E922D5BA}" destId="{0733BED9-0FEB-4831-BBDD-7C091C6B2A86}" srcOrd="0" destOrd="1" presId="urn:microsoft.com/office/officeart/2005/8/layout/vList2"/>
    <dgm:cxn modelId="{37CB99DE-84CF-4EB3-B0E5-5D5F16A9786D}" type="presOf" srcId="{8454BD7C-7235-4679-9C38-DD11D4DA4D15}" destId="{241360D4-C301-4ECF-9835-BAD3F440350F}" srcOrd="0" destOrd="1" presId="urn:microsoft.com/office/officeart/2005/8/layout/vList2"/>
    <dgm:cxn modelId="{BBB9D6E4-98DF-4DBD-971C-175E168570AA}" type="presOf" srcId="{263BD3B5-5EE9-4B93-9F58-1930DD7D4FED}" destId="{E6ECCFA3-C0D0-4D1C-B4BE-373FBAAD6F39}" srcOrd="0" destOrd="0" presId="urn:microsoft.com/office/officeart/2005/8/layout/vList2"/>
    <dgm:cxn modelId="{AB6BCAEC-ECA9-455A-ACC2-34D6FE0D3771}" type="presOf" srcId="{F6EEC7D1-CE55-4755-9261-AE0BC1731CE5}" destId="{B477C32A-E516-4408-BB03-9F885794ACC1}" srcOrd="0" destOrd="0" presId="urn:microsoft.com/office/officeart/2005/8/layout/vList2"/>
    <dgm:cxn modelId="{1F9DA6AB-C9CD-4179-84F3-26B8FA903CFC}" type="presParOf" srcId="{6668D232-E024-4519-8575-B6465B81DF8C}" destId="{B477C32A-E516-4408-BB03-9F885794ACC1}" srcOrd="0" destOrd="0" presId="urn:microsoft.com/office/officeart/2005/8/layout/vList2"/>
    <dgm:cxn modelId="{D410DCE6-7EED-4D11-9C65-2509C4F16C56}" type="presParOf" srcId="{6668D232-E024-4519-8575-B6465B81DF8C}" destId="{A4E3031E-3198-43DE-AACF-80F50E61EF02}" srcOrd="1" destOrd="0" presId="urn:microsoft.com/office/officeart/2005/8/layout/vList2"/>
    <dgm:cxn modelId="{8FA7B006-83A4-45A1-B39C-908C82256E45}" type="presParOf" srcId="{6668D232-E024-4519-8575-B6465B81DF8C}" destId="{5CFC1DA5-DE9B-4BB7-80D5-72A681AC251A}" srcOrd="2" destOrd="0" presId="urn:microsoft.com/office/officeart/2005/8/layout/vList2"/>
    <dgm:cxn modelId="{B7FC889A-8DF0-4F9A-A64B-BB3739C47A73}" type="presParOf" srcId="{6668D232-E024-4519-8575-B6465B81DF8C}" destId="{241360D4-C301-4ECF-9835-BAD3F440350F}" srcOrd="3" destOrd="0" presId="urn:microsoft.com/office/officeart/2005/8/layout/vList2"/>
    <dgm:cxn modelId="{CD51F705-96D9-4EDE-9CE9-3B6E45DA280E}" type="presParOf" srcId="{6668D232-E024-4519-8575-B6465B81DF8C}" destId="{E6ECCFA3-C0D0-4D1C-B4BE-373FBAAD6F39}" srcOrd="4" destOrd="0" presId="urn:microsoft.com/office/officeart/2005/8/layout/vList2"/>
    <dgm:cxn modelId="{06704FA1-2292-427C-9F13-6723DFF6A240}" type="presParOf" srcId="{6668D232-E024-4519-8575-B6465B81DF8C}" destId="{0733BED9-0FEB-4831-BBDD-7C091C6B2A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4283FB8-75B4-4738-9458-7C6540E8CAB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EEC7D1-CE55-4755-9261-AE0BC1731CE5}">
      <dgm:prSet phldrT="[文字]" custT="1"/>
      <dgm:spPr/>
      <dgm:t>
        <a:bodyPr/>
        <a:lstStyle/>
        <a:p>
          <a:r>
            <a:rPr lang="en-US" altLang="zh-TW" sz="2800" dirty="0"/>
            <a:t>Modifying  input code</a:t>
          </a:r>
          <a:endParaRPr lang="zh-TW" altLang="en-US" sz="2800" dirty="0"/>
        </a:p>
      </dgm:t>
    </dgm:pt>
    <dgm:pt modelId="{3DBCBBBC-73A6-4538-91D4-36733D0EF201}" type="par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6D46EB55-48CB-430B-A0B9-B0EEBD19DBA3}" type="sib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30359C0E-003C-4467-8D6B-40B2E135B070}">
      <dgm:prSet phldrT="[文字]" custT="1"/>
      <dgm:spPr/>
      <dgm:t>
        <a:bodyPr/>
        <a:lstStyle/>
        <a:p>
          <a:r>
            <a:rPr lang="en-US" altLang="zh-TW" sz="2400" dirty="0"/>
            <a:t>Paired data</a:t>
          </a:r>
          <a:endParaRPr lang="zh-TW" altLang="en-US" sz="2400" dirty="0"/>
        </a:p>
      </dgm:t>
    </dgm:pt>
    <dgm:pt modelId="{D88ACCB5-8E68-4625-A657-948BFEAEDA50}" type="par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57F8535A-3B5D-4BBC-928C-A8AD06CC6695}" type="sib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8454BD7C-7235-4679-9C38-DD11D4DA4D15}">
      <dgm:prSet phldrT="[文字]" custT="1"/>
      <dgm:spPr/>
      <dgm:t>
        <a:bodyPr/>
        <a:lstStyle/>
        <a:p>
          <a:r>
            <a:rPr lang="en-US" altLang="zh-TW" sz="2400" dirty="0"/>
            <a:t>Unpaired data</a:t>
          </a:r>
          <a:endParaRPr lang="zh-TW" altLang="en-US" sz="2400" dirty="0"/>
        </a:p>
      </dgm:t>
    </dgm:pt>
    <dgm:pt modelId="{6EF94021-A7DA-401F-B06B-3A6B54AB1BB2}" type="par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476B3EA5-AD8A-4A0B-8BD8-51E407AFF8C1}" type="sib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263BD3B5-5EE9-4B93-9F58-1930DD7D4FED}">
      <dgm:prSet phldrT="[文字]" custT="1"/>
      <dgm:spPr/>
      <dgm:t>
        <a:bodyPr/>
        <a:lstStyle/>
        <a:p>
          <a:r>
            <a:rPr lang="en-US" altLang="zh-TW" sz="2800" dirty="0"/>
            <a:t>Feature extraction </a:t>
          </a:r>
          <a:endParaRPr lang="zh-TW" altLang="en-US" sz="2800" dirty="0"/>
        </a:p>
      </dgm:t>
    </dgm:pt>
    <dgm:pt modelId="{2A3AA17F-3E10-4FCA-9FDD-29C4F9C61E4B}" type="par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6F261A64-1AF4-4D6C-A18E-87A3F0080577}" type="sib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1C8DE7CD-E90D-465A-8186-0B5988203B87}">
      <dgm:prSet phldrT="[文字]" custT="1"/>
      <dgm:spPr/>
      <dgm:t>
        <a:bodyPr/>
        <a:lstStyle/>
        <a:p>
          <a:r>
            <a:rPr lang="en-US" altLang="zh-TW" sz="2800" dirty="0"/>
            <a:t>Controlling by input objects</a:t>
          </a:r>
          <a:endParaRPr lang="zh-TW" altLang="en-US" sz="2800" dirty="0"/>
        </a:p>
      </dgm:t>
    </dgm:pt>
    <dgm:pt modelId="{0DBDB497-3859-47B4-A961-E5BC67CD6D55}" type="par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EE58BBB8-7102-4F56-9EA8-55B1ABDC5E49}" type="sib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49924744-7B99-48BD-B65E-9D780F0BED09}">
      <dgm:prSet phldrT="[文字]" custT="1"/>
      <dgm:spPr/>
      <dgm:t>
        <a:bodyPr/>
        <a:lstStyle/>
        <a:p>
          <a:r>
            <a:rPr lang="en-US" altLang="zh-TW" sz="2400" dirty="0"/>
            <a:t>Making code has influence (</a:t>
          </a:r>
          <a:r>
            <a:rPr lang="en-US" altLang="zh-TW" sz="2400" dirty="0" err="1"/>
            <a:t>InfoGAN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7608AF60-4FCE-4E5B-95C8-90E11ADA51BE}" type="par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785C489F-9707-4C77-BC78-4AFE344D72D1}" type="sib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AA9DAB79-9CD1-4E48-82EA-14727E0A1777}">
      <dgm:prSet phldrT="[文字]" custT="1"/>
      <dgm:spPr/>
      <dgm:t>
        <a:bodyPr/>
        <a:lstStyle/>
        <a:p>
          <a:r>
            <a:rPr lang="en-US" altLang="zh-TW" sz="2400" dirty="0"/>
            <a:t>Connection code space with attribute</a:t>
          </a:r>
          <a:endParaRPr lang="zh-TW" altLang="en-US" sz="2400" dirty="0"/>
        </a:p>
      </dgm:t>
    </dgm:pt>
    <dgm:pt modelId="{DF2ECB01-DE3E-42C9-8435-38D2E0D1D2E1}" type="par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43F117F8-28A6-4EA4-A0B6-B18C91A73F2C}" type="sib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D1B80C19-7771-4718-AC7F-24FCD9C580A2}">
      <dgm:prSet phldrT="[文字]" custT="1"/>
      <dgm:spPr/>
      <dgm:t>
        <a:bodyPr/>
        <a:lstStyle/>
        <a:p>
          <a:r>
            <a:rPr lang="en-US" altLang="zh-TW" sz="2400" dirty="0"/>
            <a:t>Unsupervised</a:t>
          </a:r>
          <a:endParaRPr lang="zh-TW" altLang="en-US" sz="2400" dirty="0"/>
        </a:p>
      </dgm:t>
    </dgm:pt>
    <dgm:pt modelId="{4E6084FE-EE7A-4F68-93C4-22F93C611ED2}" type="par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47431ED3-FAD2-4586-9178-178B05DFD8D5}" type="sib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27B09C9A-9C35-4F1A-833B-E95D57772937}">
      <dgm:prSet phldrT="[文字]" custT="1"/>
      <dgm:spPr/>
      <dgm:t>
        <a:bodyPr/>
        <a:lstStyle/>
        <a:p>
          <a:r>
            <a:rPr lang="en-US" altLang="zh-TW" sz="2400" dirty="0"/>
            <a:t>Domain Independent Feature</a:t>
          </a:r>
          <a:endParaRPr lang="zh-TW" altLang="en-US" sz="2400" dirty="0"/>
        </a:p>
      </dgm:t>
    </dgm:pt>
    <dgm:pt modelId="{D7662A9C-C9BD-4E3E-9A21-75923195030B}" type="par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762DB327-758F-4C89-9189-2BC1249ACA15}" type="sib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808FDD43-702B-4DA7-B4DB-0890E922D5BA}">
      <dgm:prSet phldrT="[文字]" custT="1"/>
      <dgm:spPr/>
      <dgm:t>
        <a:bodyPr/>
        <a:lstStyle/>
        <a:p>
          <a:r>
            <a:rPr lang="en-US" altLang="zh-TW" sz="2400" dirty="0"/>
            <a:t>Improving Auto-encoder (VAE-GAN, </a:t>
          </a:r>
          <a:r>
            <a:rPr lang="en-US" altLang="zh-TW" sz="2400" dirty="0" err="1"/>
            <a:t>BiGAN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D68C9C1F-2702-4747-82C7-C53C085B74C1}" type="par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07FC671E-D040-43C8-90CF-117D1EB184E1}" type="sib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6668D232-E024-4519-8575-B6465B81DF8C}" type="pres">
      <dgm:prSet presAssocID="{04283FB8-75B4-4738-9458-7C6540E8CABD}" presName="linear" presStyleCnt="0">
        <dgm:presLayoutVars>
          <dgm:animLvl val="lvl"/>
          <dgm:resizeHandles val="exact"/>
        </dgm:presLayoutVars>
      </dgm:prSet>
      <dgm:spPr/>
    </dgm:pt>
    <dgm:pt modelId="{B477C32A-E516-4408-BB03-9F885794ACC1}" type="pres">
      <dgm:prSet presAssocID="{F6EEC7D1-CE55-4755-9261-AE0BC1731C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E3031E-3198-43DE-AACF-80F50E61EF02}" type="pres">
      <dgm:prSet presAssocID="{F6EEC7D1-CE55-4755-9261-AE0BC1731CE5}" presName="childText" presStyleLbl="revTx" presStyleIdx="0" presStyleCnt="3">
        <dgm:presLayoutVars>
          <dgm:bulletEnabled val="1"/>
        </dgm:presLayoutVars>
      </dgm:prSet>
      <dgm:spPr/>
    </dgm:pt>
    <dgm:pt modelId="{5CFC1DA5-DE9B-4BB7-80D5-72A681AC251A}" type="pres">
      <dgm:prSet presAssocID="{1C8DE7CD-E90D-465A-8186-0B5988203B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1360D4-C301-4ECF-9835-BAD3F440350F}" type="pres">
      <dgm:prSet presAssocID="{1C8DE7CD-E90D-465A-8186-0B5988203B87}" presName="childText" presStyleLbl="revTx" presStyleIdx="1" presStyleCnt="3">
        <dgm:presLayoutVars>
          <dgm:bulletEnabled val="1"/>
        </dgm:presLayoutVars>
      </dgm:prSet>
      <dgm:spPr/>
    </dgm:pt>
    <dgm:pt modelId="{E6ECCFA3-C0D0-4D1C-B4BE-373FBAAD6F39}" type="pres">
      <dgm:prSet presAssocID="{263BD3B5-5EE9-4B93-9F58-1930DD7D4F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733BED9-0FEB-4831-BBDD-7C091C6B2A86}" type="pres">
      <dgm:prSet presAssocID="{263BD3B5-5EE9-4B93-9F58-1930DD7D4FE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9B20119-C591-4D81-B246-C7FC63BBC6B8}" type="presOf" srcId="{D1B80C19-7771-4718-AC7F-24FCD9C580A2}" destId="{241360D4-C301-4ECF-9835-BAD3F440350F}" srcOrd="0" destOrd="2" presId="urn:microsoft.com/office/officeart/2005/8/layout/vList2"/>
    <dgm:cxn modelId="{B1A6B71E-59D5-4055-ADF4-C951901DF3F0}" type="presOf" srcId="{04283FB8-75B4-4738-9458-7C6540E8CABD}" destId="{6668D232-E024-4519-8575-B6465B81DF8C}" srcOrd="0" destOrd="0" presId="urn:microsoft.com/office/officeart/2005/8/layout/vList2"/>
    <dgm:cxn modelId="{66291323-2B7F-4FFF-9E8C-7BD1A7C9A6C6}" srcId="{1C8DE7CD-E90D-465A-8186-0B5988203B87}" destId="{8454BD7C-7235-4679-9C38-DD11D4DA4D15}" srcOrd="1" destOrd="0" parTransId="{6EF94021-A7DA-401F-B06B-3A6B54AB1BB2}" sibTransId="{476B3EA5-AD8A-4A0B-8BD8-51E407AFF8C1}"/>
    <dgm:cxn modelId="{E5D1A031-83FD-469B-B221-601F4CDAE88E}" srcId="{F6EEC7D1-CE55-4755-9261-AE0BC1731CE5}" destId="{49924744-7B99-48BD-B65E-9D780F0BED09}" srcOrd="0" destOrd="0" parTransId="{7608AF60-4FCE-4E5B-95C8-90E11ADA51BE}" sibTransId="{785C489F-9707-4C77-BC78-4AFE344D72D1}"/>
    <dgm:cxn modelId="{3C949537-CEA2-4DCC-94AD-C0C0E04B295B}" srcId="{04283FB8-75B4-4738-9458-7C6540E8CABD}" destId="{263BD3B5-5EE9-4B93-9F58-1930DD7D4FED}" srcOrd="2" destOrd="0" parTransId="{2A3AA17F-3E10-4FCA-9FDD-29C4F9C61E4B}" sibTransId="{6F261A64-1AF4-4D6C-A18E-87A3F0080577}"/>
    <dgm:cxn modelId="{4B61343C-EB8B-4EDD-AA10-6DF760263692}" srcId="{04283FB8-75B4-4738-9458-7C6540E8CABD}" destId="{1C8DE7CD-E90D-465A-8186-0B5988203B87}" srcOrd="1" destOrd="0" parTransId="{0DBDB497-3859-47B4-A961-E5BC67CD6D55}" sibTransId="{EE58BBB8-7102-4F56-9EA8-55B1ABDC5E49}"/>
    <dgm:cxn modelId="{AD75A13C-C164-48BB-AE45-9678DB2A10F3}" type="presOf" srcId="{30359C0E-003C-4467-8D6B-40B2E135B070}" destId="{241360D4-C301-4ECF-9835-BAD3F440350F}" srcOrd="0" destOrd="0" presId="urn:microsoft.com/office/officeart/2005/8/layout/vList2"/>
    <dgm:cxn modelId="{8D55FA3E-E3CF-4589-ABEA-1E1015E39687}" srcId="{263BD3B5-5EE9-4B93-9F58-1930DD7D4FED}" destId="{808FDD43-702B-4DA7-B4DB-0890E922D5BA}" srcOrd="1" destOrd="0" parTransId="{D68C9C1F-2702-4747-82C7-C53C085B74C1}" sibTransId="{07FC671E-D040-43C8-90CF-117D1EB184E1}"/>
    <dgm:cxn modelId="{D5D57C5F-4B8D-403D-9A65-144E7B723E22}" type="presOf" srcId="{AA9DAB79-9CD1-4E48-82EA-14727E0A1777}" destId="{A4E3031E-3198-43DE-AACF-80F50E61EF02}" srcOrd="0" destOrd="1" presId="urn:microsoft.com/office/officeart/2005/8/layout/vList2"/>
    <dgm:cxn modelId="{5BF55B41-31FD-4F28-852B-116E1AC6B0F4}" srcId="{04283FB8-75B4-4738-9458-7C6540E8CABD}" destId="{F6EEC7D1-CE55-4755-9261-AE0BC1731CE5}" srcOrd="0" destOrd="0" parTransId="{3DBCBBBC-73A6-4538-91D4-36733D0EF201}" sibTransId="{6D46EB55-48CB-430B-A0B9-B0EEBD19DBA3}"/>
    <dgm:cxn modelId="{239F8D67-E48E-46CF-B9B0-9DEACFDF4D94}" type="presOf" srcId="{49924744-7B99-48BD-B65E-9D780F0BED09}" destId="{A4E3031E-3198-43DE-AACF-80F50E61EF02}" srcOrd="0" destOrd="0" presId="urn:microsoft.com/office/officeart/2005/8/layout/vList2"/>
    <dgm:cxn modelId="{19D7506E-76C1-4921-B687-39AC4983CF52}" srcId="{1C8DE7CD-E90D-465A-8186-0B5988203B87}" destId="{D1B80C19-7771-4718-AC7F-24FCD9C580A2}" srcOrd="2" destOrd="0" parTransId="{4E6084FE-EE7A-4F68-93C4-22F93C611ED2}" sibTransId="{47431ED3-FAD2-4586-9178-178B05DFD8D5}"/>
    <dgm:cxn modelId="{0F5B3F53-A10E-4D9A-9F18-D22BC3807689}" srcId="{F6EEC7D1-CE55-4755-9261-AE0BC1731CE5}" destId="{AA9DAB79-9CD1-4E48-82EA-14727E0A1777}" srcOrd="1" destOrd="0" parTransId="{DF2ECB01-DE3E-42C9-8435-38D2E0D1D2E1}" sibTransId="{43F117F8-28A6-4EA4-A0B6-B18C91A73F2C}"/>
    <dgm:cxn modelId="{6D0D127E-8DF3-4C03-822E-A8A97D229B24}" srcId="{1C8DE7CD-E90D-465A-8186-0B5988203B87}" destId="{30359C0E-003C-4467-8D6B-40B2E135B070}" srcOrd="0" destOrd="0" parTransId="{D88ACCB5-8E68-4625-A657-948BFEAEDA50}" sibTransId="{57F8535A-3B5D-4BBC-928C-A8AD06CC6695}"/>
    <dgm:cxn modelId="{226A4A93-7BBF-4C21-80BF-78E5155DFE95}" srcId="{263BD3B5-5EE9-4B93-9F58-1930DD7D4FED}" destId="{27B09C9A-9C35-4F1A-833B-E95D57772937}" srcOrd="0" destOrd="0" parTransId="{D7662A9C-C9BD-4E3E-9A21-75923195030B}" sibTransId="{762DB327-758F-4C89-9189-2BC1249ACA15}"/>
    <dgm:cxn modelId="{F4B047AC-0B4B-4EA9-9B4A-6B1D721E5906}" type="presOf" srcId="{1C8DE7CD-E90D-465A-8186-0B5988203B87}" destId="{5CFC1DA5-DE9B-4BB7-80D5-72A681AC251A}" srcOrd="0" destOrd="0" presId="urn:microsoft.com/office/officeart/2005/8/layout/vList2"/>
    <dgm:cxn modelId="{73CED2CB-B9E7-4CE9-9184-1BADE1CF3A55}" type="presOf" srcId="{27B09C9A-9C35-4F1A-833B-E95D57772937}" destId="{0733BED9-0FEB-4831-BBDD-7C091C6B2A86}" srcOrd="0" destOrd="0" presId="urn:microsoft.com/office/officeart/2005/8/layout/vList2"/>
    <dgm:cxn modelId="{91D157CE-4696-4042-96C2-64899673F37C}" type="presOf" srcId="{808FDD43-702B-4DA7-B4DB-0890E922D5BA}" destId="{0733BED9-0FEB-4831-BBDD-7C091C6B2A86}" srcOrd="0" destOrd="1" presId="urn:microsoft.com/office/officeart/2005/8/layout/vList2"/>
    <dgm:cxn modelId="{37CB99DE-84CF-4EB3-B0E5-5D5F16A9786D}" type="presOf" srcId="{8454BD7C-7235-4679-9C38-DD11D4DA4D15}" destId="{241360D4-C301-4ECF-9835-BAD3F440350F}" srcOrd="0" destOrd="1" presId="urn:microsoft.com/office/officeart/2005/8/layout/vList2"/>
    <dgm:cxn modelId="{BBB9D6E4-98DF-4DBD-971C-175E168570AA}" type="presOf" srcId="{263BD3B5-5EE9-4B93-9F58-1930DD7D4FED}" destId="{E6ECCFA3-C0D0-4D1C-B4BE-373FBAAD6F39}" srcOrd="0" destOrd="0" presId="urn:microsoft.com/office/officeart/2005/8/layout/vList2"/>
    <dgm:cxn modelId="{AB6BCAEC-ECA9-455A-ACC2-34D6FE0D3771}" type="presOf" srcId="{F6EEC7D1-CE55-4755-9261-AE0BC1731CE5}" destId="{B477C32A-E516-4408-BB03-9F885794ACC1}" srcOrd="0" destOrd="0" presId="urn:microsoft.com/office/officeart/2005/8/layout/vList2"/>
    <dgm:cxn modelId="{1F9DA6AB-C9CD-4179-84F3-26B8FA903CFC}" type="presParOf" srcId="{6668D232-E024-4519-8575-B6465B81DF8C}" destId="{B477C32A-E516-4408-BB03-9F885794ACC1}" srcOrd="0" destOrd="0" presId="urn:microsoft.com/office/officeart/2005/8/layout/vList2"/>
    <dgm:cxn modelId="{D410DCE6-7EED-4D11-9C65-2509C4F16C56}" type="presParOf" srcId="{6668D232-E024-4519-8575-B6465B81DF8C}" destId="{A4E3031E-3198-43DE-AACF-80F50E61EF02}" srcOrd="1" destOrd="0" presId="urn:microsoft.com/office/officeart/2005/8/layout/vList2"/>
    <dgm:cxn modelId="{8FA7B006-83A4-45A1-B39C-908C82256E45}" type="presParOf" srcId="{6668D232-E024-4519-8575-B6465B81DF8C}" destId="{5CFC1DA5-DE9B-4BB7-80D5-72A681AC251A}" srcOrd="2" destOrd="0" presId="urn:microsoft.com/office/officeart/2005/8/layout/vList2"/>
    <dgm:cxn modelId="{B7FC889A-8DF0-4F9A-A64B-BB3739C47A73}" type="presParOf" srcId="{6668D232-E024-4519-8575-B6465B81DF8C}" destId="{241360D4-C301-4ECF-9835-BAD3F440350F}" srcOrd="3" destOrd="0" presId="urn:microsoft.com/office/officeart/2005/8/layout/vList2"/>
    <dgm:cxn modelId="{CD51F705-96D9-4EDE-9CE9-3B6E45DA280E}" type="presParOf" srcId="{6668D232-E024-4519-8575-B6465B81DF8C}" destId="{E6ECCFA3-C0D0-4D1C-B4BE-373FBAAD6F39}" srcOrd="4" destOrd="0" presId="urn:microsoft.com/office/officeart/2005/8/layout/vList2"/>
    <dgm:cxn modelId="{06704FA1-2292-427C-9F13-6723DFF6A240}" type="presParOf" srcId="{6668D232-E024-4519-8575-B6465B81DF8C}" destId="{0733BED9-0FEB-4831-BBDD-7C091C6B2A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4283FB8-75B4-4738-9458-7C6540E8CAB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EEC7D1-CE55-4755-9261-AE0BC1731CE5}">
      <dgm:prSet phldrT="[文字]" custT="1"/>
      <dgm:spPr/>
      <dgm:t>
        <a:bodyPr/>
        <a:lstStyle/>
        <a:p>
          <a:r>
            <a:rPr lang="en-US" altLang="zh-TW" sz="2800" dirty="0"/>
            <a:t>Modifying  input code</a:t>
          </a:r>
          <a:endParaRPr lang="zh-TW" altLang="en-US" sz="2800" dirty="0"/>
        </a:p>
      </dgm:t>
    </dgm:pt>
    <dgm:pt modelId="{3DBCBBBC-73A6-4538-91D4-36733D0EF201}" type="par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6D46EB55-48CB-430B-A0B9-B0EEBD19DBA3}" type="sib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30359C0E-003C-4467-8D6B-40B2E135B070}">
      <dgm:prSet phldrT="[文字]" custT="1"/>
      <dgm:spPr/>
      <dgm:t>
        <a:bodyPr/>
        <a:lstStyle/>
        <a:p>
          <a:r>
            <a:rPr lang="en-US" altLang="zh-TW" sz="2400" dirty="0"/>
            <a:t>Paired data</a:t>
          </a:r>
          <a:endParaRPr lang="zh-TW" altLang="en-US" sz="2400" dirty="0"/>
        </a:p>
      </dgm:t>
    </dgm:pt>
    <dgm:pt modelId="{D88ACCB5-8E68-4625-A657-948BFEAEDA50}" type="par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57F8535A-3B5D-4BBC-928C-A8AD06CC6695}" type="sib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8454BD7C-7235-4679-9C38-DD11D4DA4D15}">
      <dgm:prSet phldrT="[文字]" custT="1"/>
      <dgm:spPr/>
      <dgm:t>
        <a:bodyPr/>
        <a:lstStyle/>
        <a:p>
          <a:r>
            <a:rPr lang="en-US" altLang="zh-TW" sz="2400" dirty="0"/>
            <a:t>Unpaired data</a:t>
          </a:r>
          <a:endParaRPr lang="zh-TW" altLang="en-US" sz="2400" dirty="0"/>
        </a:p>
      </dgm:t>
    </dgm:pt>
    <dgm:pt modelId="{6EF94021-A7DA-401F-B06B-3A6B54AB1BB2}" type="par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476B3EA5-AD8A-4A0B-8BD8-51E407AFF8C1}" type="sib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263BD3B5-5EE9-4B93-9F58-1930DD7D4FED}">
      <dgm:prSet phldrT="[文字]" custT="1"/>
      <dgm:spPr/>
      <dgm:t>
        <a:bodyPr/>
        <a:lstStyle/>
        <a:p>
          <a:r>
            <a:rPr lang="en-US" altLang="zh-TW" sz="2800" dirty="0"/>
            <a:t>Feature extraction </a:t>
          </a:r>
          <a:endParaRPr lang="zh-TW" altLang="en-US" sz="2800" dirty="0"/>
        </a:p>
      </dgm:t>
    </dgm:pt>
    <dgm:pt modelId="{2A3AA17F-3E10-4FCA-9FDD-29C4F9C61E4B}" type="par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6F261A64-1AF4-4D6C-A18E-87A3F0080577}" type="sib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1C8DE7CD-E90D-465A-8186-0B5988203B87}">
      <dgm:prSet phldrT="[文字]" custT="1"/>
      <dgm:spPr/>
      <dgm:t>
        <a:bodyPr/>
        <a:lstStyle/>
        <a:p>
          <a:r>
            <a:rPr lang="en-US" altLang="zh-TW" sz="2800" dirty="0"/>
            <a:t>Controlling by input objects</a:t>
          </a:r>
          <a:endParaRPr lang="zh-TW" altLang="en-US" sz="2800" dirty="0"/>
        </a:p>
      </dgm:t>
    </dgm:pt>
    <dgm:pt modelId="{0DBDB497-3859-47B4-A961-E5BC67CD6D55}" type="par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EE58BBB8-7102-4F56-9EA8-55B1ABDC5E49}" type="sib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49924744-7B99-48BD-B65E-9D780F0BED09}">
      <dgm:prSet phldrT="[文字]" custT="1"/>
      <dgm:spPr/>
      <dgm:t>
        <a:bodyPr/>
        <a:lstStyle/>
        <a:p>
          <a:r>
            <a:rPr lang="en-US" altLang="zh-TW" sz="2400" dirty="0"/>
            <a:t>Making code has influence (</a:t>
          </a:r>
          <a:r>
            <a:rPr lang="en-US" altLang="zh-TW" sz="2400" dirty="0" err="1"/>
            <a:t>InfoGAN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7608AF60-4FCE-4E5B-95C8-90E11ADA51BE}" type="par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785C489F-9707-4C77-BC78-4AFE344D72D1}" type="sib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AA9DAB79-9CD1-4E48-82EA-14727E0A1777}">
      <dgm:prSet phldrT="[文字]" custT="1"/>
      <dgm:spPr/>
      <dgm:t>
        <a:bodyPr/>
        <a:lstStyle/>
        <a:p>
          <a:r>
            <a:rPr lang="en-US" altLang="zh-TW" sz="2400" dirty="0"/>
            <a:t>Connection code space with attribute</a:t>
          </a:r>
          <a:endParaRPr lang="zh-TW" altLang="en-US" sz="2400" dirty="0"/>
        </a:p>
      </dgm:t>
    </dgm:pt>
    <dgm:pt modelId="{DF2ECB01-DE3E-42C9-8435-38D2E0D1D2E1}" type="par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43F117F8-28A6-4EA4-A0B6-B18C91A73F2C}" type="sib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D1B80C19-7771-4718-AC7F-24FCD9C580A2}">
      <dgm:prSet phldrT="[文字]" custT="1"/>
      <dgm:spPr/>
      <dgm:t>
        <a:bodyPr/>
        <a:lstStyle/>
        <a:p>
          <a:r>
            <a:rPr lang="en-US" altLang="zh-TW" sz="2400" dirty="0"/>
            <a:t>Unsupervised</a:t>
          </a:r>
          <a:endParaRPr lang="zh-TW" altLang="en-US" sz="2400" dirty="0"/>
        </a:p>
      </dgm:t>
    </dgm:pt>
    <dgm:pt modelId="{4E6084FE-EE7A-4F68-93C4-22F93C611ED2}" type="par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47431ED3-FAD2-4586-9178-178B05DFD8D5}" type="sib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27B09C9A-9C35-4F1A-833B-E95D57772937}">
      <dgm:prSet phldrT="[文字]" custT="1"/>
      <dgm:spPr/>
      <dgm:t>
        <a:bodyPr/>
        <a:lstStyle/>
        <a:p>
          <a:r>
            <a:rPr lang="en-US" altLang="zh-TW" sz="2400" dirty="0"/>
            <a:t>Domain Independent Feature</a:t>
          </a:r>
          <a:endParaRPr lang="zh-TW" altLang="en-US" sz="2400" dirty="0"/>
        </a:p>
      </dgm:t>
    </dgm:pt>
    <dgm:pt modelId="{D7662A9C-C9BD-4E3E-9A21-75923195030B}" type="par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762DB327-758F-4C89-9189-2BC1249ACA15}" type="sib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808FDD43-702B-4DA7-B4DB-0890E922D5BA}">
      <dgm:prSet phldrT="[文字]" custT="1"/>
      <dgm:spPr/>
      <dgm:t>
        <a:bodyPr/>
        <a:lstStyle/>
        <a:p>
          <a:r>
            <a:rPr lang="en-US" altLang="zh-TW" sz="2400" dirty="0"/>
            <a:t>Improving Auto-encoder (VAE-GAN, </a:t>
          </a:r>
          <a:r>
            <a:rPr lang="en-US" altLang="zh-TW" sz="2400" dirty="0" err="1"/>
            <a:t>BiGAN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D68C9C1F-2702-4747-82C7-C53C085B74C1}" type="par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07FC671E-D040-43C8-90CF-117D1EB184E1}" type="sib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6668D232-E024-4519-8575-B6465B81DF8C}" type="pres">
      <dgm:prSet presAssocID="{04283FB8-75B4-4738-9458-7C6540E8CABD}" presName="linear" presStyleCnt="0">
        <dgm:presLayoutVars>
          <dgm:animLvl val="lvl"/>
          <dgm:resizeHandles val="exact"/>
        </dgm:presLayoutVars>
      </dgm:prSet>
      <dgm:spPr/>
    </dgm:pt>
    <dgm:pt modelId="{B477C32A-E516-4408-BB03-9F885794ACC1}" type="pres">
      <dgm:prSet presAssocID="{F6EEC7D1-CE55-4755-9261-AE0BC1731C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E3031E-3198-43DE-AACF-80F50E61EF02}" type="pres">
      <dgm:prSet presAssocID="{F6EEC7D1-CE55-4755-9261-AE0BC1731CE5}" presName="childText" presStyleLbl="revTx" presStyleIdx="0" presStyleCnt="3">
        <dgm:presLayoutVars>
          <dgm:bulletEnabled val="1"/>
        </dgm:presLayoutVars>
      </dgm:prSet>
      <dgm:spPr/>
    </dgm:pt>
    <dgm:pt modelId="{5CFC1DA5-DE9B-4BB7-80D5-72A681AC251A}" type="pres">
      <dgm:prSet presAssocID="{1C8DE7CD-E90D-465A-8186-0B5988203B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1360D4-C301-4ECF-9835-BAD3F440350F}" type="pres">
      <dgm:prSet presAssocID="{1C8DE7CD-E90D-465A-8186-0B5988203B87}" presName="childText" presStyleLbl="revTx" presStyleIdx="1" presStyleCnt="3">
        <dgm:presLayoutVars>
          <dgm:bulletEnabled val="1"/>
        </dgm:presLayoutVars>
      </dgm:prSet>
      <dgm:spPr/>
    </dgm:pt>
    <dgm:pt modelId="{E6ECCFA3-C0D0-4D1C-B4BE-373FBAAD6F39}" type="pres">
      <dgm:prSet presAssocID="{263BD3B5-5EE9-4B93-9F58-1930DD7D4F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733BED9-0FEB-4831-BBDD-7C091C6B2A86}" type="pres">
      <dgm:prSet presAssocID="{263BD3B5-5EE9-4B93-9F58-1930DD7D4FE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9B20119-C591-4D81-B246-C7FC63BBC6B8}" type="presOf" srcId="{D1B80C19-7771-4718-AC7F-24FCD9C580A2}" destId="{241360D4-C301-4ECF-9835-BAD3F440350F}" srcOrd="0" destOrd="2" presId="urn:microsoft.com/office/officeart/2005/8/layout/vList2"/>
    <dgm:cxn modelId="{B1A6B71E-59D5-4055-ADF4-C951901DF3F0}" type="presOf" srcId="{04283FB8-75B4-4738-9458-7C6540E8CABD}" destId="{6668D232-E024-4519-8575-B6465B81DF8C}" srcOrd="0" destOrd="0" presId="urn:microsoft.com/office/officeart/2005/8/layout/vList2"/>
    <dgm:cxn modelId="{66291323-2B7F-4FFF-9E8C-7BD1A7C9A6C6}" srcId="{1C8DE7CD-E90D-465A-8186-0B5988203B87}" destId="{8454BD7C-7235-4679-9C38-DD11D4DA4D15}" srcOrd="1" destOrd="0" parTransId="{6EF94021-A7DA-401F-B06B-3A6B54AB1BB2}" sibTransId="{476B3EA5-AD8A-4A0B-8BD8-51E407AFF8C1}"/>
    <dgm:cxn modelId="{E5D1A031-83FD-469B-B221-601F4CDAE88E}" srcId="{F6EEC7D1-CE55-4755-9261-AE0BC1731CE5}" destId="{49924744-7B99-48BD-B65E-9D780F0BED09}" srcOrd="0" destOrd="0" parTransId="{7608AF60-4FCE-4E5B-95C8-90E11ADA51BE}" sibTransId="{785C489F-9707-4C77-BC78-4AFE344D72D1}"/>
    <dgm:cxn modelId="{3C949537-CEA2-4DCC-94AD-C0C0E04B295B}" srcId="{04283FB8-75B4-4738-9458-7C6540E8CABD}" destId="{263BD3B5-5EE9-4B93-9F58-1930DD7D4FED}" srcOrd="2" destOrd="0" parTransId="{2A3AA17F-3E10-4FCA-9FDD-29C4F9C61E4B}" sibTransId="{6F261A64-1AF4-4D6C-A18E-87A3F0080577}"/>
    <dgm:cxn modelId="{4B61343C-EB8B-4EDD-AA10-6DF760263692}" srcId="{04283FB8-75B4-4738-9458-7C6540E8CABD}" destId="{1C8DE7CD-E90D-465A-8186-0B5988203B87}" srcOrd="1" destOrd="0" parTransId="{0DBDB497-3859-47B4-A961-E5BC67CD6D55}" sibTransId="{EE58BBB8-7102-4F56-9EA8-55B1ABDC5E49}"/>
    <dgm:cxn modelId="{AD75A13C-C164-48BB-AE45-9678DB2A10F3}" type="presOf" srcId="{30359C0E-003C-4467-8D6B-40B2E135B070}" destId="{241360D4-C301-4ECF-9835-BAD3F440350F}" srcOrd="0" destOrd="0" presId="urn:microsoft.com/office/officeart/2005/8/layout/vList2"/>
    <dgm:cxn modelId="{8D55FA3E-E3CF-4589-ABEA-1E1015E39687}" srcId="{263BD3B5-5EE9-4B93-9F58-1930DD7D4FED}" destId="{808FDD43-702B-4DA7-B4DB-0890E922D5BA}" srcOrd="1" destOrd="0" parTransId="{D68C9C1F-2702-4747-82C7-C53C085B74C1}" sibTransId="{07FC671E-D040-43C8-90CF-117D1EB184E1}"/>
    <dgm:cxn modelId="{D5D57C5F-4B8D-403D-9A65-144E7B723E22}" type="presOf" srcId="{AA9DAB79-9CD1-4E48-82EA-14727E0A1777}" destId="{A4E3031E-3198-43DE-AACF-80F50E61EF02}" srcOrd="0" destOrd="1" presId="urn:microsoft.com/office/officeart/2005/8/layout/vList2"/>
    <dgm:cxn modelId="{5BF55B41-31FD-4F28-852B-116E1AC6B0F4}" srcId="{04283FB8-75B4-4738-9458-7C6540E8CABD}" destId="{F6EEC7D1-CE55-4755-9261-AE0BC1731CE5}" srcOrd="0" destOrd="0" parTransId="{3DBCBBBC-73A6-4538-91D4-36733D0EF201}" sibTransId="{6D46EB55-48CB-430B-A0B9-B0EEBD19DBA3}"/>
    <dgm:cxn modelId="{239F8D67-E48E-46CF-B9B0-9DEACFDF4D94}" type="presOf" srcId="{49924744-7B99-48BD-B65E-9D780F0BED09}" destId="{A4E3031E-3198-43DE-AACF-80F50E61EF02}" srcOrd="0" destOrd="0" presId="urn:microsoft.com/office/officeart/2005/8/layout/vList2"/>
    <dgm:cxn modelId="{19D7506E-76C1-4921-B687-39AC4983CF52}" srcId="{1C8DE7CD-E90D-465A-8186-0B5988203B87}" destId="{D1B80C19-7771-4718-AC7F-24FCD9C580A2}" srcOrd="2" destOrd="0" parTransId="{4E6084FE-EE7A-4F68-93C4-22F93C611ED2}" sibTransId="{47431ED3-FAD2-4586-9178-178B05DFD8D5}"/>
    <dgm:cxn modelId="{0F5B3F53-A10E-4D9A-9F18-D22BC3807689}" srcId="{F6EEC7D1-CE55-4755-9261-AE0BC1731CE5}" destId="{AA9DAB79-9CD1-4E48-82EA-14727E0A1777}" srcOrd="1" destOrd="0" parTransId="{DF2ECB01-DE3E-42C9-8435-38D2E0D1D2E1}" sibTransId="{43F117F8-28A6-4EA4-A0B6-B18C91A73F2C}"/>
    <dgm:cxn modelId="{6D0D127E-8DF3-4C03-822E-A8A97D229B24}" srcId="{1C8DE7CD-E90D-465A-8186-0B5988203B87}" destId="{30359C0E-003C-4467-8D6B-40B2E135B070}" srcOrd="0" destOrd="0" parTransId="{D88ACCB5-8E68-4625-A657-948BFEAEDA50}" sibTransId="{57F8535A-3B5D-4BBC-928C-A8AD06CC6695}"/>
    <dgm:cxn modelId="{226A4A93-7BBF-4C21-80BF-78E5155DFE95}" srcId="{263BD3B5-5EE9-4B93-9F58-1930DD7D4FED}" destId="{27B09C9A-9C35-4F1A-833B-E95D57772937}" srcOrd="0" destOrd="0" parTransId="{D7662A9C-C9BD-4E3E-9A21-75923195030B}" sibTransId="{762DB327-758F-4C89-9189-2BC1249ACA15}"/>
    <dgm:cxn modelId="{F4B047AC-0B4B-4EA9-9B4A-6B1D721E5906}" type="presOf" srcId="{1C8DE7CD-E90D-465A-8186-0B5988203B87}" destId="{5CFC1DA5-DE9B-4BB7-80D5-72A681AC251A}" srcOrd="0" destOrd="0" presId="urn:microsoft.com/office/officeart/2005/8/layout/vList2"/>
    <dgm:cxn modelId="{73CED2CB-B9E7-4CE9-9184-1BADE1CF3A55}" type="presOf" srcId="{27B09C9A-9C35-4F1A-833B-E95D57772937}" destId="{0733BED9-0FEB-4831-BBDD-7C091C6B2A86}" srcOrd="0" destOrd="0" presId="urn:microsoft.com/office/officeart/2005/8/layout/vList2"/>
    <dgm:cxn modelId="{91D157CE-4696-4042-96C2-64899673F37C}" type="presOf" srcId="{808FDD43-702B-4DA7-B4DB-0890E922D5BA}" destId="{0733BED9-0FEB-4831-BBDD-7C091C6B2A86}" srcOrd="0" destOrd="1" presId="urn:microsoft.com/office/officeart/2005/8/layout/vList2"/>
    <dgm:cxn modelId="{37CB99DE-84CF-4EB3-B0E5-5D5F16A9786D}" type="presOf" srcId="{8454BD7C-7235-4679-9C38-DD11D4DA4D15}" destId="{241360D4-C301-4ECF-9835-BAD3F440350F}" srcOrd="0" destOrd="1" presId="urn:microsoft.com/office/officeart/2005/8/layout/vList2"/>
    <dgm:cxn modelId="{BBB9D6E4-98DF-4DBD-971C-175E168570AA}" type="presOf" srcId="{263BD3B5-5EE9-4B93-9F58-1930DD7D4FED}" destId="{E6ECCFA3-C0D0-4D1C-B4BE-373FBAAD6F39}" srcOrd="0" destOrd="0" presId="urn:microsoft.com/office/officeart/2005/8/layout/vList2"/>
    <dgm:cxn modelId="{AB6BCAEC-ECA9-455A-ACC2-34D6FE0D3771}" type="presOf" srcId="{F6EEC7D1-CE55-4755-9261-AE0BC1731CE5}" destId="{B477C32A-E516-4408-BB03-9F885794ACC1}" srcOrd="0" destOrd="0" presId="urn:microsoft.com/office/officeart/2005/8/layout/vList2"/>
    <dgm:cxn modelId="{1F9DA6AB-C9CD-4179-84F3-26B8FA903CFC}" type="presParOf" srcId="{6668D232-E024-4519-8575-B6465B81DF8C}" destId="{B477C32A-E516-4408-BB03-9F885794ACC1}" srcOrd="0" destOrd="0" presId="urn:microsoft.com/office/officeart/2005/8/layout/vList2"/>
    <dgm:cxn modelId="{D410DCE6-7EED-4D11-9C65-2509C4F16C56}" type="presParOf" srcId="{6668D232-E024-4519-8575-B6465B81DF8C}" destId="{A4E3031E-3198-43DE-AACF-80F50E61EF02}" srcOrd="1" destOrd="0" presId="urn:microsoft.com/office/officeart/2005/8/layout/vList2"/>
    <dgm:cxn modelId="{8FA7B006-83A4-45A1-B39C-908C82256E45}" type="presParOf" srcId="{6668D232-E024-4519-8575-B6465B81DF8C}" destId="{5CFC1DA5-DE9B-4BB7-80D5-72A681AC251A}" srcOrd="2" destOrd="0" presId="urn:microsoft.com/office/officeart/2005/8/layout/vList2"/>
    <dgm:cxn modelId="{B7FC889A-8DF0-4F9A-A64B-BB3739C47A73}" type="presParOf" srcId="{6668D232-E024-4519-8575-B6465B81DF8C}" destId="{241360D4-C301-4ECF-9835-BAD3F440350F}" srcOrd="3" destOrd="0" presId="urn:microsoft.com/office/officeart/2005/8/layout/vList2"/>
    <dgm:cxn modelId="{CD51F705-96D9-4EDE-9CE9-3B6E45DA280E}" type="presParOf" srcId="{6668D232-E024-4519-8575-B6465B81DF8C}" destId="{E6ECCFA3-C0D0-4D1C-B4BE-373FBAAD6F39}" srcOrd="4" destOrd="0" presId="urn:microsoft.com/office/officeart/2005/8/layout/vList2"/>
    <dgm:cxn modelId="{06704FA1-2292-427C-9F13-6723DFF6A240}" type="presParOf" srcId="{6668D232-E024-4519-8575-B6465B81DF8C}" destId="{0733BED9-0FEB-4831-BBDD-7C091C6B2A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4283FB8-75B4-4738-9458-7C6540E8CAB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EEC7D1-CE55-4755-9261-AE0BC1731CE5}">
      <dgm:prSet phldrT="[文字]" custT="1"/>
      <dgm:spPr/>
      <dgm:t>
        <a:bodyPr/>
        <a:lstStyle/>
        <a:p>
          <a:r>
            <a:rPr lang="en-US" altLang="zh-TW" sz="2800" dirty="0"/>
            <a:t>Modifying  input code</a:t>
          </a:r>
          <a:endParaRPr lang="zh-TW" altLang="en-US" sz="2800" dirty="0"/>
        </a:p>
      </dgm:t>
    </dgm:pt>
    <dgm:pt modelId="{3DBCBBBC-73A6-4538-91D4-36733D0EF201}" type="par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6D46EB55-48CB-430B-A0B9-B0EEBD19DBA3}" type="sibTrans" cxnId="{5BF55B41-31FD-4F28-852B-116E1AC6B0F4}">
      <dgm:prSet/>
      <dgm:spPr/>
      <dgm:t>
        <a:bodyPr/>
        <a:lstStyle/>
        <a:p>
          <a:endParaRPr lang="zh-TW" altLang="en-US"/>
        </a:p>
      </dgm:t>
    </dgm:pt>
    <dgm:pt modelId="{30359C0E-003C-4467-8D6B-40B2E135B070}">
      <dgm:prSet phldrT="[文字]" custT="1"/>
      <dgm:spPr/>
      <dgm:t>
        <a:bodyPr/>
        <a:lstStyle/>
        <a:p>
          <a:r>
            <a:rPr lang="en-US" altLang="zh-TW" sz="2400" dirty="0"/>
            <a:t>Paired data</a:t>
          </a:r>
          <a:endParaRPr lang="zh-TW" altLang="en-US" sz="2400" dirty="0"/>
        </a:p>
      </dgm:t>
    </dgm:pt>
    <dgm:pt modelId="{D88ACCB5-8E68-4625-A657-948BFEAEDA50}" type="par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57F8535A-3B5D-4BBC-928C-A8AD06CC6695}" type="sibTrans" cxnId="{6D0D127E-8DF3-4C03-822E-A8A97D229B24}">
      <dgm:prSet/>
      <dgm:spPr/>
      <dgm:t>
        <a:bodyPr/>
        <a:lstStyle/>
        <a:p>
          <a:endParaRPr lang="zh-TW" altLang="en-US"/>
        </a:p>
      </dgm:t>
    </dgm:pt>
    <dgm:pt modelId="{8454BD7C-7235-4679-9C38-DD11D4DA4D15}">
      <dgm:prSet phldrT="[文字]" custT="1"/>
      <dgm:spPr/>
      <dgm:t>
        <a:bodyPr/>
        <a:lstStyle/>
        <a:p>
          <a:r>
            <a:rPr lang="en-US" altLang="zh-TW" sz="2400" dirty="0"/>
            <a:t>Unpaired data</a:t>
          </a:r>
          <a:endParaRPr lang="zh-TW" altLang="en-US" sz="2400" dirty="0"/>
        </a:p>
      </dgm:t>
    </dgm:pt>
    <dgm:pt modelId="{6EF94021-A7DA-401F-B06B-3A6B54AB1BB2}" type="par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476B3EA5-AD8A-4A0B-8BD8-51E407AFF8C1}" type="sibTrans" cxnId="{66291323-2B7F-4FFF-9E8C-7BD1A7C9A6C6}">
      <dgm:prSet/>
      <dgm:spPr/>
      <dgm:t>
        <a:bodyPr/>
        <a:lstStyle/>
        <a:p>
          <a:endParaRPr lang="zh-TW" altLang="en-US"/>
        </a:p>
      </dgm:t>
    </dgm:pt>
    <dgm:pt modelId="{263BD3B5-5EE9-4B93-9F58-1930DD7D4FED}">
      <dgm:prSet phldrT="[文字]" custT="1"/>
      <dgm:spPr/>
      <dgm:t>
        <a:bodyPr/>
        <a:lstStyle/>
        <a:p>
          <a:r>
            <a:rPr lang="en-US" altLang="zh-TW" sz="2800" dirty="0"/>
            <a:t>Feature extraction </a:t>
          </a:r>
          <a:endParaRPr lang="zh-TW" altLang="en-US" sz="2800" dirty="0"/>
        </a:p>
      </dgm:t>
    </dgm:pt>
    <dgm:pt modelId="{2A3AA17F-3E10-4FCA-9FDD-29C4F9C61E4B}" type="par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6F261A64-1AF4-4D6C-A18E-87A3F0080577}" type="sibTrans" cxnId="{3C949537-CEA2-4DCC-94AD-C0C0E04B295B}">
      <dgm:prSet/>
      <dgm:spPr/>
      <dgm:t>
        <a:bodyPr/>
        <a:lstStyle/>
        <a:p>
          <a:endParaRPr lang="zh-TW" altLang="en-US"/>
        </a:p>
      </dgm:t>
    </dgm:pt>
    <dgm:pt modelId="{1C8DE7CD-E90D-465A-8186-0B5988203B87}">
      <dgm:prSet phldrT="[文字]" custT="1"/>
      <dgm:spPr/>
      <dgm:t>
        <a:bodyPr/>
        <a:lstStyle/>
        <a:p>
          <a:r>
            <a:rPr lang="en-US" altLang="zh-TW" sz="2800" dirty="0"/>
            <a:t>Controlling by input objects</a:t>
          </a:r>
          <a:endParaRPr lang="zh-TW" altLang="en-US" sz="2800" dirty="0"/>
        </a:p>
      </dgm:t>
    </dgm:pt>
    <dgm:pt modelId="{0DBDB497-3859-47B4-A961-E5BC67CD6D55}" type="par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EE58BBB8-7102-4F56-9EA8-55B1ABDC5E49}" type="sibTrans" cxnId="{4B61343C-EB8B-4EDD-AA10-6DF760263692}">
      <dgm:prSet/>
      <dgm:spPr/>
      <dgm:t>
        <a:bodyPr/>
        <a:lstStyle/>
        <a:p>
          <a:endParaRPr lang="zh-TW" altLang="en-US"/>
        </a:p>
      </dgm:t>
    </dgm:pt>
    <dgm:pt modelId="{49924744-7B99-48BD-B65E-9D780F0BED09}">
      <dgm:prSet phldrT="[文字]" custT="1"/>
      <dgm:spPr/>
      <dgm:t>
        <a:bodyPr/>
        <a:lstStyle/>
        <a:p>
          <a:r>
            <a:rPr lang="en-US" altLang="zh-TW" sz="2400" dirty="0"/>
            <a:t>Making code has influence (</a:t>
          </a:r>
          <a:r>
            <a:rPr lang="en-US" altLang="zh-TW" sz="2400" dirty="0" err="1"/>
            <a:t>InfoGAN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7608AF60-4FCE-4E5B-95C8-90E11ADA51BE}" type="par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785C489F-9707-4C77-BC78-4AFE344D72D1}" type="sibTrans" cxnId="{E5D1A031-83FD-469B-B221-601F4CDAE88E}">
      <dgm:prSet/>
      <dgm:spPr/>
      <dgm:t>
        <a:bodyPr/>
        <a:lstStyle/>
        <a:p>
          <a:endParaRPr lang="zh-TW" altLang="en-US"/>
        </a:p>
      </dgm:t>
    </dgm:pt>
    <dgm:pt modelId="{AA9DAB79-9CD1-4E48-82EA-14727E0A1777}">
      <dgm:prSet phldrT="[文字]" custT="1"/>
      <dgm:spPr/>
      <dgm:t>
        <a:bodyPr/>
        <a:lstStyle/>
        <a:p>
          <a:r>
            <a:rPr lang="en-US" altLang="zh-TW" sz="2400" dirty="0"/>
            <a:t>Connection code space with attribute</a:t>
          </a:r>
          <a:endParaRPr lang="zh-TW" altLang="en-US" sz="2400" dirty="0"/>
        </a:p>
      </dgm:t>
    </dgm:pt>
    <dgm:pt modelId="{DF2ECB01-DE3E-42C9-8435-38D2E0D1D2E1}" type="par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43F117F8-28A6-4EA4-A0B6-B18C91A73F2C}" type="sibTrans" cxnId="{0F5B3F53-A10E-4D9A-9F18-D22BC3807689}">
      <dgm:prSet/>
      <dgm:spPr/>
      <dgm:t>
        <a:bodyPr/>
        <a:lstStyle/>
        <a:p>
          <a:endParaRPr lang="zh-TW" altLang="en-US"/>
        </a:p>
      </dgm:t>
    </dgm:pt>
    <dgm:pt modelId="{D1B80C19-7771-4718-AC7F-24FCD9C580A2}">
      <dgm:prSet phldrT="[文字]" custT="1"/>
      <dgm:spPr/>
      <dgm:t>
        <a:bodyPr/>
        <a:lstStyle/>
        <a:p>
          <a:r>
            <a:rPr lang="en-US" altLang="zh-TW" sz="2400" dirty="0"/>
            <a:t>Unsupervised</a:t>
          </a:r>
          <a:endParaRPr lang="zh-TW" altLang="en-US" sz="2400" dirty="0"/>
        </a:p>
      </dgm:t>
    </dgm:pt>
    <dgm:pt modelId="{4E6084FE-EE7A-4F68-93C4-22F93C611ED2}" type="par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47431ED3-FAD2-4586-9178-178B05DFD8D5}" type="sibTrans" cxnId="{19D7506E-76C1-4921-B687-39AC4983CF52}">
      <dgm:prSet/>
      <dgm:spPr/>
      <dgm:t>
        <a:bodyPr/>
        <a:lstStyle/>
        <a:p>
          <a:endParaRPr lang="zh-TW" altLang="en-US"/>
        </a:p>
      </dgm:t>
    </dgm:pt>
    <dgm:pt modelId="{27B09C9A-9C35-4F1A-833B-E95D57772937}">
      <dgm:prSet phldrT="[文字]" custT="1"/>
      <dgm:spPr/>
      <dgm:t>
        <a:bodyPr/>
        <a:lstStyle/>
        <a:p>
          <a:r>
            <a:rPr lang="en-US" altLang="zh-TW" sz="2400" dirty="0"/>
            <a:t>Domain Independent Feature</a:t>
          </a:r>
          <a:endParaRPr lang="zh-TW" altLang="en-US" sz="2400" dirty="0"/>
        </a:p>
      </dgm:t>
    </dgm:pt>
    <dgm:pt modelId="{D7662A9C-C9BD-4E3E-9A21-75923195030B}" type="par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762DB327-758F-4C89-9189-2BC1249ACA15}" type="sibTrans" cxnId="{226A4A93-7BBF-4C21-80BF-78E5155DFE95}">
      <dgm:prSet/>
      <dgm:spPr/>
      <dgm:t>
        <a:bodyPr/>
        <a:lstStyle/>
        <a:p>
          <a:endParaRPr lang="zh-TW" altLang="en-US"/>
        </a:p>
      </dgm:t>
    </dgm:pt>
    <dgm:pt modelId="{808FDD43-702B-4DA7-B4DB-0890E922D5BA}">
      <dgm:prSet phldrT="[文字]" custT="1"/>
      <dgm:spPr/>
      <dgm:t>
        <a:bodyPr/>
        <a:lstStyle/>
        <a:p>
          <a:r>
            <a:rPr lang="en-US" altLang="zh-TW" sz="2400" dirty="0"/>
            <a:t>Improving Auto-encoder (VAE-GAN, </a:t>
          </a:r>
          <a:r>
            <a:rPr lang="en-US" altLang="zh-TW" sz="2400" dirty="0" err="1"/>
            <a:t>BiGAN</a:t>
          </a:r>
          <a:r>
            <a:rPr lang="en-US" altLang="zh-TW" sz="2400" dirty="0"/>
            <a:t>)</a:t>
          </a:r>
          <a:endParaRPr lang="zh-TW" altLang="en-US" sz="2400" dirty="0"/>
        </a:p>
      </dgm:t>
    </dgm:pt>
    <dgm:pt modelId="{D68C9C1F-2702-4747-82C7-C53C085B74C1}" type="par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07FC671E-D040-43C8-90CF-117D1EB184E1}" type="sibTrans" cxnId="{8D55FA3E-E3CF-4589-ABEA-1E1015E39687}">
      <dgm:prSet/>
      <dgm:spPr/>
      <dgm:t>
        <a:bodyPr/>
        <a:lstStyle/>
        <a:p>
          <a:endParaRPr lang="zh-TW" altLang="en-US"/>
        </a:p>
      </dgm:t>
    </dgm:pt>
    <dgm:pt modelId="{6668D232-E024-4519-8575-B6465B81DF8C}" type="pres">
      <dgm:prSet presAssocID="{04283FB8-75B4-4738-9458-7C6540E8CABD}" presName="linear" presStyleCnt="0">
        <dgm:presLayoutVars>
          <dgm:animLvl val="lvl"/>
          <dgm:resizeHandles val="exact"/>
        </dgm:presLayoutVars>
      </dgm:prSet>
      <dgm:spPr/>
    </dgm:pt>
    <dgm:pt modelId="{B477C32A-E516-4408-BB03-9F885794ACC1}" type="pres">
      <dgm:prSet presAssocID="{F6EEC7D1-CE55-4755-9261-AE0BC1731C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E3031E-3198-43DE-AACF-80F50E61EF02}" type="pres">
      <dgm:prSet presAssocID="{F6EEC7D1-CE55-4755-9261-AE0BC1731CE5}" presName="childText" presStyleLbl="revTx" presStyleIdx="0" presStyleCnt="3">
        <dgm:presLayoutVars>
          <dgm:bulletEnabled val="1"/>
        </dgm:presLayoutVars>
      </dgm:prSet>
      <dgm:spPr/>
    </dgm:pt>
    <dgm:pt modelId="{5CFC1DA5-DE9B-4BB7-80D5-72A681AC251A}" type="pres">
      <dgm:prSet presAssocID="{1C8DE7CD-E90D-465A-8186-0B5988203B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1360D4-C301-4ECF-9835-BAD3F440350F}" type="pres">
      <dgm:prSet presAssocID="{1C8DE7CD-E90D-465A-8186-0B5988203B87}" presName="childText" presStyleLbl="revTx" presStyleIdx="1" presStyleCnt="3">
        <dgm:presLayoutVars>
          <dgm:bulletEnabled val="1"/>
        </dgm:presLayoutVars>
      </dgm:prSet>
      <dgm:spPr/>
    </dgm:pt>
    <dgm:pt modelId="{E6ECCFA3-C0D0-4D1C-B4BE-373FBAAD6F39}" type="pres">
      <dgm:prSet presAssocID="{263BD3B5-5EE9-4B93-9F58-1930DD7D4F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733BED9-0FEB-4831-BBDD-7C091C6B2A86}" type="pres">
      <dgm:prSet presAssocID="{263BD3B5-5EE9-4B93-9F58-1930DD7D4FE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9B20119-C591-4D81-B246-C7FC63BBC6B8}" type="presOf" srcId="{D1B80C19-7771-4718-AC7F-24FCD9C580A2}" destId="{241360D4-C301-4ECF-9835-BAD3F440350F}" srcOrd="0" destOrd="2" presId="urn:microsoft.com/office/officeart/2005/8/layout/vList2"/>
    <dgm:cxn modelId="{B1A6B71E-59D5-4055-ADF4-C951901DF3F0}" type="presOf" srcId="{04283FB8-75B4-4738-9458-7C6540E8CABD}" destId="{6668D232-E024-4519-8575-B6465B81DF8C}" srcOrd="0" destOrd="0" presId="urn:microsoft.com/office/officeart/2005/8/layout/vList2"/>
    <dgm:cxn modelId="{66291323-2B7F-4FFF-9E8C-7BD1A7C9A6C6}" srcId="{1C8DE7CD-E90D-465A-8186-0B5988203B87}" destId="{8454BD7C-7235-4679-9C38-DD11D4DA4D15}" srcOrd="1" destOrd="0" parTransId="{6EF94021-A7DA-401F-B06B-3A6B54AB1BB2}" sibTransId="{476B3EA5-AD8A-4A0B-8BD8-51E407AFF8C1}"/>
    <dgm:cxn modelId="{E5D1A031-83FD-469B-B221-601F4CDAE88E}" srcId="{F6EEC7D1-CE55-4755-9261-AE0BC1731CE5}" destId="{49924744-7B99-48BD-B65E-9D780F0BED09}" srcOrd="0" destOrd="0" parTransId="{7608AF60-4FCE-4E5B-95C8-90E11ADA51BE}" sibTransId="{785C489F-9707-4C77-BC78-4AFE344D72D1}"/>
    <dgm:cxn modelId="{3C949537-CEA2-4DCC-94AD-C0C0E04B295B}" srcId="{04283FB8-75B4-4738-9458-7C6540E8CABD}" destId="{263BD3B5-5EE9-4B93-9F58-1930DD7D4FED}" srcOrd="2" destOrd="0" parTransId="{2A3AA17F-3E10-4FCA-9FDD-29C4F9C61E4B}" sibTransId="{6F261A64-1AF4-4D6C-A18E-87A3F0080577}"/>
    <dgm:cxn modelId="{4B61343C-EB8B-4EDD-AA10-6DF760263692}" srcId="{04283FB8-75B4-4738-9458-7C6540E8CABD}" destId="{1C8DE7CD-E90D-465A-8186-0B5988203B87}" srcOrd="1" destOrd="0" parTransId="{0DBDB497-3859-47B4-A961-E5BC67CD6D55}" sibTransId="{EE58BBB8-7102-4F56-9EA8-55B1ABDC5E49}"/>
    <dgm:cxn modelId="{AD75A13C-C164-48BB-AE45-9678DB2A10F3}" type="presOf" srcId="{30359C0E-003C-4467-8D6B-40B2E135B070}" destId="{241360D4-C301-4ECF-9835-BAD3F440350F}" srcOrd="0" destOrd="0" presId="urn:microsoft.com/office/officeart/2005/8/layout/vList2"/>
    <dgm:cxn modelId="{8D55FA3E-E3CF-4589-ABEA-1E1015E39687}" srcId="{263BD3B5-5EE9-4B93-9F58-1930DD7D4FED}" destId="{808FDD43-702B-4DA7-B4DB-0890E922D5BA}" srcOrd="1" destOrd="0" parTransId="{D68C9C1F-2702-4747-82C7-C53C085B74C1}" sibTransId="{07FC671E-D040-43C8-90CF-117D1EB184E1}"/>
    <dgm:cxn modelId="{D5D57C5F-4B8D-403D-9A65-144E7B723E22}" type="presOf" srcId="{AA9DAB79-9CD1-4E48-82EA-14727E0A1777}" destId="{A4E3031E-3198-43DE-AACF-80F50E61EF02}" srcOrd="0" destOrd="1" presId="urn:microsoft.com/office/officeart/2005/8/layout/vList2"/>
    <dgm:cxn modelId="{5BF55B41-31FD-4F28-852B-116E1AC6B0F4}" srcId="{04283FB8-75B4-4738-9458-7C6540E8CABD}" destId="{F6EEC7D1-CE55-4755-9261-AE0BC1731CE5}" srcOrd="0" destOrd="0" parTransId="{3DBCBBBC-73A6-4538-91D4-36733D0EF201}" sibTransId="{6D46EB55-48CB-430B-A0B9-B0EEBD19DBA3}"/>
    <dgm:cxn modelId="{239F8D67-E48E-46CF-B9B0-9DEACFDF4D94}" type="presOf" srcId="{49924744-7B99-48BD-B65E-9D780F0BED09}" destId="{A4E3031E-3198-43DE-AACF-80F50E61EF02}" srcOrd="0" destOrd="0" presId="urn:microsoft.com/office/officeart/2005/8/layout/vList2"/>
    <dgm:cxn modelId="{19D7506E-76C1-4921-B687-39AC4983CF52}" srcId="{1C8DE7CD-E90D-465A-8186-0B5988203B87}" destId="{D1B80C19-7771-4718-AC7F-24FCD9C580A2}" srcOrd="2" destOrd="0" parTransId="{4E6084FE-EE7A-4F68-93C4-22F93C611ED2}" sibTransId="{47431ED3-FAD2-4586-9178-178B05DFD8D5}"/>
    <dgm:cxn modelId="{0F5B3F53-A10E-4D9A-9F18-D22BC3807689}" srcId="{F6EEC7D1-CE55-4755-9261-AE0BC1731CE5}" destId="{AA9DAB79-9CD1-4E48-82EA-14727E0A1777}" srcOrd="1" destOrd="0" parTransId="{DF2ECB01-DE3E-42C9-8435-38D2E0D1D2E1}" sibTransId="{43F117F8-28A6-4EA4-A0B6-B18C91A73F2C}"/>
    <dgm:cxn modelId="{6D0D127E-8DF3-4C03-822E-A8A97D229B24}" srcId="{1C8DE7CD-E90D-465A-8186-0B5988203B87}" destId="{30359C0E-003C-4467-8D6B-40B2E135B070}" srcOrd="0" destOrd="0" parTransId="{D88ACCB5-8E68-4625-A657-948BFEAEDA50}" sibTransId="{57F8535A-3B5D-4BBC-928C-A8AD06CC6695}"/>
    <dgm:cxn modelId="{226A4A93-7BBF-4C21-80BF-78E5155DFE95}" srcId="{263BD3B5-5EE9-4B93-9F58-1930DD7D4FED}" destId="{27B09C9A-9C35-4F1A-833B-E95D57772937}" srcOrd="0" destOrd="0" parTransId="{D7662A9C-C9BD-4E3E-9A21-75923195030B}" sibTransId="{762DB327-758F-4C89-9189-2BC1249ACA15}"/>
    <dgm:cxn modelId="{F4B047AC-0B4B-4EA9-9B4A-6B1D721E5906}" type="presOf" srcId="{1C8DE7CD-E90D-465A-8186-0B5988203B87}" destId="{5CFC1DA5-DE9B-4BB7-80D5-72A681AC251A}" srcOrd="0" destOrd="0" presId="urn:microsoft.com/office/officeart/2005/8/layout/vList2"/>
    <dgm:cxn modelId="{73CED2CB-B9E7-4CE9-9184-1BADE1CF3A55}" type="presOf" srcId="{27B09C9A-9C35-4F1A-833B-E95D57772937}" destId="{0733BED9-0FEB-4831-BBDD-7C091C6B2A86}" srcOrd="0" destOrd="0" presId="urn:microsoft.com/office/officeart/2005/8/layout/vList2"/>
    <dgm:cxn modelId="{91D157CE-4696-4042-96C2-64899673F37C}" type="presOf" srcId="{808FDD43-702B-4DA7-B4DB-0890E922D5BA}" destId="{0733BED9-0FEB-4831-BBDD-7C091C6B2A86}" srcOrd="0" destOrd="1" presId="urn:microsoft.com/office/officeart/2005/8/layout/vList2"/>
    <dgm:cxn modelId="{37CB99DE-84CF-4EB3-B0E5-5D5F16A9786D}" type="presOf" srcId="{8454BD7C-7235-4679-9C38-DD11D4DA4D15}" destId="{241360D4-C301-4ECF-9835-BAD3F440350F}" srcOrd="0" destOrd="1" presId="urn:microsoft.com/office/officeart/2005/8/layout/vList2"/>
    <dgm:cxn modelId="{BBB9D6E4-98DF-4DBD-971C-175E168570AA}" type="presOf" srcId="{263BD3B5-5EE9-4B93-9F58-1930DD7D4FED}" destId="{E6ECCFA3-C0D0-4D1C-B4BE-373FBAAD6F39}" srcOrd="0" destOrd="0" presId="urn:microsoft.com/office/officeart/2005/8/layout/vList2"/>
    <dgm:cxn modelId="{AB6BCAEC-ECA9-455A-ACC2-34D6FE0D3771}" type="presOf" srcId="{F6EEC7D1-CE55-4755-9261-AE0BC1731CE5}" destId="{B477C32A-E516-4408-BB03-9F885794ACC1}" srcOrd="0" destOrd="0" presId="urn:microsoft.com/office/officeart/2005/8/layout/vList2"/>
    <dgm:cxn modelId="{1F9DA6AB-C9CD-4179-84F3-26B8FA903CFC}" type="presParOf" srcId="{6668D232-E024-4519-8575-B6465B81DF8C}" destId="{B477C32A-E516-4408-BB03-9F885794ACC1}" srcOrd="0" destOrd="0" presId="urn:microsoft.com/office/officeart/2005/8/layout/vList2"/>
    <dgm:cxn modelId="{D410DCE6-7EED-4D11-9C65-2509C4F16C56}" type="presParOf" srcId="{6668D232-E024-4519-8575-B6465B81DF8C}" destId="{A4E3031E-3198-43DE-AACF-80F50E61EF02}" srcOrd="1" destOrd="0" presId="urn:microsoft.com/office/officeart/2005/8/layout/vList2"/>
    <dgm:cxn modelId="{8FA7B006-83A4-45A1-B39C-908C82256E45}" type="presParOf" srcId="{6668D232-E024-4519-8575-B6465B81DF8C}" destId="{5CFC1DA5-DE9B-4BB7-80D5-72A681AC251A}" srcOrd="2" destOrd="0" presId="urn:microsoft.com/office/officeart/2005/8/layout/vList2"/>
    <dgm:cxn modelId="{B7FC889A-8DF0-4F9A-A64B-BB3739C47A73}" type="presParOf" srcId="{6668D232-E024-4519-8575-B6465B81DF8C}" destId="{241360D4-C301-4ECF-9835-BAD3F440350F}" srcOrd="3" destOrd="0" presId="urn:microsoft.com/office/officeart/2005/8/layout/vList2"/>
    <dgm:cxn modelId="{CD51F705-96D9-4EDE-9CE9-3B6E45DA280E}" type="presParOf" srcId="{6668D232-E024-4519-8575-B6465B81DF8C}" destId="{E6ECCFA3-C0D0-4D1C-B4BE-373FBAAD6F39}" srcOrd="4" destOrd="0" presId="urn:microsoft.com/office/officeart/2005/8/layout/vList2"/>
    <dgm:cxn modelId="{06704FA1-2292-427C-9F13-6723DFF6A240}" type="presParOf" srcId="{6668D232-E024-4519-8575-B6465B81DF8C}" destId="{0733BED9-0FEB-4831-BBDD-7C091C6B2A8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70BAD6-CF45-420C-9DFD-FC5B7C74BEB4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4AA0C2AC-1BF0-43FD-94E1-DDA0EA2087BE}">
      <dgm:prSet phldrT="[文字]" custT="1"/>
      <dgm:spPr/>
      <dgm:t>
        <a:bodyPr/>
        <a:lstStyle/>
        <a:p>
          <a:r>
            <a:rPr lang="en-US" altLang="zh-TW" sz="3200" dirty="0"/>
            <a:t>Lecture 1: Introduction of GAN</a:t>
          </a:r>
          <a:endParaRPr lang="zh-TW" altLang="en-US" sz="3200" dirty="0"/>
        </a:p>
      </dgm:t>
    </dgm:pt>
    <dgm:pt modelId="{73F33AC2-1D5D-4DE4-B8AE-9A495F988552}" type="parTrans" cxnId="{7BFB79B4-62D5-431F-B4D0-5EAF7157D929}">
      <dgm:prSet/>
      <dgm:spPr/>
      <dgm:t>
        <a:bodyPr/>
        <a:lstStyle/>
        <a:p>
          <a:endParaRPr lang="zh-TW" altLang="en-US"/>
        </a:p>
      </dgm:t>
    </dgm:pt>
    <dgm:pt modelId="{74959D19-0C67-413A-A9A0-4C2F8DE32B94}" type="sibTrans" cxnId="{7BFB79B4-62D5-431F-B4D0-5EAF7157D929}">
      <dgm:prSet/>
      <dgm:spPr/>
      <dgm:t>
        <a:bodyPr/>
        <a:lstStyle/>
        <a:p>
          <a:endParaRPr lang="zh-TW" altLang="en-US"/>
        </a:p>
      </dgm:t>
    </dgm:pt>
    <dgm:pt modelId="{DDA58B84-A524-4B1C-B5EF-C468D15149EB}">
      <dgm:prSet phldrT="[文字]" custT="1"/>
      <dgm:spPr/>
      <dgm:t>
        <a:bodyPr/>
        <a:lstStyle/>
        <a:p>
          <a:r>
            <a:rPr lang="en-US" altLang="zh-TW" sz="3200" dirty="0"/>
            <a:t>Lecture 2: Variants of GAN</a:t>
          </a:r>
          <a:endParaRPr lang="zh-TW" altLang="en-US" sz="3200" dirty="0"/>
        </a:p>
      </dgm:t>
    </dgm:pt>
    <dgm:pt modelId="{FD98C2BF-D51C-4D16-A869-2CF2104A8C1A}" type="parTrans" cxnId="{5E6CE422-8A79-4BE7-9122-28D758BD0C82}">
      <dgm:prSet/>
      <dgm:spPr/>
      <dgm:t>
        <a:bodyPr/>
        <a:lstStyle/>
        <a:p>
          <a:endParaRPr lang="zh-TW" altLang="en-US"/>
        </a:p>
      </dgm:t>
    </dgm:pt>
    <dgm:pt modelId="{DCED0E77-1A59-4B19-90D8-871C0114B87A}" type="sibTrans" cxnId="{5E6CE422-8A79-4BE7-9122-28D758BD0C82}">
      <dgm:prSet/>
      <dgm:spPr/>
      <dgm:t>
        <a:bodyPr/>
        <a:lstStyle/>
        <a:p>
          <a:endParaRPr lang="zh-TW" altLang="en-US"/>
        </a:p>
      </dgm:t>
    </dgm:pt>
    <dgm:pt modelId="{91B75A03-0B25-4706-A410-A3B0EEBB87A4}">
      <dgm:prSet phldrT="[文字]" custT="1"/>
      <dgm:spPr/>
      <dgm:t>
        <a:bodyPr/>
        <a:lstStyle/>
        <a:p>
          <a:r>
            <a:rPr lang="en-US" altLang="zh-TW" sz="3200" dirty="0"/>
            <a:t>Lecture 3: Making Decision and Control</a:t>
          </a:r>
          <a:endParaRPr lang="zh-TW" altLang="en-US" sz="3200" dirty="0"/>
        </a:p>
      </dgm:t>
    </dgm:pt>
    <dgm:pt modelId="{FE4B8B07-DEED-46D3-9312-2212DAA51A9A}" type="parTrans" cxnId="{7B4E31D8-A59C-4029-96B1-79050E26DE22}">
      <dgm:prSet/>
      <dgm:spPr/>
      <dgm:t>
        <a:bodyPr/>
        <a:lstStyle/>
        <a:p>
          <a:endParaRPr lang="zh-TW" altLang="en-US"/>
        </a:p>
      </dgm:t>
    </dgm:pt>
    <dgm:pt modelId="{3D59DC6E-FB2F-4354-8F97-CB00135CE7CC}" type="sibTrans" cxnId="{7B4E31D8-A59C-4029-96B1-79050E26DE22}">
      <dgm:prSet/>
      <dgm:spPr/>
      <dgm:t>
        <a:bodyPr/>
        <a:lstStyle/>
        <a:p>
          <a:endParaRPr lang="zh-TW" altLang="en-US"/>
        </a:p>
      </dgm:t>
    </dgm:pt>
    <dgm:pt modelId="{5656AE74-E97F-4FD8-88FD-F90AF437EBF2}" type="pres">
      <dgm:prSet presAssocID="{6F70BAD6-CF45-420C-9DFD-FC5B7C74BEB4}" presName="linear" presStyleCnt="0">
        <dgm:presLayoutVars>
          <dgm:animLvl val="lvl"/>
          <dgm:resizeHandles val="exact"/>
        </dgm:presLayoutVars>
      </dgm:prSet>
      <dgm:spPr/>
    </dgm:pt>
    <dgm:pt modelId="{BF76B546-0872-44A5-9F97-9BAA3ED0AB50}" type="pres">
      <dgm:prSet presAssocID="{4AA0C2AC-1BF0-43FD-94E1-DDA0EA2087B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196890-161F-4914-9A4F-F834C485A391}" type="pres">
      <dgm:prSet presAssocID="{74959D19-0C67-413A-A9A0-4C2F8DE32B94}" presName="spacer" presStyleCnt="0"/>
      <dgm:spPr/>
    </dgm:pt>
    <dgm:pt modelId="{D5C7D51E-D538-46EB-9FD4-CCB54CD1DB95}" type="pres">
      <dgm:prSet presAssocID="{DDA58B84-A524-4B1C-B5EF-C468D15149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63DBB7B-2D18-442D-8EA5-76A34A13B496}" type="pres">
      <dgm:prSet presAssocID="{DCED0E77-1A59-4B19-90D8-871C0114B87A}" presName="spacer" presStyleCnt="0"/>
      <dgm:spPr/>
    </dgm:pt>
    <dgm:pt modelId="{4AB6A684-A6FB-456D-9C49-999D7A4A049A}" type="pres">
      <dgm:prSet presAssocID="{91B75A03-0B25-4706-A410-A3B0EEBB87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5AB030A-E546-43D0-B414-6AC95BF1952A}" type="presOf" srcId="{DDA58B84-A524-4B1C-B5EF-C468D15149EB}" destId="{D5C7D51E-D538-46EB-9FD4-CCB54CD1DB95}" srcOrd="0" destOrd="0" presId="urn:microsoft.com/office/officeart/2005/8/layout/vList2"/>
    <dgm:cxn modelId="{5E6CE422-8A79-4BE7-9122-28D758BD0C82}" srcId="{6F70BAD6-CF45-420C-9DFD-FC5B7C74BEB4}" destId="{DDA58B84-A524-4B1C-B5EF-C468D15149EB}" srcOrd="1" destOrd="0" parTransId="{FD98C2BF-D51C-4D16-A869-2CF2104A8C1A}" sibTransId="{DCED0E77-1A59-4B19-90D8-871C0114B87A}"/>
    <dgm:cxn modelId="{D20DC427-4049-4E47-A10D-21B2DADA8B53}" type="presOf" srcId="{91B75A03-0B25-4706-A410-A3B0EEBB87A4}" destId="{4AB6A684-A6FB-456D-9C49-999D7A4A049A}" srcOrd="0" destOrd="0" presId="urn:microsoft.com/office/officeart/2005/8/layout/vList2"/>
    <dgm:cxn modelId="{C31F3350-1EB7-4169-97ED-D1C3AC64F62B}" type="presOf" srcId="{4AA0C2AC-1BF0-43FD-94E1-DDA0EA2087BE}" destId="{BF76B546-0872-44A5-9F97-9BAA3ED0AB50}" srcOrd="0" destOrd="0" presId="urn:microsoft.com/office/officeart/2005/8/layout/vList2"/>
    <dgm:cxn modelId="{7BFB79B4-62D5-431F-B4D0-5EAF7157D929}" srcId="{6F70BAD6-CF45-420C-9DFD-FC5B7C74BEB4}" destId="{4AA0C2AC-1BF0-43FD-94E1-DDA0EA2087BE}" srcOrd="0" destOrd="0" parTransId="{73F33AC2-1D5D-4DE4-B8AE-9A495F988552}" sibTransId="{74959D19-0C67-413A-A9A0-4C2F8DE32B94}"/>
    <dgm:cxn modelId="{876B90D0-7B85-44EB-A543-D8DCD532A2DD}" type="presOf" srcId="{6F70BAD6-CF45-420C-9DFD-FC5B7C74BEB4}" destId="{5656AE74-E97F-4FD8-88FD-F90AF437EBF2}" srcOrd="0" destOrd="0" presId="urn:microsoft.com/office/officeart/2005/8/layout/vList2"/>
    <dgm:cxn modelId="{7B4E31D8-A59C-4029-96B1-79050E26DE22}" srcId="{6F70BAD6-CF45-420C-9DFD-FC5B7C74BEB4}" destId="{91B75A03-0B25-4706-A410-A3B0EEBB87A4}" srcOrd="2" destOrd="0" parTransId="{FE4B8B07-DEED-46D3-9312-2212DAA51A9A}" sibTransId="{3D59DC6E-FB2F-4354-8F97-CB00135CE7CC}"/>
    <dgm:cxn modelId="{DC4AD1FB-7F34-4139-B9E0-0D14F6B70E46}" type="presParOf" srcId="{5656AE74-E97F-4FD8-88FD-F90AF437EBF2}" destId="{BF76B546-0872-44A5-9F97-9BAA3ED0AB50}" srcOrd="0" destOrd="0" presId="urn:microsoft.com/office/officeart/2005/8/layout/vList2"/>
    <dgm:cxn modelId="{2B6B4135-551F-4D07-BA55-631B75A7F364}" type="presParOf" srcId="{5656AE74-E97F-4FD8-88FD-F90AF437EBF2}" destId="{93196890-161F-4914-9A4F-F834C485A391}" srcOrd="1" destOrd="0" presId="urn:microsoft.com/office/officeart/2005/8/layout/vList2"/>
    <dgm:cxn modelId="{E953A223-03A5-42B9-86F5-9ED643668AAA}" type="presParOf" srcId="{5656AE74-E97F-4FD8-88FD-F90AF437EBF2}" destId="{D5C7D51E-D538-46EB-9FD4-CCB54CD1DB95}" srcOrd="2" destOrd="0" presId="urn:microsoft.com/office/officeart/2005/8/layout/vList2"/>
    <dgm:cxn modelId="{7C30BBDC-A433-438C-8FB1-26AEAC25946F}" type="presParOf" srcId="{5656AE74-E97F-4FD8-88FD-F90AF437EBF2}" destId="{863DBB7B-2D18-442D-8EA5-76A34A13B496}" srcOrd="3" destOrd="0" presId="urn:microsoft.com/office/officeart/2005/8/layout/vList2"/>
    <dgm:cxn modelId="{2F70926E-448D-48FF-9A34-9D1D268F7565}" type="presParOf" srcId="{5656AE74-E97F-4FD8-88FD-F90AF437EBF2}" destId="{4AB6A684-A6FB-456D-9C49-999D7A4A04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D1A6AFA-5224-40CF-B985-ECA4FFF4303B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0E781BFE-840F-47F7-854D-B17A1DDDFA01}">
      <dgm:prSet phldrT="[文字]" custT="1"/>
      <dgm:spPr/>
      <dgm:t>
        <a:bodyPr/>
        <a:lstStyle/>
        <a:p>
          <a:r>
            <a:rPr lang="en-US" altLang="zh-TW" sz="4800" dirty="0"/>
            <a:t>Conditional Generation</a:t>
          </a:r>
          <a:endParaRPr lang="zh-TW" altLang="en-US" sz="4800" dirty="0"/>
        </a:p>
      </dgm:t>
    </dgm:pt>
    <dgm:pt modelId="{A65BF4BE-969D-4AC2-9D04-C9E6338EAA8A}" type="parTrans" cxnId="{BBFBD3C2-73DC-4531-91FB-F669FBEF60A1}">
      <dgm:prSet/>
      <dgm:spPr/>
      <dgm:t>
        <a:bodyPr/>
        <a:lstStyle/>
        <a:p>
          <a:endParaRPr lang="zh-TW" altLang="en-US"/>
        </a:p>
      </dgm:t>
    </dgm:pt>
    <dgm:pt modelId="{08B631C4-0ADC-42A0-A8EE-CCC362C1AEC0}" type="sibTrans" cxnId="{BBFBD3C2-73DC-4531-91FB-F669FBEF60A1}">
      <dgm:prSet/>
      <dgm:spPr/>
      <dgm:t>
        <a:bodyPr/>
        <a:lstStyle/>
        <a:p>
          <a:endParaRPr lang="zh-TW" altLang="en-US"/>
        </a:p>
      </dgm:t>
    </dgm:pt>
    <dgm:pt modelId="{550A48D8-92D7-4DA2-A040-DCA91A8BF4FD}">
      <dgm:prSet phldrT="[文字]" custT="1"/>
      <dgm:spPr/>
      <dgm:t>
        <a:bodyPr/>
        <a:lstStyle/>
        <a:p>
          <a:r>
            <a:rPr lang="en-US" altLang="zh-TW" sz="4800" dirty="0"/>
            <a:t>Sequence Generation</a:t>
          </a:r>
          <a:endParaRPr lang="zh-TW" altLang="en-US" sz="4800" dirty="0"/>
        </a:p>
      </dgm:t>
    </dgm:pt>
    <dgm:pt modelId="{B814BED2-1203-4647-A8A5-138329ACE141}" type="parTrans" cxnId="{8FE07DA9-4534-44DB-AC4B-5A6479A965B1}">
      <dgm:prSet/>
      <dgm:spPr/>
      <dgm:t>
        <a:bodyPr/>
        <a:lstStyle/>
        <a:p>
          <a:endParaRPr lang="zh-TW" altLang="en-US"/>
        </a:p>
      </dgm:t>
    </dgm:pt>
    <dgm:pt modelId="{815BDBB4-6EE2-435A-9D69-0B8E7BA7FF44}" type="sibTrans" cxnId="{8FE07DA9-4534-44DB-AC4B-5A6479A965B1}">
      <dgm:prSet/>
      <dgm:spPr/>
      <dgm:t>
        <a:bodyPr/>
        <a:lstStyle/>
        <a:p>
          <a:endParaRPr lang="zh-TW" altLang="en-US"/>
        </a:p>
      </dgm:t>
    </dgm:pt>
    <dgm:pt modelId="{D7E4B162-2898-4F08-AA3A-D65D58E91839}">
      <dgm:prSet phldrT="[文字]" custT="1"/>
      <dgm:spPr/>
      <dgm:t>
        <a:bodyPr/>
        <a:lstStyle/>
        <a:p>
          <a:r>
            <a:rPr lang="en-US" altLang="zh-TW" sz="4800" dirty="0"/>
            <a:t>A Little Bit of Theory (option)</a:t>
          </a:r>
          <a:endParaRPr lang="zh-TW" altLang="en-US" sz="4800" dirty="0"/>
        </a:p>
      </dgm:t>
    </dgm:pt>
    <dgm:pt modelId="{9721A185-553B-4072-B779-488B5B7B1281}" type="parTrans" cxnId="{5F435036-2838-4E08-BC4F-4277BC456686}">
      <dgm:prSet/>
      <dgm:spPr/>
      <dgm:t>
        <a:bodyPr/>
        <a:lstStyle/>
        <a:p>
          <a:endParaRPr lang="zh-TW" altLang="en-US"/>
        </a:p>
      </dgm:t>
    </dgm:pt>
    <dgm:pt modelId="{5047FED3-D606-4FE3-878E-B305161E8ECC}" type="sibTrans" cxnId="{5F435036-2838-4E08-BC4F-4277BC456686}">
      <dgm:prSet/>
      <dgm:spPr/>
      <dgm:t>
        <a:bodyPr/>
        <a:lstStyle/>
        <a:p>
          <a:endParaRPr lang="zh-TW" altLang="en-US"/>
        </a:p>
      </dgm:t>
    </dgm:pt>
    <dgm:pt modelId="{A103B8C1-AE5F-400B-99F5-5E00A7F9961A}" type="pres">
      <dgm:prSet presAssocID="{CD1A6AFA-5224-40CF-B985-ECA4FFF4303B}" presName="linear" presStyleCnt="0">
        <dgm:presLayoutVars>
          <dgm:animLvl val="lvl"/>
          <dgm:resizeHandles val="exact"/>
        </dgm:presLayoutVars>
      </dgm:prSet>
      <dgm:spPr/>
    </dgm:pt>
    <dgm:pt modelId="{50315F58-9330-4063-97D8-F253469CBDBC}" type="pres">
      <dgm:prSet presAssocID="{0E781BFE-840F-47F7-854D-B17A1DDDFA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7A33967-49AC-4680-A98B-A91A4D262FB8}" type="pres">
      <dgm:prSet presAssocID="{08B631C4-0ADC-42A0-A8EE-CCC362C1AEC0}" presName="spacer" presStyleCnt="0"/>
      <dgm:spPr/>
    </dgm:pt>
    <dgm:pt modelId="{1C8F20F4-4BFF-4A2B-BF21-C624A5280C9F}" type="pres">
      <dgm:prSet presAssocID="{550A48D8-92D7-4DA2-A040-DCA91A8BF4F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754C7B8-AD83-42C7-8A64-6A35328FCF97}" type="pres">
      <dgm:prSet presAssocID="{815BDBB4-6EE2-435A-9D69-0B8E7BA7FF44}" presName="spacer" presStyleCnt="0"/>
      <dgm:spPr/>
    </dgm:pt>
    <dgm:pt modelId="{CBED4E1F-C1E8-48D5-A992-29CB6F233B25}" type="pres">
      <dgm:prSet presAssocID="{D7E4B162-2898-4F08-AA3A-D65D58E918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FA54701-07F9-48E8-A74B-84B48E814FC8}" type="presOf" srcId="{550A48D8-92D7-4DA2-A040-DCA91A8BF4FD}" destId="{1C8F20F4-4BFF-4A2B-BF21-C624A5280C9F}" srcOrd="0" destOrd="0" presId="urn:microsoft.com/office/officeart/2005/8/layout/vList2"/>
    <dgm:cxn modelId="{5F435036-2838-4E08-BC4F-4277BC456686}" srcId="{CD1A6AFA-5224-40CF-B985-ECA4FFF4303B}" destId="{D7E4B162-2898-4F08-AA3A-D65D58E91839}" srcOrd="2" destOrd="0" parTransId="{9721A185-553B-4072-B779-488B5B7B1281}" sibTransId="{5047FED3-D606-4FE3-878E-B305161E8ECC}"/>
    <dgm:cxn modelId="{F8B2A33C-110B-43B5-9309-01D2B99714BF}" type="presOf" srcId="{D7E4B162-2898-4F08-AA3A-D65D58E91839}" destId="{CBED4E1F-C1E8-48D5-A992-29CB6F233B25}" srcOrd="0" destOrd="0" presId="urn:microsoft.com/office/officeart/2005/8/layout/vList2"/>
    <dgm:cxn modelId="{BDD36B93-0F31-4F43-B962-D29FF31772CC}" type="presOf" srcId="{CD1A6AFA-5224-40CF-B985-ECA4FFF4303B}" destId="{A103B8C1-AE5F-400B-99F5-5E00A7F9961A}" srcOrd="0" destOrd="0" presId="urn:microsoft.com/office/officeart/2005/8/layout/vList2"/>
    <dgm:cxn modelId="{8FE07DA9-4534-44DB-AC4B-5A6479A965B1}" srcId="{CD1A6AFA-5224-40CF-B985-ECA4FFF4303B}" destId="{550A48D8-92D7-4DA2-A040-DCA91A8BF4FD}" srcOrd="1" destOrd="0" parTransId="{B814BED2-1203-4647-A8A5-138329ACE141}" sibTransId="{815BDBB4-6EE2-435A-9D69-0B8E7BA7FF44}"/>
    <dgm:cxn modelId="{4BAB36C1-5C71-49FA-8061-23FA7729851F}" type="presOf" srcId="{0E781BFE-840F-47F7-854D-B17A1DDDFA01}" destId="{50315F58-9330-4063-97D8-F253469CBDBC}" srcOrd="0" destOrd="0" presId="urn:microsoft.com/office/officeart/2005/8/layout/vList2"/>
    <dgm:cxn modelId="{BBFBD3C2-73DC-4531-91FB-F669FBEF60A1}" srcId="{CD1A6AFA-5224-40CF-B985-ECA4FFF4303B}" destId="{0E781BFE-840F-47F7-854D-B17A1DDDFA01}" srcOrd="0" destOrd="0" parTransId="{A65BF4BE-969D-4AC2-9D04-C9E6338EAA8A}" sibTransId="{08B631C4-0ADC-42A0-A8EE-CCC362C1AEC0}"/>
    <dgm:cxn modelId="{099E4003-B9E6-4F99-9DF2-D56ED1A4E991}" type="presParOf" srcId="{A103B8C1-AE5F-400B-99F5-5E00A7F9961A}" destId="{50315F58-9330-4063-97D8-F253469CBDBC}" srcOrd="0" destOrd="0" presId="urn:microsoft.com/office/officeart/2005/8/layout/vList2"/>
    <dgm:cxn modelId="{02E8CB12-9E78-4169-82EC-15A9001A64CF}" type="presParOf" srcId="{A103B8C1-AE5F-400B-99F5-5E00A7F9961A}" destId="{27A33967-49AC-4680-A98B-A91A4D262FB8}" srcOrd="1" destOrd="0" presId="urn:microsoft.com/office/officeart/2005/8/layout/vList2"/>
    <dgm:cxn modelId="{BBC04289-DC30-4E30-9028-339CACA5C77C}" type="presParOf" srcId="{A103B8C1-AE5F-400B-99F5-5E00A7F9961A}" destId="{1C8F20F4-4BFF-4A2B-BF21-C624A5280C9F}" srcOrd="2" destOrd="0" presId="urn:microsoft.com/office/officeart/2005/8/layout/vList2"/>
    <dgm:cxn modelId="{16AD3688-8AA4-4046-8D99-B7B1B5049E4B}" type="presParOf" srcId="{A103B8C1-AE5F-400B-99F5-5E00A7F9961A}" destId="{D754C7B8-AD83-42C7-8A64-6A35328FCF97}" srcOrd="3" destOrd="0" presId="urn:microsoft.com/office/officeart/2005/8/layout/vList2"/>
    <dgm:cxn modelId="{D842826E-1109-417F-BD37-A2865946D1B0}" type="presParOf" srcId="{A103B8C1-AE5F-400B-99F5-5E00A7F9961A}" destId="{CBED4E1F-C1E8-48D5-A992-29CB6F233B2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D1A6AFA-5224-40CF-B985-ECA4FFF4303B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0E781BFE-840F-47F7-854D-B17A1DDDFA01}">
      <dgm:prSet phldrT="[文字]" custT="1"/>
      <dgm:spPr/>
      <dgm:t>
        <a:bodyPr/>
        <a:lstStyle/>
        <a:p>
          <a:r>
            <a:rPr lang="en-US" altLang="zh-TW" sz="4800" dirty="0"/>
            <a:t>Conditional Generation</a:t>
          </a:r>
          <a:endParaRPr lang="zh-TW" altLang="en-US" sz="4800" dirty="0"/>
        </a:p>
      </dgm:t>
    </dgm:pt>
    <dgm:pt modelId="{A65BF4BE-969D-4AC2-9D04-C9E6338EAA8A}" type="parTrans" cxnId="{BBFBD3C2-73DC-4531-91FB-F669FBEF60A1}">
      <dgm:prSet/>
      <dgm:spPr/>
      <dgm:t>
        <a:bodyPr/>
        <a:lstStyle/>
        <a:p>
          <a:endParaRPr lang="zh-TW" altLang="en-US"/>
        </a:p>
      </dgm:t>
    </dgm:pt>
    <dgm:pt modelId="{08B631C4-0ADC-42A0-A8EE-CCC362C1AEC0}" type="sibTrans" cxnId="{BBFBD3C2-73DC-4531-91FB-F669FBEF60A1}">
      <dgm:prSet/>
      <dgm:spPr/>
      <dgm:t>
        <a:bodyPr/>
        <a:lstStyle/>
        <a:p>
          <a:endParaRPr lang="zh-TW" altLang="en-US"/>
        </a:p>
      </dgm:t>
    </dgm:pt>
    <dgm:pt modelId="{550A48D8-92D7-4DA2-A040-DCA91A8BF4FD}">
      <dgm:prSet phldrT="[文字]" custT="1"/>
      <dgm:spPr/>
      <dgm:t>
        <a:bodyPr/>
        <a:lstStyle/>
        <a:p>
          <a:r>
            <a:rPr lang="en-US" altLang="zh-TW" sz="4800" dirty="0"/>
            <a:t>Sequence Generation</a:t>
          </a:r>
          <a:endParaRPr lang="zh-TW" altLang="en-US" sz="4800" dirty="0"/>
        </a:p>
      </dgm:t>
    </dgm:pt>
    <dgm:pt modelId="{B814BED2-1203-4647-A8A5-138329ACE141}" type="parTrans" cxnId="{8FE07DA9-4534-44DB-AC4B-5A6479A965B1}">
      <dgm:prSet/>
      <dgm:spPr/>
      <dgm:t>
        <a:bodyPr/>
        <a:lstStyle/>
        <a:p>
          <a:endParaRPr lang="zh-TW" altLang="en-US"/>
        </a:p>
      </dgm:t>
    </dgm:pt>
    <dgm:pt modelId="{815BDBB4-6EE2-435A-9D69-0B8E7BA7FF44}" type="sibTrans" cxnId="{8FE07DA9-4534-44DB-AC4B-5A6479A965B1}">
      <dgm:prSet/>
      <dgm:spPr/>
      <dgm:t>
        <a:bodyPr/>
        <a:lstStyle/>
        <a:p>
          <a:endParaRPr lang="zh-TW" altLang="en-US"/>
        </a:p>
      </dgm:t>
    </dgm:pt>
    <dgm:pt modelId="{D7E4B162-2898-4F08-AA3A-D65D58E91839}">
      <dgm:prSet phldrT="[文字]" custT="1"/>
      <dgm:spPr/>
      <dgm:t>
        <a:bodyPr/>
        <a:lstStyle/>
        <a:p>
          <a:r>
            <a:rPr lang="en-US" altLang="zh-TW" sz="4800" dirty="0"/>
            <a:t>A Little Bit of Theory (option)</a:t>
          </a:r>
          <a:endParaRPr lang="zh-TW" altLang="en-US" sz="4800" dirty="0"/>
        </a:p>
      </dgm:t>
    </dgm:pt>
    <dgm:pt modelId="{9721A185-553B-4072-B779-488B5B7B1281}" type="parTrans" cxnId="{5F435036-2838-4E08-BC4F-4277BC456686}">
      <dgm:prSet/>
      <dgm:spPr/>
      <dgm:t>
        <a:bodyPr/>
        <a:lstStyle/>
        <a:p>
          <a:endParaRPr lang="zh-TW" altLang="en-US"/>
        </a:p>
      </dgm:t>
    </dgm:pt>
    <dgm:pt modelId="{5047FED3-D606-4FE3-878E-B305161E8ECC}" type="sibTrans" cxnId="{5F435036-2838-4E08-BC4F-4277BC456686}">
      <dgm:prSet/>
      <dgm:spPr/>
      <dgm:t>
        <a:bodyPr/>
        <a:lstStyle/>
        <a:p>
          <a:endParaRPr lang="zh-TW" altLang="en-US"/>
        </a:p>
      </dgm:t>
    </dgm:pt>
    <dgm:pt modelId="{A103B8C1-AE5F-400B-99F5-5E00A7F9961A}" type="pres">
      <dgm:prSet presAssocID="{CD1A6AFA-5224-40CF-B985-ECA4FFF4303B}" presName="linear" presStyleCnt="0">
        <dgm:presLayoutVars>
          <dgm:animLvl val="lvl"/>
          <dgm:resizeHandles val="exact"/>
        </dgm:presLayoutVars>
      </dgm:prSet>
      <dgm:spPr/>
    </dgm:pt>
    <dgm:pt modelId="{50315F58-9330-4063-97D8-F253469CBDBC}" type="pres">
      <dgm:prSet presAssocID="{0E781BFE-840F-47F7-854D-B17A1DDDFA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7A33967-49AC-4680-A98B-A91A4D262FB8}" type="pres">
      <dgm:prSet presAssocID="{08B631C4-0ADC-42A0-A8EE-CCC362C1AEC0}" presName="spacer" presStyleCnt="0"/>
      <dgm:spPr/>
    </dgm:pt>
    <dgm:pt modelId="{1C8F20F4-4BFF-4A2B-BF21-C624A5280C9F}" type="pres">
      <dgm:prSet presAssocID="{550A48D8-92D7-4DA2-A040-DCA91A8BF4F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754C7B8-AD83-42C7-8A64-6A35328FCF97}" type="pres">
      <dgm:prSet presAssocID="{815BDBB4-6EE2-435A-9D69-0B8E7BA7FF44}" presName="spacer" presStyleCnt="0"/>
      <dgm:spPr/>
    </dgm:pt>
    <dgm:pt modelId="{CBED4E1F-C1E8-48D5-A992-29CB6F233B25}" type="pres">
      <dgm:prSet presAssocID="{D7E4B162-2898-4F08-AA3A-D65D58E918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FA54701-07F9-48E8-A74B-84B48E814FC8}" type="presOf" srcId="{550A48D8-92D7-4DA2-A040-DCA91A8BF4FD}" destId="{1C8F20F4-4BFF-4A2B-BF21-C624A5280C9F}" srcOrd="0" destOrd="0" presId="urn:microsoft.com/office/officeart/2005/8/layout/vList2"/>
    <dgm:cxn modelId="{5F435036-2838-4E08-BC4F-4277BC456686}" srcId="{CD1A6AFA-5224-40CF-B985-ECA4FFF4303B}" destId="{D7E4B162-2898-4F08-AA3A-D65D58E91839}" srcOrd="2" destOrd="0" parTransId="{9721A185-553B-4072-B779-488B5B7B1281}" sibTransId="{5047FED3-D606-4FE3-878E-B305161E8ECC}"/>
    <dgm:cxn modelId="{F8B2A33C-110B-43B5-9309-01D2B99714BF}" type="presOf" srcId="{D7E4B162-2898-4F08-AA3A-D65D58E91839}" destId="{CBED4E1F-C1E8-48D5-A992-29CB6F233B25}" srcOrd="0" destOrd="0" presId="urn:microsoft.com/office/officeart/2005/8/layout/vList2"/>
    <dgm:cxn modelId="{BDD36B93-0F31-4F43-B962-D29FF31772CC}" type="presOf" srcId="{CD1A6AFA-5224-40CF-B985-ECA4FFF4303B}" destId="{A103B8C1-AE5F-400B-99F5-5E00A7F9961A}" srcOrd="0" destOrd="0" presId="urn:microsoft.com/office/officeart/2005/8/layout/vList2"/>
    <dgm:cxn modelId="{8FE07DA9-4534-44DB-AC4B-5A6479A965B1}" srcId="{CD1A6AFA-5224-40CF-B985-ECA4FFF4303B}" destId="{550A48D8-92D7-4DA2-A040-DCA91A8BF4FD}" srcOrd="1" destOrd="0" parTransId="{B814BED2-1203-4647-A8A5-138329ACE141}" sibTransId="{815BDBB4-6EE2-435A-9D69-0B8E7BA7FF44}"/>
    <dgm:cxn modelId="{4BAB36C1-5C71-49FA-8061-23FA7729851F}" type="presOf" srcId="{0E781BFE-840F-47F7-854D-B17A1DDDFA01}" destId="{50315F58-9330-4063-97D8-F253469CBDBC}" srcOrd="0" destOrd="0" presId="urn:microsoft.com/office/officeart/2005/8/layout/vList2"/>
    <dgm:cxn modelId="{BBFBD3C2-73DC-4531-91FB-F669FBEF60A1}" srcId="{CD1A6AFA-5224-40CF-B985-ECA4FFF4303B}" destId="{0E781BFE-840F-47F7-854D-B17A1DDDFA01}" srcOrd="0" destOrd="0" parTransId="{A65BF4BE-969D-4AC2-9D04-C9E6338EAA8A}" sibTransId="{08B631C4-0ADC-42A0-A8EE-CCC362C1AEC0}"/>
    <dgm:cxn modelId="{099E4003-B9E6-4F99-9DF2-D56ED1A4E991}" type="presParOf" srcId="{A103B8C1-AE5F-400B-99F5-5E00A7F9961A}" destId="{50315F58-9330-4063-97D8-F253469CBDBC}" srcOrd="0" destOrd="0" presId="urn:microsoft.com/office/officeart/2005/8/layout/vList2"/>
    <dgm:cxn modelId="{02E8CB12-9E78-4169-82EC-15A9001A64CF}" type="presParOf" srcId="{A103B8C1-AE5F-400B-99F5-5E00A7F9961A}" destId="{27A33967-49AC-4680-A98B-A91A4D262FB8}" srcOrd="1" destOrd="0" presId="urn:microsoft.com/office/officeart/2005/8/layout/vList2"/>
    <dgm:cxn modelId="{BBC04289-DC30-4E30-9028-339CACA5C77C}" type="presParOf" srcId="{A103B8C1-AE5F-400B-99F5-5E00A7F9961A}" destId="{1C8F20F4-4BFF-4A2B-BF21-C624A5280C9F}" srcOrd="2" destOrd="0" presId="urn:microsoft.com/office/officeart/2005/8/layout/vList2"/>
    <dgm:cxn modelId="{16AD3688-8AA4-4046-8D99-B7B1B5049E4B}" type="presParOf" srcId="{A103B8C1-AE5F-400B-99F5-5E00A7F9961A}" destId="{D754C7B8-AD83-42C7-8A64-6A35328FCF97}" srcOrd="3" destOrd="0" presId="urn:microsoft.com/office/officeart/2005/8/layout/vList2"/>
    <dgm:cxn modelId="{D842826E-1109-417F-BD37-A2865946D1B0}" type="presParOf" srcId="{A103B8C1-AE5F-400B-99F5-5E00A7F9961A}" destId="{CBED4E1F-C1E8-48D5-A992-29CB6F233B2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64BA85E-1651-4753-8E54-8AE9D6EAFA62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5F2BD73C-38BE-4894-AB41-E432BA1DC537}">
      <dgm:prSet phldrT="[文字]"/>
      <dgm:spPr/>
      <dgm:t>
        <a:bodyPr/>
        <a:lstStyle/>
        <a:p>
          <a:r>
            <a:rPr lang="en-US" altLang="zh-TW"/>
            <a:t>Reinforcement Learning</a:t>
          </a:r>
          <a:endParaRPr lang="zh-TW" altLang="en-US" dirty="0"/>
        </a:p>
      </dgm:t>
    </dgm:pt>
    <dgm:pt modelId="{D8E85DC1-D3B5-4AAE-BDB7-67613B997464}" type="parTrans" cxnId="{D2AA144C-A2F8-423D-AEA8-AF2A394041C6}">
      <dgm:prSet/>
      <dgm:spPr/>
      <dgm:t>
        <a:bodyPr/>
        <a:lstStyle/>
        <a:p>
          <a:endParaRPr lang="zh-TW" altLang="en-US"/>
        </a:p>
      </dgm:t>
    </dgm:pt>
    <dgm:pt modelId="{D57A1A23-E04B-489D-B39A-37F522D7648E}" type="sibTrans" cxnId="{D2AA144C-A2F8-423D-AEA8-AF2A394041C6}">
      <dgm:prSet/>
      <dgm:spPr/>
      <dgm:t>
        <a:bodyPr/>
        <a:lstStyle/>
        <a:p>
          <a:endParaRPr lang="zh-TW" altLang="en-US"/>
        </a:p>
      </dgm:t>
    </dgm:pt>
    <dgm:pt modelId="{120BDE8F-7F6B-4236-AB71-B65839864CD2}">
      <dgm:prSet phldrT="[文字]"/>
      <dgm:spPr/>
      <dgm:t>
        <a:bodyPr/>
        <a:lstStyle/>
        <a:p>
          <a:r>
            <a:rPr lang="en-US" altLang="zh-TW" dirty="0"/>
            <a:t>Inverse Reinforcement Learning</a:t>
          </a:r>
          <a:endParaRPr lang="zh-TW" altLang="en-US" dirty="0"/>
        </a:p>
      </dgm:t>
    </dgm:pt>
    <dgm:pt modelId="{B940AD57-A347-4F2C-A273-F6D29D65F83A}" type="parTrans" cxnId="{7D15107B-F141-4A36-9695-9A451DEAC82B}">
      <dgm:prSet/>
      <dgm:spPr/>
      <dgm:t>
        <a:bodyPr/>
        <a:lstStyle/>
        <a:p>
          <a:endParaRPr lang="zh-TW" altLang="en-US"/>
        </a:p>
      </dgm:t>
    </dgm:pt>
    <dgm:pt modelId="{2082C24F-E62A-41E5-92CE-1758E7F8868F}" type="sibTrans" cxnId="{7D15107B-F141-4A36-9695-9A451DEAC82B}">
      <dgm:prSet/>
      <dgm:spPr/>
      <dgm:t>
        <a:bodyPr/>
        <a:lstStyle/>
        <a:p>
          <a:endParaRPr lang="zh-TW" altLang="en-US"/>
        </a:p>
      </dgm:t>
    </dgm:pt>
    <dgm:pt modelId="{32C16D1E-C17F-4162-8E34-F2544EAE2641}" type="pres">
      <dgm:prSet presAssocID="{364BA85E-1651-4753-8E54-8AE9D6EAFA62}" presName="linear" presStyleCnt="0">
        <dgm:presLayoutVars>
          <dgm:animLvl val="lvl"/>
          <dgm:resizeHandles val="exact"/>
        </dgm:presLayoutVars>
      </dgm:prSet>
      <dgm:spPr/>
    </dgm:pt>
    <dgm:pt modelId="{B701EC81-C0F7-4503-B9F7-AF6B5DE34CA2}" type="pres">
      <dgm:prSet presAssocID="{5F2BD73C-38BE-4894-AB41-E432BA1DC53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CE4571B-B751-401E-B36C-8A2845EA15E7}" type="pres">
      <dgm:prSet presAssocID="{D57A1A23-E04B-489D-B39A-37F522D7648E}" presName="spacer" presStyleCnt="0"/>
      <dgm:spPr/>
    </dgm:pt>
    <dgm:pt modelId="{068B70A1-F66B-43F0-A194-3E7604C62706}" type="pres">
      <dgm:prSet presAssocID="{120BDE8F-7F6B-4236-AB71-B65839864CD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A2FA221-0345-4494-95DF-7DCE5AF37F2A}" type="presOf" srcId="{5F2BD73C-38BE-4894-AB41-E432BA1DC537}" destId="{B701EC81-C0F7-4503-B9F7-AF6B5DE34CA2}" srcOrd="0" destOrd="0" presId="urn:microsoft.com/office/officeart/2005/8/layout/vList2"/>
    <dgm:cxn modelId="{D2AA144C-A2F8-423D-AEA8-AF2A394041C6}" srcId="{364BA85E-1651-4753-8E54-8AE9D6EAFA62}" destId="{5F2BD73C-38BE-4894-AB41-E432BA1DC537}" srcOrd="0" destOrd="0" parTransId="{D8E85DC1-D3B5-4AAE-BDB7-67613B997464}" sibTransId="{D57A1A23-E04B-489D-B39A-37F522D7648E}"/>
    <dgm:cxn modelId="{653BA54D-C70B-4152-A9D2-75391F2F4544}" type="presOf" srcId="{364BA85E-1651-4753-8E54-8AE9D6EAFA62}" destId="{32C16D1E-C17F-4162-8E34-F2544EAE2641}" srcOrd="0" destOrd="0" presId="urn:microsoft.com/office/officeart/2005/8/layout/vList2"/>
    <dgm:cxn modelId="{7D15107B-F141-4A36-9695-9A451DEAC82B}" srcId="{364BA85E-1651-4753-8E54-8AE9D6EAFA62}" destId="{120BDE8F-7F6B-4236-AB71-B65839864CD2}" srcOrd="1" destOrd="0" parTransId="{B940AD57-A347-4F2C-A273-F6D29D65F83A}" sibTransId="{2082C24F-E62A-41E5-92CE-1758E7F8868F}"/>
    <dgm:cxn modelId="{1DC210E9-4FA3-4924-A338-1420B4BC4DA9}" type="presOf" srcId="{120BDE8F-7F6B-4236-AB71-B65839864CD2}" destId="{068B70A1-F66B-43F0-A194-3E7604C62706}" srcOrd="0" destOrd="0" presId="urn:microsoft.com/office/officeart/2005/8/layout/vList2"/>
    <dgm:cxn modelId="{D0A93123-711E-497D-9C85-D536A079BB73}" type="presParOf" srcId="{32C16D1E-C17F-4162-8E34-F2544EAE2641}" destId="{B701EC81-C0F7-4503-B9F7-AF6B5DE34CA2}" srcOrd="0" destOrd="0" presId="urn:microsoft.com/office/officeart/2005/8/layout/vList2"/>
    <dgm:cxn modelId="{582C0C29-F710-4AC2-BE40-056E5FB2377E}" type="presParOf" srcId="{32C16D1E-C17F-4162-8E34-F2544EAE2641}" destId="{7CE4571B-B751-401E-B36C-8A2845EA15E7}" srcOrd="1" destOrd="0" presId="urn:microsoft.com/office/officeart/2005/8/layout/vList2"/>
    <dgm:cxn modelId="{7891B58F-BF6C-4150-B4BC-90CE9B6BFBF8}" type="presParOf" srcId="{32C16D1E-C17F-4162-8E34-F2544EAE2641}" destId="{068B70A1-F66B-43F0-A194-3E7604C6270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2AE8D01-5574-41B4-AD74-33D58AD8A4BB}" type="presOf" srcId="{380F6D09-15D5-4E2B-BF8A-CECE4B7C4A20}" destId="{2C9E42A7-D692-4DEF-A008-68C3A4D1516E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F09BB331-B5A8-452D-859B-65B75593C75C}" type="presOf" srcId="{E857221A-734F-4396-A642-04F985B7D590}" destId="{FCAC1A52-7A03-424B-8708-40DF70DCEBE1}" srcOrd="1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32BE8374-2E6B-4339-B947-DC3310759ED5}" type="presOf" srcId="{E857221A-734F-4396-A642-04F985B7D590}" destId="{888540DF-FD49-4215-991C-C7B2A2E10D35}" srcOrd="0" destOrd="0" presId="urn:microsoft.com/office/officeart/2005/8/layout/process1"/>
    <dgm:cxn modelId="{909CDF74-7926-490C-A60A-45B8E1A4E99C}" type="presOf" srcId="{7ABBEAF7-C373-4176-BC82-DCCB6D5E3E26}" destId="{A491758C-84A6-4A4D-888E-93118B4129B4}" srcOrd="0" destOrd="0" presId="urn:microsoft.com/office/officeart/2005/8/layout/process1"/>
    <dgm:cxn modelId="{7ADC7F8B-3E06-404D-B1E1-BCD13E4BDEBB}" type="presOf" srcId="{680F7195-4FD3-481E-8A2B-5AD54C8280AB}" destId="{B28036AB-B71B-48DE-97C4-D287BC3BE7A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65A011C6-85E8-485C-ACE9-02A8C18C95FA}" type="presOf" srcId="{D60C5607-81DE-4CC8-91B3-C56E5666A49F}" destId="{75576B2E-DB43-49F5-8A31-D5CBF5F78EEC}" srcOrd="0" destOrd="0" presId="urn:microsoft.com/office/officeart/2005/8/layout/process1"/>
    <dgm:cxn modelId="{C156D6D3-A081-4820-9DF5-A721D4B86655}" type="presOf" srcId="{D60C5607-81DE-4CC8-91B3-C56E5666A49F}" destId="{1FFABC42-5BE3-4E33-A2BE-582BDAFB0BDF}" srcOrd="1" destOrd="0" presId="urn:microsoft.com/office/officeart/2005/8/layout/process1"/>
    <dgm:cxn modelId="{F1E9E0F3-EA95-4F6E-A2D3-F000B560068B}" type="presOf" srcId="{801111EC-7761-4006-9B8D-BDD3478D6A0C}" destId="{CFEBD105-9F67-4F60-B070-C671AE93A28A}" srcOrd="0" destOrd="0" presId="urn:microsoft.com/office/officeart/2005/8/layout/process1"/>
    <dgm:cxn modelId="{F463A19B-C4F7-4F9E-82C6-438046206F7B}" type="presParOf" srcId="{A491758C-84A6-4A4D-888E-93118B4129B4}" destId="{CFEBD105-9F67-4F60-B070-C671AE93A28A}" srcOrd="0" destOrd="0" presId="urn:microsoft.com/office/officeart/2005/8/layout/process1"/>
    <dgm:cxn modelId="{17633FEF-400B-4726-B7DF-48C797FE4462}" type="presParOf" srcId="{A491758C-84A6-4A4D-888E-93118B4129B4}" destId="{888540DF-FD49-4215-991C-C7B2A2E10D35}" srcOrd="1" destOrd="0" presId="urn:microsoft.com/office/officeart/2005/8/layout/process1"/>
    <dgm:cxn modelId="{79305624-222A-4FE2-B979-E7EA02688704}" type="presParOf" srcId="{888540DF-FD49-4215-991C-C7B2A2E10D35}" destId="{FCAC1A52-7A03-424B-8708-40DF70DCEBE1}" srcOrd="0" destOrd="0" presId="urn:microsoft.com/office/officeart/2005/8/layout/process1"/>
    <dgm:cxn modelId="{5B5A161A-2E35-499D-BEFD-FAC9C4DC4C53}" type="presParOf" srcId="{A491758C-84A6-4A4D-888E-93118B4129B4}" destId="{2C9E42A7-D692-4DEF-A008-68C3A4D1516E}" srcOrd="2" destOrd="0" presId="urn:microsoft.com/office/officeart/2005/8/layout/process1"/>
    <dgm:cxn modelId="{A289C2AD-D66C-45A8-908B-C9094AF273DE}" type="presParOf" srcId="{A491758C-84A6-4A4D-888E-93118B4129B4}" destId="{75576B2E-DB43-49F5-8A31-D5CBF5F78EEC}" srcOrd="3" destOrd="0" presId="urn:microsoft.com/office/officeart/2005/8/layout/process1"/>
    <dgm:cxn modelId="{C5EE76F5-2FA9-44CF-BCAF-84129025A7BB}" type="presParOf" srcId="{75576B2E-DB43-49F5-8A31-D5CBF5F78EEC}" destId="{1FFABC42-5BE3-4E33-A2BE-582BDAFB0BDF}" srcOrd="0" destOrd="0" presId="urn:microsoft.com/office/officeart/2005/8/layout/process1"/>
    <dgm:cxn modelId="{33F5FC8E-A993-4FAD-AC04-5B245E79A07E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2AE8D01-5574-41B4-AD74-33D58AD8A4BB}" type="presOf" srcId="{380F6D09-15D5-4E2B-BF8A-CECE4B7C4A20}" destId="{2C9E42A7-D692-4DEF-A008-68C3A4D1516E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F09BB331-B5A8-452D-859B-65B75593C75C}" type="presOf" srcId="{E857221A-734F-4396-A642-04F985B7D590}" destId="{FCAC1A52-7A03-424B-8708-40DF70DCEBE1}" srcOrd="1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32BE8374-2E6B-4339-B947-DC3310759ED5}" type="presOf" srcId="{E857221A-734F-4396-A642-04F985B7D590}" destId="{888540DF-FD49-4215-991C-C7B2A2E10D35}" srcOrd="0" destOrd="0" presId="urn:microsoft.com/office/officeart/2005/8/layout/process1"/>
    <dgm:cxn modelId="{909CDF74-7926-490C-A60A-45B8E1A4E99C}" type="presOf" srcId="{7ABBEAF7-C373-4176-BC82-DCCB6D5E3E26}" destId="{A491758C-84A6-4A4D-888E-93118B4129B4}" srcOrd="0" destOrd="0" presId="urn:microsoft.com/office/officeart/2005/8/layout/process1"/>
    <dgm:cxn modelId="{7ADC7F8B-3E06-404D-B1E1-BCD13E4BDEBB}" type="presOf" srcId="{680F7195-4FD3-481E-8A2B-5AD54C8280AB}" destId="{B28036AB-B71B-48DE-97C4-D287BC3BE7A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65A011C6-85E8-485C-ACE9-02A8C18C95FA}" type="presOf" srcId="{D60C5607-81DE-4CC8-91B3-C56E5666A49F}" destId="{75576B2E-DB43-49F5-8A31-D5CBF5F78EEC}" srcOrd="0" destOrd="0" presId="urn:microsoft.com/office/officeart/2005/8/layout/process1"/>
    <dgm:cxn modelId="{C156D6D3-A081-4820-9DF5-A721D4B86655}" type="presOf" srcId="{D60C5607-81DE-4CC8-91B3-C56E5666A49F}" destId="{1FFABC42-5BE3-4E33-A2BE-582BDAFB0BDF}" srcOrd="1" destOrd="0" presId="urn:microsoft.com/office/officeart/2005/8/layout/process1"/>
    <dgm:cxn modelId="{F1E9E0F3-EA95-4F6E-A2D3-F000B560068B}" type="presOf" srcId="{801111EC-7761-4006-9B8D-BDD3478D6A0C}" destId="{CFEBD105-9F67-4F60-B070-C671AE93A28A}" srcOrd="0" destOrd="0" presId="urn:microsoft.com/office/officeart/2005/8/layout/process1"/>
    <dgm:cxn modelId="{F463A19B-C4F7-4F9E-82C6-438046206F7B}" type="presParOf" srcId="{A491758C-84A6-4A4D-888E-93118B4129B4}" destId="{CFEBD105-9F67-4F60-B070-C671AE93A28A}" srcOrd="0" destOrd="0" presId="urn:microsoft.com/office/officeart/2005/8/layout/process1"/>
    <dgm:cxn modelId="{17633FEF-400B-4726-B7DF-48C797FE4462}" type="presParOf" srcId="{A491758C-84A6-4A4D-888E-93118B4129B4}" destId="{888540DF-FD49-4215-991C-C7B2A2E10D35}" srcOrd="1" destOrd="0" presId="urn:microsoft.com/office/officeart/2005/8/layout/process1"/>
    <dgm:cxn modelId="{79305624-222A-4FE2-B979-E7EA02688704}" type="presParOf" srcId="{888540DF-FD49-4215-991C-C7B2A2E10D35}" destId="{FCAC1A52-7A03-424B-8708-40DF70DCEBE1}" srcOrd="0" destOrd="0" presId="urn:microsoft.com/office/officeart/2005/8/layout/process1"/>
    <dgm:cxn modelId="{5B5A161A-2E35-499D-BEFD-FAC9C4DC4C53}" type="presParOf" srcId="{A491758C-84A6-4A4D-888E-93118B4129B4}" destId="{2C9E42A7-D692-4DEF-A008-68C3A4D1516E}" srcOrd="2" destOrd="0" presId="urn:microsoft.com/office/officeart/2005/8/layout/process1"/>
    <dgm:cxn modelId="{A289C2AD-D66C-45A8-908B-C9094AF273DE}" type="presParOf" srcId="{A491758C-84A6-4A4D-888E-93118B4129B4}" destId="{75576B2E-DB43-49F5-8A31-D5CBF5F78EEC}" srcOrd="3" destOrd="0" presId="urn:microsoft.com/office/officeart/2005/8/layout/process1"/>
    <dgm:cxn modelId="{C5EE76F5-2FA9-44CF-BCAF-84129025A7BB}" type="presParOf" srcId="{75576B2E-DB43-49F5-8A31-D5CBF5F78EEC}" destId="{1FFABC42-5BE3-4E33-A2BE-582BDAFB0BDF}" srcOrd="0" destOrd="0" presId="urn:microsoft.com/office/officeart/2005/8/layout/process1"/>
    <dgm:cxn modelId="{33F5FC8E-A993-4FAD-AC04-5B245E79A07E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2AE8D01-5574-41B4-AD74-33D58AD8A4BB}" type="presOf" srcId="{380F6D09-15D5-4E2B-BF8A-CECE4B7C4A20}" destId="{2C9E42A7-D692-4DEF-A008-68C3A4D1516E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F09BB331-B5A8-452D-859B-65B75593C75C}" type="presOf" srcId="{E857221A-734F-4396-A642-04F985B7D590}" destId="{FCAC1A52-7A03-424B-8708-40DF70DCEBE1}" srcOrd="1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32BE8374-2E6B-4339-B947-DC3310759ED5}" type="presOf" srcId="{E857221A-734F-4396-A642-04F985B7D590}" destId="{888540DF-FD49-4215-991C-C7B2A2E10D35}" srcOrd="0" destOrd="0" presId="urn:microsoft.com/office/officeart/2005/8/layout/process1"/>
    <dgm:cxn modelId="{909CDF74-7926-490C-A60A-45B8E1A4E99C}" type="presOf" srcId="{7ABBEAF7-C373-4176-BC82-DCCB6D5E3E26}" destId="{A491758C-84A6-4A4D-888E-93118B4129B4}" srcOrd="0" destOrd="0" presId="urn:microsoft.com/office/officeart/2005/8/layout/process1"/>
    <dgm:cxn modelId="{7ADC7F8B-3E06-404D-B1E1-BCD13E4BDEBB}" type="presOf" srcId="{680F7195-4FD3-481E-8A2B-5AD54C8280AB}" destId="{B28036AB-B71B-48DE-97C4-D287BC3BE7A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65A011C6-85E8-485C-ACE9-02A8C18C95FA}" type="presOf" srcId="{D60C5607-81DE-4CC8-91B3-C56E5666A49F}" destId="{75576B2E-DB43-49F5-8A31-D5CBF5F78EEC}" srcOrd="0" destOrd="0" presId="urn:microsoft.com/office/officeart/2005/8/layout/process1"/>
    <dgm:cxn modelId="{C156D6D3-A081-4820-9DF5-A721D4B86655}" type="presOf" srcId="{D60C5607-81DE-4CC8-91B3-C56E5666A49F}" destId="{1FFABC42-5BE3-4E33-A2BE-582BDAFB0BDF}" srcOrd="1" destOrd="0" presId="urn:microsoft.com/office/officeart/2005/8/layout/process1"/>
    <dgm:cxn modelId="{F1E9E0F3-EA95-4F6E-A2D3-F000B560068B}" type="presOf" srcId="{801111EC-7761-4006-9B8D-BDD3478D6A0C}" destId="{CFEBD105-9F67-4F60-B070-C671AE93A28A}" srcOrd="0" destOrd="0" presId="urn:microsoft.com/office/officeart/2005/8/layout/process1"/>
    <dgm:cxn modelId="{F463A19B-C4F7-4F9E-82C6-438046206F7B}" type="presParOf" srcId="{A491758C-84A6-4A4D-888E-93118B4129B4}" destId="{CFEBD105-9F67-4F60-B070-C671AE93A28A}" srcOrd="0" destOrd="0" presId="urn:microsoft.com/office/officeart/2005/8/layout/process1"/>
    <dgm:cxn modelId="{17633FEF-400B-4726-B7DF-48C797FE4462}" type="presParOf" srcId="{A491758C-84A6-4A4D-888E-93118B4129B4}" destId="{888540DF-FD49-4215-991C-C7B2A2E10D35}" srcOrd="1" destOrd="0" presId="urn:microsoft.com/office/officeart/2005/8/layout/process1"/>
    <dgm:cxn modelId="{79305624-222A-4FE2-B979-E7EA02688704}" type="presParOf" srcId="{888540DF-FD49-4215-991C-C7B2A2E10D35}" destId="{FCAC1A52-7A03-424B-8708-40DF70DCEBE1}" srcOrd="0" destOrd="0" presId="urn:microsoft.com/office/officeart/2005/8/layout/process1"/>
    <dgm:cxn modelId="{5B5A161A-2E35-499D-BEFD-FAC9C4DC4C53}" type="presParOf" srcId="{A491758C-84A6-4A4D-888E-93118B4129B4}" destId="{2C9E42A7-D692-4DEF-A008-68C3A4D1516E}" srcOrd="2" destOrd="0" presId="urn:microsoft.com/office/officeart/2005/8/layout/process1"/>
    <dgm:cxn modelId="{A289C2AD-D66C-45A8-908B-C9094AF273DE}" type="presParOf" srcId="{A491758C-84A6-4A4D-888E-93118B4129B4}" destId="{75576B2E-DB43-49F5-8A31-D5CBF5F78EEC}" srcOrd="3" destOrd="0" presId="urn:microsoft.com/office/officeart/2005/8/layout/process1"/>
    <dgm:cxn modelId="{C5EE76F5-2FA9-44CF-BCAF-84129025A7BB}" type="presParOf" srcId="{75576B2E-DB43-49F5-8A31-D5CBF5F78EEC}" destId="{1FFABC42-5BE3-4E33-A2BE-582BDAFB0BDF}" srcOrd="0" destOrd="0" presId="urn:microsoft.com/office/officeart/2005/8/layout/process1"/>
    <dgm:cxn modelId="{33F5FC8E-A993-4FAD-AC04-5B245E79A07E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50CB99-6A6F-44F5-9B27-AC99AA055EC5}">
          <dgm:prSet phldrT="[文字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Choice>
      <mc:Fallback xmlns="">
        <dgm:pt modelId="{B850CB99-6A6F-44F5-9B27-AC99AA055EC5}">
          <dgm:prSet phldrT="[文字]" custT="1"/>
          <dgm:spPr/>
          <dgm:t>
            <a:bodyPr/>
            <a:lstStyle/>
            <a:p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interacts with the environment</a:t>
              </a:r>
              <a:endParaRPr lang="zh-TW" altLang="en-US" sz="2800" dirty="0"/>
            </a:p>
          </dgm:t>
        </dgm:pt>
      </mc:Fallback>
    </mc:AlternateConten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74493D6B-09C5-4704-A3DC-947A3B53CEDF}">
      <dgm:prSet phldrT="[文字]" custT="1"/>
      <dgm:spPr/>
      <dgm:t>
        <a:bodyPr/>
        <a:lstStyle/>
        <a:p>
          <a:r>
            <a:rPr lang="en-US" altLang="zh-TW" sz="2800" dirty="0"/>
            <a:t>Learning Critic</a:t>
          </a:r>
          <a:endParaRPr lang="zh-TW" altLang="en-US" sz="2800" dirty="0"/>
        </a:p>
      </dgm:t>
    </dgm:p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Update actor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from </a:t>
              </a:r>
              <a14:m>
                <m:oMath xmlns:m="http://schemas.openxmlformats.org/officeDocument/2006/math"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  <m:r>
                    <a:rPr lang="zh-TW" altLang="en-US" sz="2800" i="1" dirty="0" smtClean="0">
                      <a:latin typeface="Cambria Math" panose="02040503050406030204" pitchFamily="18" charset="0"/>
                    </a:rPr>
                    <m:t>→</m:t>
                  </m:r>
                  <m:r>
                    <a:rPr lang="zh-TW" altLang="en-US" sz="2800" i="1" smtClean="0">
                      <a:latin typeface="Cambria Math" panose="02040503050406030204" pitchFamily="18" charset="0"/>
                    </a:rPr>
                    <m:t>𝜋</m:t>
                  </m:r>
                  <m:r>
                    <a:rPr lang="en-US" altLang="zh-TW" sz="2800" i="1" smtClean="0">
                      <a:latin typeface="Cambria Math" panose="02040503050406030204" pitchFamily="18" charset="0"/>
                    </a:rPr>
                    <m:t>’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based on Critic</a:t>
              </a:r>
              <a:endParaRPr lang="zh-TW" altLang="en-US" sz="2800" dirty="0"/>
            </a:p>
          </dgm:t>
        </dgm:pt>
      </mc:Choice>
      <mc:Fallback xmlns="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800" dirty="0"/>
                <a:t>Update actor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from 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zh-TW" altLang="en-US" sz="2800" i="0" dirty="0">
                  <a:latin typeface="Cambria Math" panose="02040503050406030204" pitchFamily="18" charset="0"/>
                </a:rPr>
                <a:t>→</a:t>
              </a:r>
              <a:r>
                <a:rPr lang="zh-TW" altLang="en-US" sz="2800" i="0">
                  <a:latin typeface="Cambria Math" panose="02040503050406030204" pitchFamily="18" charset="0"/>
                </a:rPr>
                <a:t>𝜋</a:t>
              </a:r>
              <a:r>
                <a:rPr lang="en-US" altLang="zh-TW" sz="2800" i="0">
                  <a:latin typeface="Cambria Math" panose="02040503050406030204" pitchFamily="18" charset="0"/>
                </a:rPr>
                <a:t>’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based on Critic</a:t>
              </a:r>
              <a:endParaRPr lang="zh-TW" altLang="en-US" sz="2800" dirty="0"/>
            </a:p>
          </dgm:t>
        </dgm:pt>
      </mc:Fallback>
    </mc:AlternateConten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4F8B7430-BC74-4C4B-85FA-B8040AD6CC68}" type="presOf" srcId="{74493D6B-09C5-4704-A3DC-947A3B53CEDF}" destId="{E37FF648-F033-4003-89AB-3F57D2EE1847}" srcOrd="0" destOrd="0" presId="urn:microsoft.com/office/officeart/2005/8/layout/cycle3"/>
    <dgm:cxn modelId="{7BE03B48-3961-4894-90BF-2628AEFA61D9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00D84D90-E55F-4037-B217-1AC8F31140EA}" type="presOf" srcId="{B850CB99-6A6F-44F5-9B27-AC99AA055EC5}" destId="{EF3F71E5-EF69-4635-8AFD-B2675F923788}" srcOrd="0" destOrd="0" presId="urn:microsoft.com/office/officeart/2005/8/layout/cycle3"/>
    <dgm:cxn modelId="{EFC3CAB3-761B-4DFF-9B70-3010989C4CBE}" type="presOf" srcId="{5E117D47-A069-4543-8EBF-3DBA35D4D9E2}" destId="{87975B9C-4FBF-49A6-B4AC-A7DC7B23F274}" srcOrd="0" destOrd="0" presId="urn:microsoft.com/office/officeart/2005/8/layout/cycle3"/>
    <dgm:cxn modelId="{EE062BDF-B79C-4E09-A391-3661AEC8AA6A}" type="presOf" srcId="{EFE6DEA6-55AC-44CC-AD66-5BC2ED683D69}" destId="{B27378E5-FA52-4347-BFC1-B0A2BB843CC5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FE9FC4B-AED0-40FF-A5D0-1054DE95D901}" type="presParOf" srcId="{4B35AF7D-4F08-4CEA-AFC9-D1739EAAD44B}" destId="{781B98C5-3CBD-4817-A8CB-1A248F5DDCA8}" srcOrd="0" destOrd="0" presId="urn:microsoft.com/office/officeart/2005/8/layout/cycle3"/>
    <dgm:cxn modelId="{71A792AB-FE01-4043-AB3F-9D4D3360EA8C}" type="presParOf" srcId="{781B98C5-3CBD-4817-A8CB-1A248F5DDCA8}" destId="{EF3F71E5-EF69-4635-8AFD-B2675F923788}" srcOrd="0" destOrd="0" presId="urn:microsoft.com/office/officeart/2005/8/layout/cycle3"/>
    <dgm:cxn modelId="{725559F6-1CBA-48EE-94FC-B2E567A1D502}" type="presParOf" srcId="{781B98C5-3CBD-4817-A8CB-1A248F5DDCA8}" destId="{B27378E5-FA52-4347-BFC1-B0A2BB843CC5}" srcOrd="1" destOrd="0" presId="urn:microsoft.com/office/officeart/2005/8/layout/cycle3"/>
    <dgm:cxn modelId="{0808C63A-4E1F-4E9B-9472-825BD8FC2F5E}" type="presParOf" srcId="{781B98C5-3CBD-4817-A8CB-1A248F5DDCA8}" destId="{E37FF648-F033-4003-89AB-3F57D2EE1847}" srcOrd="2" destOrd="0" presId="urn:microsoft.com/office/officeart/2005/8/layout/cycle3"/>
    <dgm:cxn modelId="{D97405A1-3302-4138-9510-EF1D279BDD15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64BA85E-1651-4753-8E54-8AE9D6EAFA62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5F2BD73C-38BE-4894-AB41-E432BA1DC537}">
      <dgm:prSet phldrT="[文字]"/>
      <dgm:spPr/>
      <dgm:t>
        <a:bodyPr/>
        <a:lstStyle/>
        <a:p>
          <a:r>
            <a:rPr lang="en-US" altLang="zh-TW"/>
            <a:t>Reinforcement Learning</a:t>
          </a:r>
          <a:endParaRPr lang="zh-TW" altLang="en-US" dirty="0"/>
        </a:p>
      </dgm:t>
    </dgm:pt>
    <dgm:pt modelId="{D8E85DC1-D3B5-4AAE-BDB7-67613B997464}" type="parTrans" cxnId="{D2AA144C-A2F8-423D-AEA8-AF2A394041C6}">
      <dgm:prSet/>
      <dgm:spPr/>
      <dgm:t>
        <a:bodyPr/>
        <a:lstStyle/>
        <a:p>
          <a:endParaRPr lang="zh-TW" altLang="en-US"/>
        </a:p>
      </dgm:t>
    </dgm:pt>
    <dgm:pt modelId="{D57A1A23-E04B-489D-B39A-37F522D7648E}" type="sibTrans" cxnId="{D2AA144C-A2F8-423D-AEA8-AF2A394041C6}">
      <dgm:prSet/>
      <dgm:spPr/>
      <dgm:t>
        <a:bodyPr/>
        <a:lstStyle/>
        <a:p>
          <a:endParaRPr lang="zh-TW" altLang="en-US"/>
        </a:p>
      </dgm:t>
    </dgm:pt>
    <dgm:pt modelId="{120BDE8F-7F6B-4236-AB71-B65839864CD2}">
      <dgm:prSet phldrT="[文字]"/>
      <dgm:spPr/>
      <dgm:t>
        <a:bodyPr/>
        <a:lstStyle/>
        <a:p>
          <a:r>
            <a:rPr lang="en-US" altLang="zh-TW" dirty="0"/>
            <a:t>Inverse Reinforcement Learning</a:t>
          </a:r>
          <a:endParaRPr lang="zh-TW" altLang="en-US" dirty="0"/>
        </a:p>
      </dgm:t>
    </dgm:pt>
    <dgm:pt modelId="{B940AD57-A347-4F2C-A273-F6D29D65F83A}" type="parTrans" cxnId="{7D15107B-F141-4A36-9695-9A451DEAC82B}">
      <dgm:prSet/>
      <dgm:spPr/>
      <dgm:t>
        <a:bodyPr/>
        <a:lstStyle/>
        <a:p>
          <a:endParaRPr lang="zh-TW" altLang="en-US"/>
        </a:p>
      </dgm:t>
    </dgm:pt>
    <dgm:pt modelId="{2082C24F-E62A-41E5-92CE-1758E7F8868F}" type="sibTrans" cxnId="{7D15107B-F141-4A36-9695-9A451DEAC82B}">
      <dgm:prSet/>
      <dgm:spPr/>
      <dgm:t>
        <a:bodyPr/>
        <a:lstStyle/>
        <a:p>
          <a:endParaRPr lang="zh-TW" altLang="en-US"/>
        </a:p>
      </dgm:t>
    </dgm:pt>
    <dgm:pt modelId="{32C16D1E-C17F-4162-8E34-F2544EAE2641}" type="pres">
      <dgm:prSet presAssocID="{364BA85E-1651-4753-8E54-8AE9D6EAFA62}" presName="linear" presStyleCnt="0">
        <dgm:presLayoutVars>
          <dgm:animLvl val="lvl"/>
          <dgm:resizeHandles val="exact"/>
        </dgm:presLayoutVars>
      </dgm:prSet>
      <dgm:spPr/>
    </dgm:pt>
    <dgm:pt modelId="{B701EC81-C0F7-4503-B9F7-AF6B5DE34CA2}" type="pres">
      <dgm:prSet presAssocID="{5F2BD73C-38BE-4894-AB41-E432BA1DC53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CE4571B-B751-401E-B36C-8A2845EA15E7}" type="pres">
      <dgm:prSet presAssocID="{D57A1A23-E04B-489D-B39A-37F522D7648E}" presName="spacer" presStyleCnt="0"/>
      <dgm:spPr/>
    </dgm:pt>
    <dgm:pt modelId="{068B70A1-F66B-43F0-A194-3E7604C62706}" type="pres">
      <dgm:prSet presAssocID="{120BDE8F-7F6B-4236-AB71-B65839864CD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A2FA221-0345-4494-95DF-7DCE5AF37F2A}" type="presOf" srcId="{5F2BD73C-38BE-4894-AB41-E432BA1DC537}" destId="{B701EC81-C0F7-4503-B9F7-AF6B5DE34CA2}" srcOrd="0" destOrd="0" presId="urn:microsoft.com/office/officeart/2005/8/layout/vList2"/>
    <dgm:cxn modelId="{D2AA144C-A2F8-423D-AEA8-AF2A394041C6}" srcId="{364BA85E-1651-4753-8E54-8AE9D6EAFA62}" destId="{5F2BD73C-38BE-4894-AB41-E432BA1DC537}" srcOrd="0" destOrd="0" parTransId="{D8E85DC1-D3B5-4AAE-BDB7-67613B997464}" sibTransId="{D57A1A23-E04B-489D-B39A-37F522D7648E}"/>
    <dgm:cxn modelId="{653BA54D-C70B-4152-A9D2-75391F2F4544}" type="presOf" srcId="{364BA85E-1651-4753-8E54-8AE9D6EAFA62}" destId="{32C16D1E-C17F-4162-8E34-F2544EAE2641}" srcOrd="0" destOrd="0" presId="urn:microsoft.com/office/officeart/2005/8/layout/vList2"/>
    <dgm:cxn modelId="{7D15107B-F141-4A36-9695-9A451DEAC82B}" srcId="{364BA85E-1651-4753-8E54-8AE9D6EAFA62}" destId="{120BDE8F-7F6B-4236-AB71-B65839864CD2}" srcOrd="1" destOrd="0" parTransId="{B940AD57-A347-4F2C-A273-F6D29D65F83A}" sibTransId="{2082C24F-E62A-41E5-92CE-1758E7F8868F}"/>
    <dgm:cxn modelId="{1DC210E9-4FA3-4924-A338-1420B4BC4DA9}" type="presOf" srcId="{120BDE8F-7F6B-4236-AB71-B65839864CD2}" destId="{068B70A1-F66B-43F0-A194-3E7604C62706}" srcOrd="0" destOrd="0" presId="urn:microsoft.com/office/officeart/2005/8/layout/vList2"/>
    <dgm:cxn modelId="{D0A93123-711E-497D-9C85-D536A079BB73}" type="presParOf" srcId="{32C16D1E-C17F-4162-8E34-F2544EAE2641}" destId="{B701EC81-C0F7-4503-B9F7-AF6B5DE34CA2}" srcOrd="0" destOrd="0" presId="urn:microsoft.com/office/officeart/2005/8/layout/vList2"/>
    <dgm:cxn modelId="{582C0C29-F710-4AC2-BE40-056E5FB2377E}" type="presParOf" srcId="{32C16D1E-C17F-4162-8E34-F2544EAE2641}" destId="{7CE4571B-B751-401E-B36C-8A2845EA15E7}" srcOrd="1" destOrd="0" presId="urn:microsoft.com/office/officeart/2005/8/layout/vList2"/>
    <dgm:cxn modelId="{7891B58F-BF6C-4150-B4BC-90CE9B6BFBF8}" type="presParOf" srcId="{32C16D1E-C17F-4162-8E34-F2544EAE2641}" destId="{068B70A1-F66B-43F0-A194-3E7604C6270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F70BAD6-CF45-420C-9DFD-FC5B7C74BEB4}" type="doc">
      <dgm:prSet loTypeId="urn:microsoft.com/office/officeart/2005/8/layout/v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4AA0C2AC-1BF0-43FD-94E1-DDA0EA2087BE}">
      <dgm:prSet phldrT="[文字]" custT="1"/>
      <dgm:spPr/>
      <dgm:t>
        <a:bodyPr/>
        <a:lstStyle/>
        <a:p>
          <a:r>
            <a:rPr lang="en-US" altLang="zh-TW" sz="3200" dirty="0"/>
            <a:t>Lecture 1: Introduction of GAN</a:t>
          </a:r>
          <a:endParaRPr lang="zh-TW" altLang="en-US" sz="3200" dirty="0"/>
        </a:p>
      </dgm:t>
    </dgm:pt>
    <dgm:pt modelId="{73F33AC2-1D5D-4DE4-B8AE-9A495F988552}" type="parTrans" cxnId="{7BFB79B4-62D5-431F-B4D0-5EAF7157D929}">
      <dgm:prSet/>
      <dgm:spPr/>
      <dgm:t>
        <a:bodyPr/>
        <a:lstStyle/>
        <a:p>
          <a:endParaRPr lang="zh-TW" altLang="en-US"/>
        </a:p>
      </dgm:t>
    </dgm:pt>
    <dgm:pt modelId="{74959D19-0C67-413A-A9A0-4C2F8DE32B94}" type="sibTrans" cxnId="{7BFB79B4-62D5-431F-B4D0-5EAF7157D929}">
      <dgm:prSet/>
      <dgm:spPr/>
      <dgm:t>
        <a:bodyPr/>
        <a:lstStyle/>
        <a:p>
          <a:endParaRPr lang="zh-TW" altLang="en-US"/>
        </a:p>
      </dgm:t>
    </dgm:pt>
    <dgm:pt modelId="{DDA58B84-A524-4B1C-B5EF-C468D15149EB}">
      <dgm:prSet phldrT="[文字]" custT="1"/>
      <dgm:spPr/>
      <dgm:t>
        <a:bodyPr/>
        <a:lstStyle/>
        <a:p>
          <a:r>
            <a:rPr lang="en-US" altLang="zh-TW" sz="3200" dirty="0"/>
            <a:t>Lecture 2: Variants of GAN</a:t>
          </a:r>
          <a:endParaRPr lang="zh-TW" altLang="en-US" sz="3200" dirty="0"/>
        </a:p>
      </dgm:t>
    </dgm:pt>
    <dgm:pt modelId="{FD98C2BF-D51C-4D16-A869-2CF2104A8C1A}" type="parTrans" cxnId="{5E6CE422-8A79-4BE7-9122-28D758BD0C82}">
      <dgm:prSet/>
      <dgm:spPr/>
      <dgm:t>
        <a:bodyPr/>
        <a:lstStyle/>
        <a:p>
          <a:endParaRPr lang="zh-TW" altLang="en-US"/>
        </a:p>
      </dgm:t>
    </dgm:pt>
    <dgm:pt modelId="{DCED0E77-1A59-4B19-90D8-871C0114B87A}" type="sibTrans" cxnId="{5E6CE422-8A79-4BE7-9122-28D758BD0C82}">
      <dgm:prSet/>
      <dgm:spPr/>
      <dgm:t>
        <a:bodyPr/>
        <a:lstStyle/>
        <a:p>
          <a:endParaRPr lang="zh-TW" altLang="en-US"/>
        </a:p>
      </dgm:t>
    </dgm:pt>
    <dgm:pt modelId="{91B75A03-0B25-4706-A410-A3B0EEBB87A4}">
      <dgm:prSet phldrT="[文字]" custT="1"/>
      <dgm:spPr/>
      <dgm:t>
        <a:bodyPr/>
        <a:lstStyle/>
        <a:p>
          <a:r>
            <a:rPr lang="en-US" altLang="zh-TW" sz="3200" dirty="0"/>
            <a:t>Lecture 3: Making Decision and Control</a:t>
          </a:r>
          <a:endParaRPr lang="zh-TW" altLang="en-US" sz="3200" dirty="0"/>
        </a:p>
      </dgm:t>
    </dgm:pt>
    <dgm:pt modelId="{FE4B8B07-DEED-46D3-9312-2212DAA51A9A}" type="parTrans" cxnId="{7B4E31D8-A59C-4029-96B1-79050E26DE22}">
      <dgm:prSet/>
      <dgm:spPr/>
      <dgm:t>
        <a:bodyPr/>
        <a:lstStyle/>
        <a:p>
          <a:endParaRPr lang="zh-TW" altLang="en-US"/>
        </a:p>
      </dgm:t>
    </dgm:pt>
    <dgm:pt modelId="{3D59DC6E-FB2F-4354-8F97-CB00135CE7CC}" type="sibTrans" cxnId="{7B4E31D8-A59C-4029-96B1-79050E26DE22}">
      <dgm:prSet/>
      <dgm:spPr/>
      <dgm:t>
        <a:bodyPr/>
        <a:lstStyle/>
        <a:p>
          <a:endParaRPr lang="zh-TW" altLang="en-US"/>
        </a:p>
      </dgm:t>
    </dgm:pt>
    <dgm:pt modelId="{5656AE74-E97F-4FD8-88FD-F90AF437EBF2}" type="pres">
      <dgm:prSet presAssocID="{6F70BAD6-CF45-420C-9DFD-FC5B7C74BEB4}" presName="linear" presStyleCnt="0">
        <dgm:presLayoutVars>
          <dgm:animLvl val="lvl"/>
          <dgm:resizeHandles val="exact"/>
        </dgm:presLayoutVars>
      </dgm:prSet>
      <dgm:spPr/>
    </dgm:pt>
    <dgm:pt modelId="{BF76B546-0872-44A5-9F97-9BAA3ED0AB50}" type="pres">
      <dgm:prSet presAssocID="{4AA0C2AC-1BF0-43FD-94E1-DDA0EA2087B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196890-161F-4914-9A4F-F834C485A391}" type="pres">
      <dgm:prSet presAssocID="{74959D19-0C67-413A-A9A0-4C2F8DE32B94}" presName="spacer" presStyleCnt="0"/>
      <dgm:spPr/>
    </dgm:pt>
    <dgm:pt modelId="{D5C7D51E-D538-46EB-9FD4-CCB54CD1DB95}" type="pres">
      <dgm:prSet presAssocID="{DDA58B84-A524-4B1C-B5EF-C468D15149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63DBB7B-2D18-442D-8EA5-76A34A13B496}" type="pres">
      <dgm:prSet presAssocID="{DCED0E77-1A59-4B19-90D8-871C0114B87A}" presName="spacer" presStyleCnt="0"/>
      <dgm:spPr/>
    </dgm:pt>
    <dgm:pt modelId="{4AB6A684-A6FB-456D-9C49-999D7A4A049A}" type="pres">
      <dgm:prSet presAssocID="{91B75A03-0B25-4706-A410-A3B0EEBB87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5AB030A-E546-43D0-B414-6AC95BF1952A}" type="presOf" srcId="{DDA58B84-A524-4B1C-B5EF-C468D15149EB}" destId="{D5C7D51E-D538-46EB-9FD4-CCB54CD1DB95}" srcOrd="0" destOrd="0" presId="urn:microsoft.com/office/officeart/2005/8/layout/vList2"/>
    <dgm:cxn modelId="{5E6CE422-8A79-4BE7-9122-28D758BD0C82}" srcId="{6F70BAD6-CF45-420C-9DFD-FC5B7C74BEB4}" destId="{DDA58B84-A524-4B1C-B5EF-C468D15149EB}" srcOrd="1" destOrd="0" parTransId="{FD98C2BF-D51C-4D16-A869-2CF2104A8C1A}" sibTransId="{DCED0E77-1A59-4B19-90D8-871C0114B87A}"/>
    <dgm:cxn modelId="{D20DC427-4049-4E47-A10D-21B2DADA8B53}" type="presOf" srcId="{91B75A03-0B25-4706-A410-A3B0EEBB87A4}" destId="{4AB6A684-A6FB-456D-9C49-999D7A4A049A}" srcOrd="0" destOrd="0" presId="urn:microsoft.com/office/officeart/2005/8/layout/vList2"/>
    <dgm:cxn modelId="{C31F3350-1EB7-4169-97ED-D1C3AC64F62B}" type="presOf" srcId="{4AA0C2AC-1BF0-43FD-94E1-DDA0EA2087BE}" destId="{BF76B546-0872-44A5-9F97-9BAA3ED0AB50}" srcOrd="0" destOrd="0" presId="urn:microsoft.com/office/officeart/2005/8/layout/vList2"/>
    <dgm:cxn modelId="{7BFB79B4-62D5-431F-B4D0-5EAF7157D929}" srcId="{6F70BAD6-CF45-420C-9DFD-FC5B7C74BEB4}" destId="{4AA0C2AC-1BF0-43FD-94E1-DDA0EA2087BE}" srcOrd="0" destOrd="0" parTransId="{73F33AC2-1D5D-4DE4-B8AE-9A495F988552}" sibTransId="{74959D19-0C67-413A-A9A0-4C2F8DE32B94}"/>
    <dgm:cxn modelId="{876B90D0-7B85-44EB-A543-D8DCD532A2DD}" type="presOf" srcId="{6F70BAD6-CF45-420C-9DFD-FC5B7C74BEB4}" destId="{5656AE74-E97F-4FD8-88FD-F90AF437EBF2}" srcOrd="0" destOrd="0" presId="urn:microsoft.com/office/officeart/2005/8/layout/vList2"/>
    <dgm:cxn modelId="{7B4E31D8-A59C-4029-96B1-79050E26DE22}" srcId="{6F70BAD6-CF45-420C-9DFD-FC5B7C74BEB4}" destId="{91B75A03-0B25-4706-A410-A3B0EEBB87A4}" srcOrd="2" destOrd="0" parTransId="{FE4B8B07-DEED-46D3-9312-2212DAA51A9A}" sibTransId="{3D59DC6E-FB2F-4354-8F97-CB00135CE7CC}"/>
    <dgm:cxn modelId="{DC4AD1FB-7F34-4139-B9E0-0D14F6B70E46}" type="presParOf" srcId="{5656AE74-E97F-4FD8-88FD-F90AF437EBF2}" destId="{BF76B546-0872-44A5-9F97-9BAA3ED0AB50}" srcOrd="0" destOrd="0" presId="urn:microsoft.com/office/officeart/2005/8/layout/vList2"/>
    <dgm:cxn modelId="{2B6B4135-551F-4D07-BA55-631B75A7F364}" type="presParOf" srcId="{5656AE74-E97F-4FD8-88FD-F90AF437EBF2}" destId="{93196890-161F-4914-9A4F-F834C485A391}" srcOrd="1" destOrd="0" presId="urn:microsoft.com/office/officeart/2005/8/layout/vList2"/>
    <dgm:cxn modelId="{E953A223-03A5-42B9-86F5-9ED643668AAA}" type="presParOf" srcId="{5656AE74-E97F-4FD8-88FD-F90AF437EBF2}" destId="{D5C7D51E-D538-46EB-9FD4-CCB54CD1DB95}" srcOrd="2" destOrd="0" presId="urn:microsoft.com/office/officeart/2005/8/layout/vList2"/>
    <dgm:cxn modelId="{7C30BBDC-A433-438C-8FB1-26AEAC25946F}" type="presParOf" srcId="{5656AE74-E97F-4FD8-88FD-F90AF437EBF2}" destId="{863DBB7B-2D18-442D-8EA5-76A34A13B496}" srcOrd="3" destOrd="0" presId="urn:microsoft.com/office/officeart/2005/8/layout/vList2"/>
    <dgm:cxn modelId="{2F70926E-448D-48FF-9A34-9D1D268F7565}" type="presParOf" srcId="{5656AE74-E97F-4FD8-88FD-F90AF437EBF2}" destId="{4AB6A684-A6FB-456D-9C49-999D7A4A04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40E353-E85A-4333-BFF9-D713839D812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613DA30-C48D-429B-B8A8-147C4F9233C7}">
      <dgm:prSet phldrT="[文字]"/>
      <dgm:spPr/>
      <dgm:t>
        <a:bodyPr/>
        <a:lstStyle/>
        <a:p>
          <a:r>
            <a:rPr lang="en-US" altLang="zh-TW" dirty="0"/>
            <a:t>When can I use GAN?</a:t>
          </a:r>
          <a:endParaRPr lang="zh-TW" altLang="en-US" dirty="0"/>
        </a:p>
      </dgm:t>
    </dgm:pt>
    <dgm:pt modelId="{7653A8FC-5A48-4C7E-8F9D-568FFDB13FF5}" type="parTrans" cxnId="{7714A4D0-4E49-4BCA-BFD9-7DB1C454768D}">
      <dgm:prSet/>
      <dgm:spPr/>
      <dgm:t>
        <a:bodyPr/>
        <a:lstStyle/>
        <a:p>
          <a:endParaRPr lang="zh-TW" altLang="en-US"/>
        </a:p>
      </dgm:t>
    </dgm:pt>
    <dgm:pt modelId="{F6248B7C-4C3A-44C7-90BD-B94E8AA87F45}" type="sibTrans" cxnId="{7714A4D0-4E49-4BCA-BFD9-7DB1C454768D}">
      <dgm:prSet/>
      <dgm:spPr/>
      <dgm:t>
        <a:bodyPr/>
        <a:lstStyle/>
        <a:p>
          <a:endParaRPr lang="zh-TW" altLang="en-US"/>
        </a:p>
      </dgm:t>
    </dgm:pt>
    <dgm:pt modelId="{DE251F88-03F7-4D87-85CD-7D85D6942E4B}">
      <dgm:prSet phldrT="[文字]"/>
      <dgm:spPr/>
      <dgm:t>
        <a:bodyPr/>
        <a:lstStyle/>
        <a:p>
          <a:r>
            <a:rPr lang="en-US" altLang="zh-TW" dirty="0"/>
            <a:t>Generation by GAN</a:t>
          </a:r>
          <a:endParaRPr lang="zh-TW" altLang="en-US" dirty="0"/>
        </a:p>
      </dgm:t>
    </dgm:pt>
    <dgm:pt modelId="{47A1830D-6E98-498A-BCB1-31FEB4D307E1}" type="parTrans" cxnId="{A652E3F8-7675-4FC6-844D-9AA6ED06BE0E}">
      <dgm:prSet/>
      <dgm:spPr/>
      <dgm:t>
        <a:bodyPr/>
        <a:lstStyle/>
        <a:p>
          <a:endParaRPr lang="zh-TW" altLang="en-US"/>
        </a:p>
      </dgm:t>
    </dgm:pt>
    <dgm:pt modelId="{46341D41-2E10-4BF7-8FFA-B1F9C11AA0F9}" type="sibTrans" cxnId="{A652E3F8-7675-4FC6-844D-9AA6ED06BE0E}">
      <dgm:prSet/>
      <dgm:spPr/>
      <dgm:t>
        <a:bodyPr/>
        <a:lstStyle/>
        <a:p>
          <a:endParaRPr lang="zh-TW" altLang="en-US"/>
        </a:p>
      </dgm:t>
    </dgm:pt>
    <dgm:pt modelId="{7F387A3C-3870-4273-86DC-6531D0F5D40D}">
      <dgm:prSet phldrT="[文字]"/>
      <dgm:spPr/>
      <dgm:t>
        <a:bodyPr/>
        <a:lstStyle/>
        <a:p>
          <a:r>
            <a:rPr lang="en-US" altLang="zh-TW" dirty="0"/>
            <a:t>Improving GAN</a:t>
          </a:r>
          <a:endParaRPr lang="zh-TW" altLang="en-US" dirty="0"/>
        </a:p>
      </dgm:t>
    </dgm:pt>
    <dgm:pt modelId="{D3095045-6341-4633-B65B-CE515781EBB8}" type="parTrans" cxnId="{2FCAD359-4712-4FC4-A30D-DE55427050BA}">
      <dgm:prSet/>
      <dgm:spPr/>
      <dgm:t>
        <a:bodyPr/>
        <a:lstStyle/>
        <a:p>
          <a:endParaRPr lang="zh-TW" altLang="en-US"/>
        </a:p>
      </dgm:t>
    </dgm:pt>
    <dgm:pt modelId="{C0A632B8-0896-4F1B-8E9E-BCBD5921B305}" type="sibTrans" cxnId="{2FCAD359-4712-4FC4-A30D-DE55427050BA}">
      <dgm:prSet/>
      <dgm:spPr/>
      <dgm:t>
        <a:bodyPr/>
        <a:lstStyle/>
        <a:p>
          <a:endParaRPr lang="zh-TW" altLang="en-US"/>
        </a:p>
      </dgm:t>
    </dgm:pt>
    <dgm:pt modelId="{D6C1120C-94B0-415A-9924-F870974FA658}" type="pres">
      <dgm:prSet presAssocID="{EC40E353-E85A-4333-BFF9-D713839D812B}" presName="linear" presStyleCnt="0">
        <dgm:presLayoutVars>
          <dgm:animLvl val="lvl"/>
          <dgm:resizeHandles val="exact"/>
        </dgm:presLayoutVars>
      </dgm:prSet>
      <dgm:spPr/>
    </dgm:pt>
    <dgm:pt modelId="{04174484-5805-487F-BF3C-AD83028DC2BB}" type="pres">
      <dgm:prSet presAssocID="{C613DA30-C48D-429B-B8A8-147C4F9233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0B013D-4C16-4673-ACEC-9CEDD72BEBE7}" type="pres">
      <dgm:prSet presAssocID="{F6248B7C-4C3A-44C7-90BD-B94E8AA87F45}" presName="spacer" presStyleCnt="0"/>
      <dgm:spPr/>
    </dgm:pt>
    <dgm:pt modelId="{94276CA6-8786-46B0-BE76-A48C334C866B}" type="pres">
      <dgm:prSet presAssocID="{DE251F88-03F7-4D87-85CD-7D85D6942E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3C98C1-1C4A-4960-A527-CAA890B4CDB0}" type="pres">
      <dgm:prSet presAssocID="{46341D41-2E10-4BF7-8FFA-B1F9C11AA0F9}" presName="spacer" presStyleCnt="0"/>
      <dgm:spPr/>
    </dgm:pt>
    <dgm:pt modelId="{AB1B4DE0-1522-4B42-9DD4-D58B898A41B7}" type="pres">
      <dgm:prSet presAssocID="{7F387A3C-3870-4273-86DC-6531D0F5D40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241208-962B-4475-891E-C232EE44D105}" type="presOf" srcId="{7F387A3C-3870-4273-86DC-6531D0F5D40D}" destId="{AB1B4DE0-1522-4B42-9DD4-D58B898A41B7}" srcOrd="0" destOrd="0" presId="urn:microsoft.com/office/officeart/2005/8/layout/vList2"/>
    <dgm:cxn modelId="{D7E7715B-4526-4292-AAC0-20BF380278E1}" type="presOf" srcId="{C613DA30-C48D-429B-B8A8-147C4F9233C7}" destId="{04174484-5805-487F-BF3C-AD83028DC2BB}" srcOrd="0" destOrd="0" presId="urn:microsoft.com/office/officeart/2005/8/layout/vList2"/>
    <dgm:cxn modelId="{2FCAD359-4712-4FC4-A30D-DE55427050BA}" srcId="{EC40E353-E85A-4333-BFF9-D713839D812B}" destId="{7F387A3C-3870-4273-86DC-6531D0F5D40D}" srcOrd="2" destOrd="0" parTransId="{D3095045-6341-4633-B65B-CE515781EBB8}" sibTransId="{C0A632B8-0896-4F1B-8E9E-BCBD5921B305}"/>
    <dgm:cxn modelId="{E893B6B0-543E-4EB5-B0C7-C64B21FCD909}" type="presOf" srcId="{DE251F88-03F7-4D87-85CD-7D85D6942E4B}" destId="{94276CA6-8786-46B0-BE76-A48C334C866B}" srcOrd="0" destOrd="0" presId="urn:microsoft.com/office/officeart/2005/8/layout/vList2"/>
    <dgm:cxn modelId="{7714A4D0-4E49-4BCA-BFD9-7DB1C454768D}" srcId="{EC40E353-E85A-4333-BFF9-D713839D812B}" destId="{C613DA30-C48D-429B-B8A8-147C4F9233C7}" srcOrd="0" destOrd="0" parTransId="{7653A8FC-5A48-4C7E-8F9D-568FFDB13FF5}" sibTransId="{F6248B7C-4C3A-44C7-90BD-B94E8AA87F45}"/>
    <dgm:cxn modelId="{9FA03ED2-B0D0-4C8F-8262-48AED9CF0B18}" type="presOf" srcId="{EC40E353-E85A-4333-BFF9-D713839D812B}" destId="{D6C1120C-94B0-415A-9924-F870974FA658}" srcOrd="0" destOrd="0" presId="urn:microsoft.com/office/officeart/2005/8/layout/vList2"/>
    <dgm:cxn modelId="{A652E3F8-7675-4FC6-844D-9AA6ED06BE0E}" srcId="{EC40E353-E85A-4333-BFF9-D713839D812B}" destId="{DE251F88-03F7-4D87-85CD-7D85D6942E4B}" srcOrd="1" destOrd="0" parTransId="{47A1830D-6E98-498A-BCB1-31FEB4D307E1}" sibTransId="{46341D41-2E10-4BF7-8FFA-B1F9C11AA0F9}"/>
    <dgm:cxn modelId="{38E9371A-7A64-4D6F-B1A6-DCD749088C4D}" type="presParOf" srcId="{D6C1120C-94B0-415A-9924-F870974FA658}" destId="{04174484-5805-487F-BF3C-AD83028DC2BB}" srcOrd="0" destOrd="0" presId="urn:microsoft.com/office/officeart/2005/8/layout/vList2"/>
    <dgm:cxn modelId="{E6BC0DBF-FC97-4261-AED0-B590F906F727}" type="presParOf" srcId="{D6C1120C-94B0-415A-9924-F870974FA658}" destId="{9C0B013D-4C16-4673-ACEC-9CEDD72BEBE7}" srcOrd="1" destOrd="0" presId="urn:microsoft.com/office/officeart/2005/8/layout/vList2"/>
    <dgm:cxn modelId="{56321041-4497-4D4C-8E9A-1B13A8A3DD92}" type="presParOf" srcId="{D6C1120C-94B0-415A-9924-F870974FA658}" destId="{94276CA6-8786-46B0-BE76-A48C334C866B}" srcOrd="2" destOrd="0" presId="urn:microsoft.com/office/officeart/2005/8/layout/vList2"/>
    <dgm:cxn modelId="{4B0DCBAD-D46D-4C72-84F8-6FD202E36C26}" type="presParOf" srcId="{D6C1120C-94B0-415A-9924-F870974FA658}" destId="{733C98C1-1C4A-4960-A527-CAA890B4CDB0}" srcOrd="3" destOrd="0" presId="urn:microsoft.com/office/officeart/2005/8/layout/vList2"/>
    <dgm:cxn modelId="{1C66D250-B9F7-427D-B004-4E223F27B7B7}" type="presParOf" srcId="{D6C1120C-94B0-415A-9924-F870974FA658}" destId="{AB1B4DE0-1522-4B42-9DD4-D58B898A41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0EFC93-5048-484F-B670-D73DA66586D8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4" csCatId="colorful" phldr="1"/>
      <dgm:spPr/>
    </dgm:pt>
    <dgm:pt modelId="{9D74AAD5-5DBC-4D8A-AF9B-F7DE6F1FD674}">
      <dgm:prSet phldrT="[文字]" custT="1"/>
      <dgm:spPr/>
      <dgm:t>
        <a:bodyPr/>
        <a:lstStyle/>
        <a:p>
          <a:r>
            <a:rPr lang="en-US" altLang="zh-TW" sz="2400" dirty="0"/>
            <a:t>Bottom Up</a:t>
          </a:r>
          <a:endParaRPr lang="zh-TW" altLang="en-US" sz="2400" dirty="0"/>
        </a:p>
      </dgm:t>
    </dgm:pt>
    <dgm:pt modelId="{1E859A8E-92F6-4991-8B7F-664A5B5A2D3F}" type="parTrans" cxnId="{AD549861-0270-4387-971D-147997FAFAC7}">
      <dgm:prSet/>
      <dgm:spPr/>
      <dgm:t>
        <a:bodyPr/>
        <a:lstStyle/>
        <a:p>
          <a:endParaRPr lang="zh-TW" altLang="en-US"/>
        </a:p>
      </dgm:t>
    </dgm:pt>
    <dgm:pt modelId="{FECDCEF2-062A-4351-8EED-5FAB1CE91BA2}" type="sibTrans" cxnId="{AD549861-0270-4387-971D-147997FAFAC7}">
      <dgm:prSet/>
      <dgm:spPr/>
      <dgm:t>
        <a:bodyPr/>
        <a:lstStyle/>
        <a:p>
          <a:endParaRPr lang="zh-TW" altLang="en-US"/>
        </a:p>
      </dgm:t>
    </dgm:pt>
    <dgm:pt modelId="{3209BBC2-3733-46E4-BE27-F1BD5CB84C26}">
      <dgm:prSet phldrT="[文字]" custT="1"/>
      <dgm:spPr/>
      <dgm:t>
        <a:bodyPr/>
        <a:lstStyle/>
        <a:p>
          <a:r>
            <a:rPr lang="en-US" altLang="zh-TW" sz="2400" dirty="0"/>
            <a:t>Top</a:t>
          </a:r>
        </a:p>
        <a:p>
          <a:r>
            <a:rPr lang="en-US" altLang="zh-TW" sz="2400" dirty="0"/>
            <a:t>Down</a:t>
          </a:r>
          <a:endParaRPr lang="zh-TW" altLang="en-US" sz="2400" dirty="0"/>
        </a:p>
      </dgm:t>
    </dgm:pt>
    <dgm:pt modelId="{FCA78912-D62B-41BE-BF89-7CA99524664A}" type="parTrans" cxnId="{E96D680D-D45E-4FA1-8D5E-A8B5E60817DD}">
      <dgm:prSet/>
      <dgm:spPr/>
      <dgm:t>
        <a:bodyPr/>
        <a:lstStyle/>
        <a:p>
          <a:endParaRPr lang="zh-TW" altLang="en-US"/>
        </a:p>
      </dgm:t>
    </dgm:pt>
    <dgm:pt modelId="{0494B8AA-BF7B-4171-BC3F-CA162FAC6AC3}" type="sibTrans" cxnId="{E96D680D-D45E-4FA1-8D5E-A8B5E60817DD}">
      <dgm:prSet/>
      <dgm:spPr/>
      <dgm:t>
        <a:bodyPr/>
        <a:lstStyle/>
        <a:p>
          <a:endParaRPr lang="zh-TW" altLang="en-US"/>
        </a:p>
      </dgm:t>
    </dgm:pt>
    <dgm:pt modelId="{6F538C92-D99E-4F39-BBB3-8A9614E4D69B}">
      <dgm:prSet phldrT="[文字]" custT="1"/>
      <dgm:spPr/>
      <dgm:t>
        <a:bodyPr/>
        <a:lstStyle/>
        <a:p>
          <a:r>
            <a:rPr lang="en-US" altLang="zh-TW" sz="2400" dirty="0"/>
            <a:t>Generative Adversarial Network (GAN)</a:t>
          </a:r>
          <a:endParaRPr lang="zh-TW" altLang="en-US" sz="2400" dirty="0"/>
        </a:p>
      </dgm:t>
    </dgm:pt>
    <dgm:pt modelId="{5D3381F2-1099-4951-940F-BCE9F81C1573}" type="parTrans" cxnId="{E73CA485-2758-48DA-B780-A882E0B8229D}">
      <dgm:prSet/>
      <dgm:spPr/>
      <dgm:t>
        <a:bodyPr/>
        <a:lstStyle/>
        <a:p>
          <a:endParaRPr lang="zh-TW" altLang="en-US"/>
        </a:p>
      </dgm:t>
    </dgm:pt>
    <dgm:pt modelId="{5725E488-2075-4187-8B70-FF83F4742466}" type="sibTrans" cxnId="{E73CA485-2758-48DA-B780-A882E0B8229D}">
      <dgm:prSet/>
      <dgm:spPr/>
      <dgm:t>
        <a:bodyPr/>
        <a:lstStyle/>
        <a:p>
          <a:endParaRPr lang="zh-TW" altLang="en-US"/>
        </a:p>
      </dgm:t>
    </dgm:pt>
    <dgm:pt modelId="{2C93D1AB-8E66-451D-BBA8-7934BAF96349}" type="pres">
      <dgm:prSet presAssocID="{1B0EFC93-5048-484F-B670-D73DA66586D8}" presName="Name0" presStyleCnt="0">
        <dgm:presLayoutVars>
          <dgm:dir/>
          <dgm:resizeHandles val="exact"/>
        </dgm:presLayoutVars>
      </dgm:prSet>
      <dgm:spPr/>
    </dgm:pt>
    <dgm:pt modelId="{003FA940-022B-4BDE-9CE3-1AE02E764101}" type="pres">
      <dgm:prSet presAssocID="{1B0EFC93-5048-484F-B670-D73DA66586D8}" presName="vNodes" presStyleCnt="0"/>
      <dgm:spPr/>
    </dgm:pt>
    <dgm:pt modelId="{88C5FCFF-A143-4610-9771-20197DEDA499}" type="pres">
      <dgm:prSet presAssocID="{9D74AAD5-5DBC-4D8A-AF9B-F7DE6F1FD674}" presName="node" presStyleLbl="node1" presStyleIdx="0" presStyleCnt="3">
        <dgm:presLayoutVars>
          <dgm:bulletEnabled val="1"/>
        </dgm:presLayoutVars>
      </dgm:prSet>
      <dgm:spPr/>
    </dgm:pt>
    <dgm:pt modelId="{DF3FAD8B-75C9-4BFB-8F30-71FC741E3256}" type="pres">
      <dgm:prSet presAssocID="{FECDCEF2-062A-4351-8EED-5FAB1CE91BA2}" presName="spacerT" presStyleCnt="0"/>
      <dgm:spPr/>
    </dgm:pt>
    <dgm:pt modelId="{909E2B40-CBE6-41C2-A62C-354402C71011}" type="pres">
      <dgm:prSet presAssocID="{FECDCEF2-062A-4351-8EED-5FAB1CE91BA2}" presName="sibTrans" presStyleLbl="sibTrans2D1" presStyleIdx="0" presStyleCnt="2"/>
      <dgm:spPr/>
    </dgm:pt>
    <dgm:pt modelId="{7CB23B15-5DD7-4CE6-8258-F684BF4CC50A}" type="pres">
      <dgm:prSet presAssocID="{FECDCEF2-062A-4351-8EED-5FAB1CE91BA2}" presName="spacerB" presStyleCnt="0"/>
      <dgm:spPr/>
    </dgm:pt>
    <dgm:pt modelId="{BEB455FD-0CCB-40BF-A1D9-05024398ED44}" type="pres">
      <dgm:prSet presAssocID="{3209BBC2-3733-46E4-BE27-F1BD5CB84C26}" presName="node" presStyleLbl="node1" presStyleIdx="1" presStyleCnt="3">
        <dgm:presLayoutVars>
          <dgm:bulletEnabled val="1"/>
        </dgm:presLayoutVars>
      </dgm:prSet>
      <dgm:spPr/>
    </dgm:pt>
    <dgm:pt modelId="{ED28DBDE-5AB6-4947-987E-D33229914AE4}" type="pres">
      <dgm:prSet presAssocID="{1B0EFC93-5048-484F-B670-D73DA66586D8}" presName="sibTransLast" presStyleLbl="sibTrans2D1" presStyleIdx="1" presStyleCnt="2"/>
      <dgm:spPr/>
    </dgm:pt>
    <dgm:pt modelId="{2A993F92-AD62-4A6D-A8B7-CED33060C40E}" type="pres">
      <dgm:prSet presAssocID="{1B0EFC93-5048-484F-B670-D73DA66586D8}" presName="connectorText" presStyleLbl="sibTrans2D1" presStyleIdx="1" presStyleCnt="2"/>
      <dgm:spPr/>
    </dgm:pt>
    <dgm:pt modelId="{0EC821C6-4262-41E5-A032-50774887146E}" type="pres">
      <dgm:prSet presAssocID="{1B0EFC93-5048-484F-B670-D73DA66586D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F680D02-B11E-49B2-B057-77ABCBEE28CD}" type="presOf" srcId="{0494B8AA-BF7B-4171-BC3F-CA162FAC6AC3}" destId="{ED28DBDE-5AB6-4947-987E-D33229914AE4}" srcOrd="0" destOrd="0" presId="urn:microsoft.com/office/officeart/2005/8/layout/equation2"/>
    <dgm:cxn modelId="{E96D680D-D45E-4FA1-8D5E-A8B5E60817DD}" srcId="{1B0EFC93-5048-484F-B670-D73DA66586D8}" destId="{3209BBC2-3733-46E4-BE27-F1BD5CB84C26}" srcOrd="1" destOrd="0" parTransId="{FCA78912-D62B-41BE-BF89-7CA99524664A}" sibTransId="{0494B8AA-BF7B-4171-BC3F-CA162FAC6AC3}"/>
    <dgm:cxn modelId="{AAACA23C-5094-4279-9F29-E9E2213E944A}" type="presOf" srcId="{3209BBC2-3733-46E4-BE27-F1BD5CB84C26}" destId="{BEB455FD-0CCB-40BF-A1D9-05024398ED44}" srcOrd="0" destOrd="0" presId="urn:microsoft.com/office/officeart/2005/8/layout/equation2"/>
    <dgm:cxn modelId="{5F6F1F5B-36D3-4432-8366-3894FF6757F0}" type="presOf" srcId="{1B0EFC93-5048-484F-B670-D73DA66586D8}" destId="{2C93D1AB-8E66-451D-BBA8-7934BAF96349}" srcOrd="0" destOrd="0" presId="urn:microsoft.com/office/officeart/2005/8/layout/equation2"/>
    <dgm:cxn modelId="{AD549861-0270-4387-971D-147997FAFAC7}" srcId="{1B0EFC93-5048-484F-B670-D73DA66586D8}" destId="{9D74AAD5-5DBC-4D8A-AF9B-F7DE6F1FD674}" srcOrd="0" destOrd="0" parTransId="{1E859A8E-92F6-4991-8B7F-664A5B5A2D3F}" sibTransId="{FECDCEF2-062A-4351-8EED-5FAB1CE91BA2}"/>
    <dgm:cxn modelId="{C1C04573-2AB4-4A1B-8D22-553137DB6DCD}" type="presOf" srcId="{9D74AAD5-5DBC-4D8A-AF9B-F7DE6F1FD674}" destId="{88C5FCFF-A143-4610-9771-20197DEDA499}" srcOrd="0" destOrd="0" presId="urn:microsoft.com/office/officeart/2005/8/layout/equation2"/>
    <dgm:cxn modelId="{E73CA485-2758-48DA-B780-A882E0B8229D}" srcId="{1B0EFC93-5048-484F-B670-D73DA66586D8}" destId="{6F538C92-D99E-4F39-BBB3-8A9614E4D69B}" srcOrd="2" destOrd="0" parTransId="{5D3381F2-1099-4951-940F-BCE9F81C1573}" sibTransId="{5725E488-2075-4187-8B70-FF83F4742466}"/>
    <dgm:cxn modelId="{D887CDA5-86DC-4F3E-9588-CF4F8EAE9D01}" type="presOf" srcId="{FECDCEF2-062A-4351-8EED-5FAB1CE91BA2}" destId="{909E2B40-CBE6-41C2-A62C-354402C71011}" srcOrd="0" destOrd="0" presId="urn:microsoft.com/office/officeart/2005/8/layout/equation2"/>
    <dgm:cxn modelId="{19A859BE-533B-4A42-9DB0-9B3D72AF5DF8}" type="presOf" srcId="{6F538C92-D99E-4F39-BBB3-8A9614E4D69B}" destId="{0EC821C6-4262-41E5-A032-50774887146E}" srcOrd="0" destOrd="0" presId="urn:microsoft.com/office/officeart/2005/8/layout/equation2"/>
    <dgm:cxn modelId="{41CBD0BF-BC8D-41CB-A787-0EFB0A552276}" type="presOf" srcId="{0494B8AA-BF7B-4171-BC3F-CA162FAC6AC3}" destId="{2A993F92-AD62-4A6D-A8B7-CED33060C40E}" srcOrd="1" destOrd="0" presId="urn:microsoft.com/office/officeart/2005/8/layout/equation2"/>
    <dgm:cxn modelId="{E789DDDF-4CD7-46AC-A9FA-96CF4794667D}" type="presParOf" srcId="{2C93D1AB-8E66-451D-BBA8-7934BAF96349}" destId="{003FA940-022B-4BDE-9CE3-1AE02E764101}" srcOrd="0" destOrd="0" presId="urn:microsoft.com/office/officeart/2005/8/layout/equation2"/>
    <dgm:cxn modelId="{4AF89516-8FCE-4480-B61F-0E990A4B59B3}" type="presParOf" srcId="{003FA940-022B-4BDE-9CE3-1AE02E764101}" destId="{88C5FCFF-A143-4610-9771-20197DEDA499}" srcOrd="0" destOrd="0" presId="urn:microsoft.com/office/officeart/2005/8/layout/equation2"/>
    <dgm:cxn modelId="{B7F55D67-7699-4530-BCE9-14A1DC102FF3}" type="presParOf" srcId="{003FA940-022B-4BDE-9CE3-1AE02E764101}" destId="{DF3FAD8B-75C9-4BFB-8F30-71FC741E3256}" srcOrd="1" destOrd="0" presId="urn:microsoft.com/office/officeart/2005/8/layout/equation2"/>
    <dgm:cxn modelId="{4CE706C9-BC5E-4337-856D-C28138691962}" type="presParOf" srcId="{003FA940-022B-4BDE-9CE3-1AE02E764101}" destId="{909E2B40-CBE6-41C2-A62C-354402C71011}" srcOrd="2" destOrd="0" presId="urn:microsoft.com/office/officeart/2005/8/layout/equation2"/>
    <dgm:cxn modelId="{F6D99E3A-5075-4D0A-9339-CE8F6E823119}" type="presParOf" srcId="{003FA940-022B-4BDE-9CE3-1AE02E764101}" destId="{7CB23B15-5DD7-4CE6-8258-F684BF4CC50A}" srcOrd="3" destOrd="0" presId="urn:microsoft.com/office/officeart/2005/8/layout/equation2"/>
    <dgm:cxn modelId="{CA9B4A50-A3B7-4C10-8EDD-49B377305622}" type="presParOf" srcId="{003FA940-022B-4BDE-9CE3-1AE02E764101}" destId="{BEB455FD-0CCB-40BF-A1D9-05024398ED44}" srcOrd="4" destOrd="0" presId="urn:microsoft.com/office/officeart/2005/8/layout/equation2"/>
    <dgm:cxn modelId="{46C87D24-0E9E-4C50-AE0B-9696D1DD0A40}" type="presParOf" srcId="{2C93D1AB-8E66-451D-BBA8-7934BAF96349}" destId="{ED28DBDE-5AB6-4947-987E-D33229914AE4}" srcOrd="1" destOrd="0" presId="urn:microsoft.com/office/officeart/2005/8/layout/equation2"/>
    <dgm:cxn modelId="{2FBD54AC-D046-466E-9166-E15BC52BFA37}" type="presParOf" srcId="{ED28DBDE-5AB6-4947-987E-D33229914AE4}" destId="{2A993F92-AD62-4A6D-A8B7-CED33060C40E}" srcOrd="0" destOrd="0" presId="urn:microsoft.com/office/officeart/2005/8/layout/equation2"/>
    <dgm:cxn modelId="{D38DDD5C-AF90-4ED2-876D-B1071AEA6FEE}" type="presParOf" srcId="{2C93D1AB-8E66-451D-BBA8-7934BAF96349}" destId="{0EC821C6-4262-41E5-A032-50774887146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40E353-E85A-4333-BFF9-D713839D812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613DA30-C48D-429B-B8A8-147C4F9233C7}">
      <dgm:prSet phldrT="[文字]"/>
      <dgm:spPr/>
      <dgm:t>
        <a:bodyPr/>
        <a:lstStyle/>
        <a:p>
          <a:r>
            <a:rPr lang="en-US" altLang="zh-TW" dirty="0"/>
            <a:t>When can I use GAN?</a:t>
          </a:r>
          <a:endParaRPr lang="zh-TW" altLang="en-US" dirty="0"/>
        </a:p>
      </dgm:t>
    </dgm:pt>
    <dgm:pt modelId="{7653A8FC-5A48-4C7E-8F9D-568FFDB13FF5}" type="parTrans" cxnId="{7714A4D0-4E49-4BCA-BFD9-7DB1C454768D}">
      <dgm:prSet/>
      <dgm:spPr/>
      <dgm:t>
        <a:bodyPr/>
        <a:lstStyle/>
        <a:p>
          <a:endParaRPr lang="zh-TW" altLang="en-US"/>
        </a:p>
      </dgm:t>
    </dgm:pt>
    <dgm:pt modelId="{F6248B7C-4C3A-44C7-90BD-B94E8AA87F45}" type="sibTrans" cxnId="{7714A4D0-4E49-4BCA-BFD9-7DB1C454768D}">
      <dgm:prSet/>
      <dgm:spPr/>
      <dgm:t>
        <a:bodyPr/>
        <a:lstStyle/>
        <a:p>
          <a:endParaRPr lang="zh-TW" altLang="en-US"/>
        </a:p>
      </dgm:t>
    </dgm:pt>
    <dgm:pt modelId="{DE251F88-03F7-4D87-85CD-7D85D6942E4B}">
      <dgm:prSet phldrT="[文字]"/>
      <dgm:spPr/>
      <dgm:t>
        <a:bodyPr/>
        <a:lstStyle/>
        <a:p>
          <a:r>
            <a:rPr lang="en-US" altLang="zh-TW" dirty="0"/>
            <a:t>Generation by GAN</a:t>
          </a:r>
          <a:endParaRPr lang="zh-TW" altLang="en-US" dirty="0"/>
        </a:p>
      </dgm:t>
    </dgm:pt>
    <dgm:pt modelId="{47A1830D-6E98-498A-BCB1-31FEB4D307E1}" type="parTrans" cxnId="{A652E3F8-7675-4FC6-844D-9AA6ED06BE0E}">
      <dgm:prSet/>
      <dgm:spPr/>
      <dgm:t>
        <a:bodyPr/>
        <a:lstStyle/>
        <a:p>
          <a:endParaRPr lang="zh-TW" altLang="en-US"/>
        </a:p>
      </dgm:t>
    </dgm:pt>
    <dgm:pt modelId="{46341D41-2E10-4BF7-8FFA-B1F9C11AA0F9}" type="sibTrans" cxnId="{A652E3F8-7675-4FC6-844D-9AA6ED06BE0E}">
      <dgm:prSet/>
      <dgm:spPr/>
      <dgm:t>
        <a:bodyPr/>
        <a:lstStyle/>
        <a:p>
          <a:endParaRPr lang="zh-TW" altLang="en-US"/>
        </a:p>
      </dgm:t>
    </dgm:pt>
    <dgm:pt modelId="{7F387A3C-3870-4273-86DC-6531D0F5D40D}">
      <dgm:prSet phldrT="[文字]"/>
      <dgm:spPr/>
      <dgm:t>
        <a:bodyPr/>
        <a:lstStyle/>
        <a:p>
          <a:r>
            <a:rPr lang="en-US" altLang="zh-TW" dirty="0"/>
            <a:t>Improving GAN</a:t>
          </a:r>
          <a:endParaRPr lang="zh-TW" altLang="en-US" dirty="0"/>
        </a:p>
      </dgm:t>
    </dgm:pt>
    <dgm:pt modelId="{D3095045-6341-4633-B65B-CE515781EBB8}" type="parTrans" cxnId="{2FCAD359-4712-4FC4-A30D-DE55427050BA}">
      <dgm:prSet/>
      <dgm:spPr/>
      <dgm:t>
        <a:bodyPr/>
        <a:lstStyle/>
        <a:p>
          <a:endParaRPr lang="zh-TW" altLang="en-US"/>
        </a:p>
      </dgm:t>
    </dgm:pt>
    <dgm:pt modelId="{C0A632B8-0896-4F1B-8E9E-BCBD5921B305}" type="sibTrans" cxnId="{2FCAD359-4712-4FC4-A30D-DE55427050BA}">
      <dgm:prSet/>
      <dgm:spPr/>
      <dgm:t>
        <a:bodyPr/>
        <a:lstStyle/>
        <a:p>
          <a:endParaRPr lang="zh-TW" altLang="en-US"/>
        </a:p>
      </dgm:t>
    </dgm:pt>
    <dgm:pt modelId="{D6C1120C-94B0-415A-9924-F870974FA658}" type="pres">
      <dgm:prSet presAssocID="{EC40E353-E85A-4333-BFF9-D713839D812B}" presName="linear" presStyleCnt="0">
        <dgm:presLayoutVars>
          <dgm:animLvl val="lvl"/>
          <dgm:resizeHandles val="exact"/>
        </dgm:presLayoutVars>
      </dgm:prSet>
      <dgm:spPr/>
    </dgm:pt>
    <dgm:pt modelId="{04174484-5805-487F-BF3C-AD83028DC2BB}" type="pres">
      <dgm:prSet presAssocID="{C613DA30-C48D-429B-B8A8-147C4F9233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0B013D-4C16-4673-ACEC-9CEDD72BEBE7}" type="pres">
      <dgm:prSet presAssocID="{F6248B7C-4C3A-44C7-90BD-B94E8AA87F45}" presName="spacer" presStyleCnt="0"/>
      <dgm:spPr/>
    </dgm:pt>
    <dgm:pt modelId="{94276CA6-8786-46B0-BE76-A48C334C866B}" type="pres">
      <dgm:prSet presAssocID="{DE251F88-03F7-4D87-85CD-7D85D6942E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3C98C1-1C4A-4960-A527-CAA890B4CDB0}" type="pres">
      <dgm:prSet presAssocID="{46341D41-2E10-4BF7-8FFA-B1F9C11AA0F9}" presName="spacer" presStyleCnt="0"/>
      <dgm:spPr/>
    </dgm:pt>
    <dgm:pt modelId="{AB1B4DE0-1522-4B42-9DD4-D58B898A41B7}" type="pres">
      <dgm:prSet presAssocID="{7F387A3C-3870-4273-86DC-6531D0F5D40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241208-962B-4475-891E-C232EE44D105}" type="presOf" srcId="{7F387A3C-3870-4273-86DC-6531D0F5D40D}" destId="{AB1B4DE0-1522-4B42-9DD4-D58B898A41B7}" srcOrd="0" destOrd="0" presId="urn:microsoft.com/office/officeart/2005/8/layout/vList2"/>
    <dgm:cxn modelId="{D7E7715B-4526-4292-AAC0-20BF380278E1}" type="presOf" srcId="{C613DA30-C48D-429B-B8A8-147C4F9233C7}" destId="{04174484-5805-487F-BF3C-AD83028DC2BB}" srcOrd="0" destOrd="0" presId="urn:microsoft.com/office/officeart/2005/8/layout/vList2"/>
    <dgm:cxn modelId="{2FCAD359-4712-4FC4-A30D-DE55427050BA}" srcId="{EC40E353-E85A-4333-BFF9-D713839D812B}" destId="{7F387A3C-3870-4273-86DC-6531D0F5D40D}" srcOrd="2" destOrd="0" parTransId="{D3095045-6341-4633-B65B-CE515781EBB8}" sibTransId="{C0A632B8-0896-4F1B-8E9E-BCBD5921B305}"/>
    <dgm:cxn modelId="{E893B6B0-543E-4EB5-B0C7-C64B21FCD909}" type="presOf" srcId="{DE251F88-03F7-4D87-85CD-7D85D6942E4B}" destId="{94276CA6-8786-46B0-BE76-A48C334C866B}" srcOrd="0" destOrd="0" presId="urn:microsoft.com/office/officeart/2005/8/layout/vList2"/>
    <dgm:cxn modelId="{7714A4D0-4E49-4BCA-BFD9-7DB1C454768D}" srcId="{EC40E353-E85A-4333-BFF9-D713839D812B}" destId="{C613DA30-C48D-429B-B8A8-147C4F9233C7}" srcOrd="0" destOrd="0" parTransId="{7653A8FC-5A48-4C7E-8F9D-568FFDB13FF5}" sibTransId="{F6248B7C-4C3A-44C7-90BD-B94E8AA87F45}"/>
    <dgm:cxn modelId="{9FA03ED2-B0D0-4C8F-8262-48AED9CF0B18}" type="presOf" srcId="{EC40E353-E85A-4333-BFF9-D713839D812B}" destId="{D6C1120C-94B0-415A-9924-F870974FA658}" srcOrd="0" destOrd="0" presId="urn:microsoft.com/office/officeart/2005/8/layout/vList2"/>
    <dgm:cxn modelId="{A652E3F8-7675-4FC6-844D-9AA6ED06BE0E}" srcId="{EC40E353-E85A-4333-BFF9-D713839D812B}" destId="{DE251F88-03F7-4D87-85CD-7D85D6942E4B}" srcOrd="1" destOrd="0" parTransId="{47A1830D-6E98-498A-BCB1-31FEB4D307E1}" sibTransId="{46341D41-2E10-4BF7-8FFA-B1F9C11AA0F9}"/>
    <dgm:cxn modelId="{38E9371A-7A64-4D6F-B1A6-DCD749088C4D}" type="presParOf" srcId="{D6C1120C-94B0-415A-9924-F870974FA658}" destId="{04174484-5805-487F-BF3C-AD83028DC2BB}" srcOrd="0" destOrd="0" presId="urn:microsoft.com/office/officeart/2005/8/layout/vList2"/>
    <dgm:cxn modelId="{E6BC0DBF-FC97-4261-AED0-B590F906F727}" type="presParOf" srcId="{D6C1120C-94B0-415A-9924-F870974FA658}" destId="{9C0B013D-4C16-4673-ACEC-9CEDD72BEBE7}" srcOrd="1" destOrd="0" presId="urn:microsoft.com/office/officeart/2005/8/layout/vList2"/>
    <dgm:cxn modelId="{56321041-4497-4D4C-8E9A-1B13A8A3DD92}" type="presParOf" srcId="{D6C1120C-94B0-415A-9924-F870974FA658}" destId="{94276CA6-8786-46B0-BE76-A48C334C866B}" srcOrd="2" destOrd="0" presId="urn:microsoft.com/office/officeart/2005/8/layout/vList2"/>
    <dgm:cxn modelId="{4B0DCBAD-D46D-4C72-84F8-6FD202E36C26}" type="presParOf" srcId="{D6C1120C-94B0-415A-9924-F870974FA658}" destId="{733C98C1-1C4A-4960-A527-CAA890B4CDB0}" srcOrd="3" destOrd="0" presId="urn:microsoft.com/office/officeart/2005/8/layout/vList2"/>
    <dgm:cxn modelId="{1C66D250-B9F7-427D-B004-4E223F27B7B7}" type="presParOf" srcId="{D6C1120C-94B0-415A-9924-F870974FA658}" destId="{AB1B4DE0-1522-4B42-9DD4-D58B898A41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651518-3926-421B-9D97-01139B3A32E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24BD0BA-4DC5-477B-9CF7-6B8980437215}">
      <dgm:prSet phldrT="[文字]"/>
      <dgm:spPr/>
      <dgm:t>
        <a:bodyPr/>
        <a:lstStyle/>
        <a:p>
          <a:r>
            <a:rPr lang="en-US" altLang="zh-TW" dirty="0"/>
            <a:t>Q1: Why generator cannot learn by itself?</a:t>
          </a:r>
          <a:endParaRPr lang="zh-TW" altLang="en-US" dirty="0"/>
        </a:p>
      </dgm:t>
    </dgm:pt>
    <dgm:pt modelId="{ADEEC8BC-1458-43C3-9D10-0D410531A164}" type="parTrans" cxnId="{24DC2974-67A9-4D18-85BC-D1965A79EB9B}">
      <dgm:prSet/>
      <dgm:spPr/>
      <dgm:t>
        <a:bodyPr/>
        <a:lstStyle/>
        <a:p>
          <a:endParaRPr lang="zh-TW" altLang="en-US"/>
        </a:p>
      </dgm:t>
    </dgm:pt>
    <dgm:pt modelId="{2E9F86BC-4DC0-447F-BB9D-0DF926D81735}" type="sibTrans" cxnId="{24DC2974-67A9-4D18-85BC-D1965A79EB9B}">
      <dgm:prSet/>
      <dgm:spPr/>
      <dgm:t>
        <a:bodyPr/>
        <a:lstStyle/>
        <a:p>
          <a:endParaRPr lang="zh-TW" altLang="en-US"/>
        </a:p>
      </dgm:t>
    </dgm:pt>
    <dgm:pt modelId="{2CDD822E-ADD9-4847-B8E7-322DFDF7AE8F}">
      <dgm:prSet phldrT="[文字]"/>
      <dgm:spPr/>
      <dgm:t>
        <a:bodyPr/>
        <a:lstStyle/>
        <a:p>
          <a:r>
            <a:rPr lang="en-US" altLang="zh-TW" dirty="0"/>
            <a:t>Q2: Why discriminator don’t generate object itself? </a:t>
          </a:r>
          <a:endParaRPr lang="zh-TW" altLang="en-US" dirty="0"/>
        </a:p>
      </dgm:t>
    </dgm:pt>
    <dgm:pt modelId="{968E7B84-83E2-407F-8E07-8DD7D0A706F2}" type="parTrans" cxnId="{E289BA21-A7C9-480A-9E7B-3DA1403A08DD}">
      <dgm:prSet/>
      <dgm:spPr/>
      <dgm:t>
        <a:bodyPr/>
        <a:lstStyle/>
        <a:p>
          <a:endParaRPr lang="zh-TW" altLang="en-US"/>
        </a:p>
      </dgm:t>
    </dgm:pt>
    <dgm:pt modelId="{A241657B-C30B-4CB5-A469-4EB9B967D037}" type="sibTrans" cxnId="{E289BA21-A7C9-480A-9E7B-3DA1403A08DD}">
      <dgm:prSet/>
      <dgm:spPr/>
      <dgm:t>
        <a:bodyPr/>
        <a:lstStyle/>
        <a:p>
          <a:endParaRPr lang="zh-TW" altLang="en-US"/>
        </a:p>
      </dgm:t>
    </dgm:pt>
    <dgm:pt modelId="{F90FF3C3-62B5-4843-80B0-00183902A684}">
      <dgm:prSet phldrT="[文字]"/>
      <dgm:spPr/>
      <dgm:t>
        <a:bodyPr/>
        <a:lstStyle/>
        <a:p>
          <a:r>
            <a:rPr lang="en-US" altLang="zh-TW" dirty="0"/>
            <a:t>Q3: How discriminator and generator interact? </a:t>
          </a:r>
          <a:endParaRPr lang="zh-TW" altLang="en-US" dirty="0"/>
        </a:p>
      </dgm:t>
    </dgm:pt>
    <dgm:pt modelId="{5E4C5F8B-C674-4E83-B77D-0EAC0BFB1FAC}" type="parTrans" cxnId="{AB735C07-59D7-4B8F-9E08-658D9E7F1F26}">
      <dgm:prSet/>
      <dgm:spPr/>
      <dgm:t>
        <a:bodyPr/>
        <a:lstStyle/>
        <a:p>
          <a:endParaRPr lang="zh-TW" altLang="en-US"/>
        </a:p>
      </dgm:t>
    </dgm:pt>
    <dgm:pt modelId="{8C4B15D4-EE88-4694-9E17-EDD4738ABC4E}" type="sibTrans" cxnId="{AB735C07-59D7-4B8F-9E08-658D9E7F1F26}">
      <dgm:prSet/>
      <dgm:spPr/>
      <dgm:t>
        <a:bodyPr/>
        <a:lstStyle/>
        <a:p>
          <a:endParaRPr lang="zh-TW" altLang="en-US"/>
        </a:p>
      </dgm:t>
    </dgm:pt>
    <dgm:pt modelId="{966E2851-39BD-4478-96AB-3F422F39C3F9}" type="pres">
      <dgm:prSet presAssocID="{22651518-3926-421B-9D97-01139B3A32EF}" presName="linear" presStyleCnt="0">
        <dgm:presLayoutVars>
          <dgm:animLvl val="lvl"/>
          <dgm:resizeHandles val="exact"/>
        </dgm:presLayoutVars>
      </dgm:prSet>
      <dgm:spPr/>
    </dgm:pt>
    <dgm:pt modelId="{942E2EF3-36F4-434E-96BB-4224B9BAB695}" type="pres">
      <dgm:prSet presAssocID="{C24BD0BA-4DC5-477B-9CF7-6B89804372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665D0B-95E3-444B-A14B-AA3BCA97CBD1}" type="pres">
      <dgm:prSet presAssocID="{2E9F86BC-4DC0-447F-BB9D-0DF926D81735}" presName="spacer" presStyleCnt="0"/>
      <dgm:spPr/>
    </dgm:pt>
    <dgm:pt modelId="{C98E9B05-58F6-4CD3-A625-6FFE8C0878D5}" type="pres">
      <dgm:prSet presAssocID="{2CDD822E-ADD9-4847-B8E7-322DFDF7AE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89C381-7B90-4926-8BC4-FD9FF1C71B29}" type="pres">
      <dgm:prSet presAssocID="{A241657B-C30B-4CB5-A469-4EB9B967D037}" presName="spacer" presStyleCnt="0"/>
      <dgm:spPr/>
    </dgm:pt>
    <dgm:pt modelId="{BC524C2F-E6FA-4A24-B444-F146B1FBFBE8}" type="pres">
      <dgm:prSet presAssocID="{F90FF3C3-62B5-4843-80B0-00183902A6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6B9D906-D9E7-4C1B-B223-57C657A32B80}" type="presOf" srcId="{2CDD822E-ADD9-4847-B8E7-322DFDF7AE8F}" destId="{C98E9B05-58F6-4CD3-A625-6FFE8C0878D5}" srcOrd="0" destOrd="0" presId="urn:microsoft.com/office/officeart/2005/8/layout/vList2"/>
    <dgm:cxn modelId="{AB735C07-59D7-4B8F-9E08-658D9E7F1F26}" srcId="{22651518-3926-421B-9D97-01139B3A32EF}" destId="{F90FF3C3-62B5-4843-80B0-00183902A684}" srcOrd="2" destOrd="0" parTransId="{5E4C5F8B-C674-4E83-B77D-0EAC0BFB1FAC}" sibTransId="{8C4B15D4-EE88-4694-9E17-EDD4738ABC4E}"/>
    <dgm:cxn modelId="{E289BA21-A7C9-480A-9E7B-3DA1403A08DD}" srcId="{22651518-3926-421B-9D97-01139B3A32EF}" destId="{2CDD822E-ADD9-4847-B8E7-322DFDF7AE8F}" srcOrd="1" destOrd="0" parTransId="{968E7B84-83E2-407F-8E07-8DD7D0A706F2}" sibTransId="{A241657B-C30B-4CB5-A469-4EB9B967D037}"/>
    <dgm:cxn modelId="{BBC0EB4E-D842-41C9-96C2-C6D80CEDE906}" type="presOf" srcId="{F90FF3C3-62B5-4843-80B0-00183902A684}" destId="{BC524C2F-E6FA-4A24-B444-F146B1FBFBE8}" srcOrd="0" destOrd="0" presId="urn:microsoft.com/office/officeart/2005/8/layout/vList2"/>
    <dgm:cxn modelId="{24DC2974-67A9-4D18-85BC-D1965A79EB9B}" srcId="{22651518-3926-421B-9D97-01139B3A32EF}" destId="{C24BD0BA-4DC5-477B-9CF7-6B8980437215}" srcOrd="0" destOrd="0" parTransId="{ADEEC8BC-1458-43C3-9D10-0D410531A164}" sibTransId="{2E9F86BC-4DC0-447F-BB9D-0DF926D81735}"/>
    <dgm:cxn modelId="{388B2ECF-C952-4501-8D8B-71E79D1EEF5F}" type="presOf" srcId="{C24BD0BA-4DC5-477B-9CF7-6B8980437215}" destId="{942E2EF3-36F4-434E-96BB-4224B9BAB695}" srcOrd="0" destOrd="0" presId="urn:microsoft.com/office/officeart/2005/8/layout/vList2"/>
    <dgm:cxn modelId="{CE0F26FC-F692-41A8-B874-44065658CFA3}" type="presOf" srcId="{22651518-3926-421B-9D97-01139B3A32EF}" destId="{966E2851-39BD-4478-96AB-3F422F39C3F9}" srcOrd="0" destOrd="0" presId="urn:microsoft.com/office/officeart/2005/8/layout/vList2"/>
    <dgm:cxn modelId="{E6ECB873-5AC3-488A-8DBD-B86D89BEE9AC}" type="presParOf" srcId="{966E2851-39BD-4478-96AB-3F422F39C3F9}" destId="{942E2EF3-36F4-434E-96BB-4224B9BAB695}" srcOrd="0" destOrd="0" presId="urn:microsoft.com/office/officeart/2005/8/layout/vList2"/>
    <dgm:cxn modelId="{4781751B-C64E-4816-9118-CC138A3E8316}" type="presParOf" srcId="{966E2851-39BD-4478-96AB-3F422F39C3F9}" destId="{CB665D0B-95E3-444B-A14B-AA3BCA97CBD1}" srcOrd="1" destOrd="0" presId="urn:microsoft.com/office/officeart/2005/8/layout/vList2"/>
    <dgm:cxn modelId="{0E68B504-594E-4D0D-899F-0B2FF92AED8B}" type="presParOf" srcId="{966E2851-39BD-4478-96AB-3F422F39C3F9}" destId="{C98E9B05-58F6-4CD3-A625-6FFE8C0878D5}" srcOrd="2" destOrd="0" presId="urn:microsoft.com/office/officeart/2005/8/layout/vList2"/>
    <dgm:cxn modelId="{98EDFD0C-CA9D-49B7-A847-AD4451EA8CA5}" type="presParOf" srcId="{966E2851-39BD-4478-96AB-3F422F39C3F9}" destId="{9E89C381-7B90-4926-8BC4-FD9FF1C71B29}" srcOrd="3" destOrd="0" presId="urn:microsoft.com/office/officeart/2005/8/layout/vList2"/>
    <dgm:cxn modelId="{080B014B-F9D4-4344-98D4-C240D1717925}" type="presParOf" srcId="{966E2851-39BD-4478-96AB-3F422F39C3F9}" destId="{BC524C2F-E6FA-4A24-B444-F146B1FBFBE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651518-3926-421B-9D97-01139B3A32E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24BD0BA-4DC5-477B-9CF7-6B8980437215}">
      <dgm:prSet phldrT="[文字]"/>
      <dgm:spPr/>
      <dgm:t>
        <a:bodyPr/>
        <a:lstStyle/>
        <a:p>
          <a:r>
            <a:rPr lang="en-US" altLang="zh-TW" dirty="0"/>
            <a:t>Q1: Why generator cannot learn by itself?</a:t>
          </a:r>
          <a:endParaRPr lang="zh-TW" altLang="en-US" dirty="0"/>
        </a:p>
      </dgm:t>
    </dgm:pt>
    <dgm:pt modelId="{ADEEC8BC-1458-43C3-9D10-0D410531A164}" type="parTrans" cxnId="{24DC2974-67A9-4D18-85BC-D1965A79EB9B}">
      <dgm:prSet/>
      <dgm:spPr/>
      <dgm:t>
        <a:bodyPr/>
        <a:lstStyle/>
        <a:p>
          <a:endParaRPr lang="zh-TW" altLang="en-US"/>
        </a:p>
      </dgm:t>
    </dgm:pt>
    <dgm:pt modelId="{2E9F86BC-4DC0-447F-BB9D-0DF926D81735}" type="sibTrans" cxnId="{24DC2974-67A9-4D18-85BC-D1965A79EB9B}">
      <dgm:prSet/>
      <dgm:spPr/>
      <dgm:t>
        <a:bodyPr/>
        <a:lstStyle/>
        <a:p>
          <a:endParaRPr lang="zh-TW" altLang="en-US"/>
        </a:p>
      </dgm:t>
    </dgm:pt>
    <dgm:pt modelId="{2CDD822E-ADD9-4847-B8E7-322DFDF7AE8F}">
      <dgm:prSet phldrT="[文字]"/>
      <dgm:spPr/>
      <dgm:t>
        <a:bodyPr/>
        <a:lstStyle/>
        <a:p>
          <a:r>
            <a:rPr lang="en-US" altLang="zh-TW" dirty="0"/>
            <a:t>Q2: Why discriminator don’t generate object itself? </a:t>
          </a:r>
          <a:endParaRPr lang="zh-TW" altLang="en-US" dirty="0"/>
        </a:p>
      </dgm:t>
    </dgm:pt>
    <dgm:pt modelId="{968E7B84-83E2-407F-8E07-8DD7D0A706F2}" type="parTrans" cxnId="{E289BA21-A7C9-480A-9E7B-3DA1403A08DD}">
      <dgm:prSet/>
      <dgm:spPr/>
      <dgm:t>
        <a:bodyPr/>
        <a:lstStyle/>
        <a:p>
          <a:endParaRPr lang="zh-TW" altLang="en-US"/>
        </a:p>
      </dgm:t>
    </dgm:pt>
    <dgm:pt modelId="{A241657B-C30B-4CB5-A469-4EB9B967D037}" type="sibTrans" cxnId="{E289BA21-A7C9-480A-9E7B-3DA1403A08DD}">
      <dgm:prSet/>
      <dgm:spPr/>
      <dgm:t>
        <a:bodyPr/>
        <a:lstStyle/>
        <a:p>
          <a:endParaRPr lang="zh-TW" altLang="en-US"/>
        </a:p>
      </dgm:t>
    </dgm:pt>
    <dgm:pt modelId="{F90FF3C3-62B5-4843-80B0-00183902A684}">
      <dgm:prSet phldrT="[文字]"/>
      <dgm:spPr/>
      <dgm:t>
        <a:bodyPr/>
        <a:lstStyle/>
        <a:p>
          <a:r>
            <a:rPr lang="en-US" altLang="zh-TW" dirty="0"/>
            <a:t>Q3: How discriminator and generator interact? </a:t>
          </a:r>
          <a:endParaRPr lang="zh-TW" altLang="en-US" dirty="0"/>
        </a:p>
      </dgm:t>
    </dgm:pt>
    <dgm:pt modelId="{5E4C5F8B-C674-4E83-B77D-0EAC0BFB1FAC}" type="parTrans" cxnId="{AB735C07-59D7-4B8F-9E08-658D9E7F1F26}">
      <dgm:prSet/>
      <dgm:spPr/>
      <dgm:t>
        <a:bodyPr/>
        <a:lstStyle/>
        <a:p>
          <a:endParaRPr lang="zh-TW" altLang="en-US"/>
        </a:p>
      </dgm:t>
    </dgm:pt>
    <dgm:pt modelId="{8C4B15D4-EE88-4694-9E17-EDD4738ABC4E}" type="sibTrans" cxnId="{AB735C07-59D7-4B8F-9E08-658D9E7F1F26}">
      <dgm:prSet/>
      <dgm:spPr/>
      <dgm:t>
        <a:bodyPr/>
        <a:lstStyle/>
        <a:p>
          <a:endParaRPr lang="zh-TW" altLang="en-US"/>
        </a:p>
      </dgm:t>
    </dgm:pt>
    <dgm:pt modelId="{966E2851-39BD-4478-96AB-3F422F39C3F9}" type="pres">
      <dgm:prSet presAssocID="{22651518-3926-421B-9D97-01139B3A32EF}" presName="linear" presStyleCnt="0">
        <dgm:presLayoutVars>
          <dgm:animLvl val="lvl"/>
          <dgm:resizeHandles val="exact"/>
        </dgm:presLayoutVars>
      </dgm:prSet>
      <dgm:spPr/>
    </dgm:pt>
    <dgm:pt modelId="{942E2EF3-36F4-434E-96BB-4224B9BAB695}" type="pres">
      <dgm:prSet presAssocID="{C24BD0BA-4DC5-477B-9CF7-6B89804372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665D0B-95E3-444B-A14B-AA3BCA97CBD1}" type="pres">
      <dgm:prSet presAssocID="{2E9F86BC-4DC0-447F-BB9D-0DF926D81735}" presName="spacer" presStyleCnt="0"/>
      <dgm:spPr/>
    </dgm:pt>
    <dgm:pt modelId="{C98E9B05-58F6-4CD3-A625-6FFE8C0878D5}" type="pres">
      <dgm:prSet presAssocID="{2CDD822E-ADD9-4847-B8E7-322DFDF7AE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89C381-7B90-4926-8BC4-FD9FF1C71B29}" type="pres">
      <dgm:prSet presAssocID="{A241657B-C30B-4CB5-A469-4EB9B967D037}" presName="spacer" presStyleCnt="0"/>
      <dgm:spPr/>
    </dgm:pt>
    <dgm:pt modelId="{BC524C2F-E6FA-4A24-B444-F146B1FBFBE8}" type="pres">
      <dgm:prSet presAssocID="{F90FF3C3-62B5-4843-80B0-00183902A6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6B9D906-D9E7-4C1B-B223-57C657A32B80}" type="presOf" srcId="{2CDD822E-ADD9-4847-B8E7-322DFDF7AE8F}" destId="{C98E9B05-58F6-4CD3-A625-6FFE8C0878D5}" srcOrd="0" destOrd="0" presId="urn:microsoft.com/office/officeart/2005/8/layout/vList2"/>
    <dgm:cxn modelId="{AB735C07-59D7-4B8F-9E08-658D9E7F1F26}" srcId="{22651518-3926-421B-9D97-01139B3A32EF}" destId="{F90FF3C3-62B5-4843-80B0-00183902A684}" srcOrd="2" destOrd="0" parTransId="{5E4C5F8B-C674-4E83-B77D-0EAC0BFB1FAC}" sibTransId="{8C4B15D4-EE88-4694-9E17-EDD4738ABC4E}"/>
    <dgm:cxn modelId="{E289BA21-A7C9-480A-9E7B-3DA1403A08DD}" srcId="{22651518-3926-421B-9D97-01139B3A32EF}" destId="{2CDD822E-ADD9-4847-B8E7-322DFDF7AE8F}" srcOrd="1" destOrd="0" parTransId="{968E7B84-83E2-407F-8E07-8DD7D0A706F2}" sibTransId="{A241657B-C30B-4CB5-A469-4EB9B967D037}"/>
    <dgm:cxn modelId="{BBC0EB4E-D842-41C9-96C2-C6D80CEDE906}" type="presOf" srcId="{F90FF3C3-62B5-4843-80B0-00183902A684}" destId="{BC524C2F-E6FA-4A24-B444-F146B1FBFBE8}" srcOrd="0" destOrd="0" presId="urn:microsoft.com/office/officeart/2005/8/layout/vList2"/>
    <dgm:cxn modelId="{24DC2974-67A9-4D18-85BC-D1965A79EB9B}" srcId="{22651518-3926-421B-9D97-01139B3A32EF}" destId="{C24BD0BA-4DC5-477B-9CF7-6B8980437215}" srcOrd="0" destOrd="0" parTransId="{ADEEC8BC-1458-43C3-9D10-0D410531A164}" sibTransId="{2E9F86BC-4DC0-447F-BB9D-0DF926D81735}"/>
    <dgm:cxn modelId="{388B2ECF-C952-4501-8D8B-71E79D1EEF5F}" type="presOf" srcId="{C24BD0BA-4DC5-477B-9CF7-6B8980437215}" destId="{942E2EF3-36F4-434E-96BB-4224B9BAB695}" srcOrd="0" destOrd="0" presId="urn:microsoft.com/office/officeart/2005/8/layout/vList2"/>
    <dgm:cxn modelId="{CE0F26FC-F692-41A8-B874-44065658CFA3}" type="presOf" srcId="{22651518-3926-421B-9D97-01139B3A32EF}" destId="{966E2851-39BD-4478-96AB-3F422F39C3F9}" srcOrd="0" destOrd="0" presId="urn:microsoft.com/office/officeart/2005/8/layout/vList2"/>
    <dgm:cxn modelId="{E6ECB873-5AC3-488A-8DBD-B86D89BEE9AC}" type="presParOf" srcId="{966E2851-39BD-4478-96AB-3F422F39C3F9}" destId="{942E2EF3-36F4-434E-96BB-4224B9BAB695}" srcOrd="0" destOrd="0" presId="urn:microsoft.com/office/officeart/2005/8/layout/vList2"/>
    <dgm:cxn modelId="{4781751B-C64E-4816-9118-CC138A3E8316}" type="presParOf" srcId="{966E2851-39BD-4478-96AB-3F422F39C3F9}" destId="{CB665D0B-95E3-444B-A14B-AA3BCA97CBD1}" srcOrd="1" destOrd="0" presId="urn:microsoft.com/office/officeart/2005/8/layout/vList2"/>
    <dgm:cxn modelId="{0E68B504-594E-4D0D-899F-0B2FF92AED8B}" type="presParOf" srcId="{966E2851-39BD-4478-96AB-3F422F39C3F9}" destId="{C98E9B05-58F6-4CD3-A625-6FFE8C0878D5}" srcOrd="2" destOrd="0" presId="urn:microsoft.com/office/officeart/2005/8/layout/vList2"/>
    <dgm:cxn modelId="{98EDFD0C-CA9D-49B7-A847-AD4451EA8CA5}" type="presParOf" srcId="{966E2851-39BD-4478-96AB-3F422F39C3F9}" destId="{9E89C381-7B90-4926-8BC4-FD9FF1C71B29}" srcOrd="3" destOrd="0" presId="urn:microsoft.com/office/officeart/2005/8/layout/vList2"/>
    <dgm:cxn modelId="{080B014B-F9D4-4344-98D4-C240D1717925}" type="presParOf" srcId="{966E2851-39BD-4478-96AB-3F422F39C3F9}" destId="{BC524C2F-E6FA-4A24-B444-F146B1FBFBE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651518-3926-421B-9D97-01139B3A32E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24BD0BA-4DC5-477B-9CF7-6B8980437215}">
      <dgm:prSet phldrT="[文字]"/>
      <dgm:spPr/>
      <dgm:t>
        <a:bodyPr/>
        <a:lstStyle/>
        <a:p>
          <a:r>
            <a:rPr lang="en-US" altLang="zh-TW" dirty="0"/>
            <a:t>Q1: Why generator cannot learn by itself?</a:t>
          </a:r>
          <a:endParaRPr lang="zh-TW" altLang="en-US" dirty="0"/>
        </a:p>
      </dgm:t>
    </dgm:pt>
    <dgm:pt modelId="{ADEEC8BC-1458-43C3-9D10-0D410531A164}" type="parTrans" cxnId="{24DC2974-67A9-4D18-85BC-D1965A79EB9B}">
      <dgm:prSet/>
      <dgm:spPr/>
      <dgm:t>
        <a:bodyPr/>
        <a:lstStyle/>
        <a:p>
          <a:endParaRPr lang="zh-TW" altLang="en-US"/>
        </a:p>
      </dgm:t>
    </dgm:pt>
    <dgm:pt modelId="{2E9F86BC-4DC0-447F-BB9D-0DF926D81735}" type="sibTrans" cxnId="{24DC2974-67A9-4D18-85BC-D1965A79EB9B}">
      <dgm:prSet/>
      <dgm:spPr/>
      <dgm:t>
        <a:bodyPr/>
        <a:lstStyle/>
        <a:p>
          <a:endParaRPr lang="zh-TW" altLang="en-US"/>
        </a:p>
      </dgm:t>
    </dgm:pt>
    <dgm:pt modelId="{2CDD822E-ADD9-4847-B8E7-322DFDF7AE8F}">
      <dgm:prSet phldrT="[文字]"/>
      <dgm:spPr/>
      <dgm:t>
        <a:bodyPr/>
        <a:lstStyle/>
        <a:p>
          <a:r>
            <a:rPr lang="en-US" altLang="zh-TW" dirty="0"/>
            <a:t>Q2: Why discriminator don’t generate object itself? </a:t>
          </a:r>
          <a:endParaRPr lang="zh-TW" altLang="en-US" dirty="0"/>
        </a:p>
      </dgm:t>
    </dgm:pt>
    <dgm:pt modelId="{968E7B84-83E2-407F-8E07-8DD7D0A706F2}" type="parTrans" cxnId="{E289BA21-A7C9-480A-9E7B-3DA1403A08DD}">
      <dgm:prSet/>
      <dgm:spPr/>
      <dgm:t>
        <a:bodyPr/>
        <a:lstStyle/>
        <a:p>
          <a:endParaRPr lang="zh-TW" altLang="en-US"/>
        </a:p>
      </dgm:t>
    </dgm:pt>
    <dgm:pt modelId="{A241657B-C30B-4CB5-A469-4EB9B967D037}" type="sibTrans" cxnId="{E289BA21-A7C9-480A-9E7B-3DA1403A08DD}">
      <dgm:prSet/>
      <dgm:spPr/>
      <dgm:t>
        <a:bodyPr/>
        <a:lstStyle/>
        <a:p>
          <a:endParaRPr lang="zh-TW" altLang="en-US"/>
        </a:p>
      </dgm:t>
    </dgm:pt>
    <dgm:pt modelId="{F90FF3C3-62B5-4843-80B0-00183902A684}">
      <dgm:prSet phldrT="[文字]"/>
      <dgm:spPr/>
      <dgm:t>
        <a:bodyPr/>
        <a:lstStyle/>
        <a:p>
          <a:r>
            <a:rPr lang="en-US" altLang="zh-TW" dirty="0"/>
            <a:t>Q3: How discriminator and generator interact? </a:t>
          </a:r>
          <a:endParaRPr lang="zh-TW" altLang="en-US" dirty="0"/>
        </a:p>
      </dgm:t>
    </dgm:pt>
    <dgm:pt modelId="{5E4C5F8B-C674-4E83-B77D-0EAC0BFB1FAC}" type="parTrans" cxnId="{AB735C07-59D7-4B8F-9E08-658D9E7F1F26}">
      <dgm:prSet/>
      <dgm:spPr/>
      <dgm:t>
        <a:bodyPr/>
        <a:lstStyle/>
        <a:p>
          <a:endParaRPr lang="zh-TW" altLang="en-US"/>
        </a:p>
      </dgm:t>
    </dgm:pt>
    <dgm:pt modelId="{8C4B15D4-EE88-4694-9E17-EDD4738ABC4E}" type="sibTrans" cxnId="{AB735C07-59D7-4B8F-9E08-658D9E7F1F26}">
      <dgm:prSet/>
      <dgm:spPr/>
      <dgm:t>
        <a:bodyPr/>
        <a:lstStyle/>
        <a:p>
          <a:endParaRPr lang="zh-TW" altLang="en-US"/>
        </a:p>
      </dgm:t>
    </dgm:pt>
    <dgm:pt modelId="{966E2851-39BD-4478-96AB-3F422F39C3F9}" type="pres">
      <dgm:prSet presAssocID="{22651518-3926-421B-9D97-01139B3A32EF}" presName="linear" presStyleCnt="0">
        <dgm:presLayoutVars>
          <dgm:animLvl val="lvl"/>
          <dgm:resizeHandles val="exact"/>
        </dgm:presLayoutVars>
      </dgm:prSet>
      <dgm:spPr/>
    </dgm:pt>
    <dgm:pt modelId="{942E2EF3-36F4-434E-96BB-4224B9BAB695}" type="pres">
      <dgm:prSet presAssocID="{C24BD0BA-4DC5-477B-9CF7-6B89804372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665D0B-95E3-444B-A14B-AA3BCA97CBD1}" type="pres">
      <dgm:prSet presAssocID="{2E9F86BC-4DC0-447F-BB9D-0DF926D81735}" presName="spacer" presStyleCnt="0"/>
      <dgm:spPr/>
    </dgm:pt>
    <dgm:pt modelId="{C98E9B05-58F6-4CD3-A625-6FFE8C0878D5}" type="pres">
      <dgm:prSet presAssocID="{2CDD822E-ADD9-4847-B8E7-322DFDF7AE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89C381-7B90-4926-8BC4-FD9FF1C71B29}" type="pres">
      <dgm:prSet presAssocID="{A241657B-C30B-4CB5-A469-4EB9B967D037}" presName="spacer" presStyleCnt="0"/>
      <dgm:spPr/>
    </dgm:pt>
    <dgm:pt modelId="{BC524C2F-E6FA-4A24-B444-F146B1FBFBE8}" type="pres">
      <dgm:prSet presAssocID="{F90FF3C3-62B5-4843-80B0-00183902A6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6B9D906-D9E7-4C1B-B223-57C657A32B80}" type="presOf" srcId="{2CDD822E-ADD9-4847-B8E7-322DFDF7AE8F}" destId="{C98E9B05-58F6-4CD3-A625-6FFE8C0878D5}" srcOrd="0" destOrd="0" presId="urn:microsoft.com/office/officeart/2005/8/layout/vList2"/>
    <dgm:cxn modelId="{AB735C07-59D7-4B8F-9E08-658D9E7F1F26}" srcId="{22651518-3926-421B-9D97-01139B3A32EF}" destId="{F90FF3C3-62B5-4843-80B0-00183902A684}" srcOrd="2" destOrd="0" parTransId="{5E4C5F8B-C674-4E83-B77D-0EAC0BFB1FAC}" sibTransId="{8C4B15D4-EE88-4694-9E17-EDD4738ABC4E}"/>
    <dgm:cxn modelId="{E289BA21-A7C9-480A-9E7B-3DA1403A08DD}" srcId="{22651518-3926-421B-9D97-01139B3A32EF}" destId="{2CDD822E-ADD9-4847-B8E7-322DFDF7AE8F}" srcOrd="1" destOrd="0" parTransId="{968E7B84-83E2-407F-8E07-8DD7D0A706F2}" sibTransId="{A241657B-C30B-4CB5-A469-4EB9B967D037}"/>
    <dgm:cxn modelId="{BBC0EB4E-D842-41C9-96C2-C6D80CEDE906}" type="presOf" srcId="{F90FF3C3-62B5-4843-80B0-00183902A684}" destId="{BC524C2F-E6FA-4A24-B444-F146B1FBFBE8}" srcOrd="0" destOrd="0" presId="urn:microsoft.com/office/officeart/2005/8/layout/vList2"/>
    <dgm:cxn modelId="{24DC2974-67A9-4D18-85BC-D1965A79EB9B}" srcId="{22651518-3926-421B-9D97-01139B3A32EF}" destId="{C24BD0BA-4DC5-477B-9CF7-6B8980437215}" srcOrd="0" destOrd="0" parTransId="{ADEEC8BC-1458-43C3-9D10-0D410531A164}" sibTransId="{2E9F86BC-4DC0-447F-BB9D-0DF926D81735}"/>
    <dgm:cxn modelId="{388B2ECF-C952-4501-8D8B-71E79D1EEF5F}" type="presOf" srcId="{C24BD0BA-4DC5-477B-9CF7-6B8980437215}" destId="{942E2EF3-36F4-434E-96BB-4224B9BAB695}" srcOrd="0" destOrd="0" presId="urn:microsoft.com/office/officeart/2005/8/layout/vList2"/>
    <dgm:cxn modelId="{CE0F26FC-F692-41A8-B874-44065658CFA3}" type="presOf" srcId="{22651518-3926-421B-9D97-01139B3A32EF}" destId="{966E2851-39BD-4478-96AB-3F422F39C3F9}" srcOrd="0" destOrd="0" presId="urn:microsoft.com/office/officeart/2005/8/layout/vList2"/>
    <dgm:cxn modelId="{E6ECB873-5AC3-488A-8DBD-B86D89BEE9AC}" type="presParOf" srcId="{966E2851-39BD-4478-96AB-3F422F39C3F9}" destId="{942E2EF3-36F4-434E-96BB-4224B9BAB695}" srcOrd="0" destOrd="0" presId="urn:microsoft.com/office/officeart/2005/8/layout/vList2"/>
    <dgm:cxn modelId="{4781751B-C64E-4816-9118-CC138A3E8316}" type="presParOf" srcId="{966E2851-39BD-4478-96AB-3F422F39C3F9}" destId="{CB665D0B-95E3-444B-A14B-AA3BCA97CBD1}" srcOrd="1" destOrd="0" presId="urn:microsoft.com/office/officeart/2005/8/layout/vList2"/>
    <dgm:cxn modelId="{0E68B504-594E-4D0D-899F-0B2FF92AED8B}" type="presParOf" srcId="{966E2851-39BD-4478-96AB-3F422F39C3F9}" destId="{C98E9B05-58F6-4CD3-A625-6FFE8C0878D5}" srcOrd="2" destOrd="0" presId="urn:microsoft.com/office/officeart/2005/8/layout/vList2"/>
    <dgm:cxn modelId="{98EDFD0C-CA9D-49B7-A847-AD4451EA8CA5}" type="presParOf" srcId="{966E2851-39BD-4478-96AB-3F422F39C3F9}" destId="{9E89C381-7B90-4926-8BC4-FD9FF1C71B29}" srcOrd="3" destOrd="0" presId="urn:microsoft.com/office/officeart/2005/8/layout/vList2"/>
    <dgm:cxn modelId="{080B014B-F9D4-4344-98D4-C240D1717925}" type="presParOf" srcId="{966E2851-39BD-4478-96AB-3F422F39C3F9}" destId="{BC524C2F-E6FA-4A24-B444-F146B1FBFBE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40E353-E85A-4333-BFF9-D713839D812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613DA30-C48D-429B-B8A8-147C4F9233C7}">
      <dgm:prSet phldrT="[文字]"/>
      <dgm:spPr/>
      <dgm:t>
        <a:bodyPr/>
        <a:lstStyle/>
        <a:p>
          <a:r>
            <a:rPr lang="en-US" altLang="zh-TW" dirty="0"/>
            <a:t>When can I use GAN?</a:t>
          </a:r>
          <a:endParaRPr lang="zh-TW" altLang="en-US" dirty="0"/>
        </a:p>
      </dgm:t>
    </dgm:pt>
    <dgm:pt modelId="{7653A8FC-5A48-4C7E-8F9D-568FFDB13FF5}" type="parTrans" cxnId="{7714A4D0-4E49-4BCA-BFD9-7DB1C454768D}">
      <dgm:prSet/>
      <dgm:spPr/>
      <dgm:t>
        <a:bodyPr/>
        <a:lstStyle/>
        <a:p>
          <a:endParaRPr lang="zh-TW" altLang="en-US"/>
        </a:p>
      </dgm:t>
    </dgm:pt>
    <dgm:pt modelId="{F6248B7C-4C3A-44C7-90BD-B94E8AA87F45}" type="sibTrans" cxnId="{7714A4D0-4E49-4BCA-BFD9-7DB1C454768D}">
      <dgm:prSet/>
      <dgm:spPr/>
      <dgm:t>
        <a:bodyPr/>
        <a:lstStyle/>
        <a:p>
          <a:endParaRPr lang="zh-TW" altLang="en-US"/>
        </a:p>
      </dgm:t>
    </dgm:pt>
    <dgm:pt modelId="{DE251F88-03F7-4D87-85CD-7D85D6942E4B}">
      <dgm:prSet phldrT="[文字]"/>
      <dgm:spPr/>
      <dgm:t>
        <a:bodyPr/>
        <a:lstStyle/>
        <a:p>
          <a:r>
            <a:rPr lang="en-US" altLang="zh-TW" dirty="0"/>
            <a:t>Generation by GAN</a:t>
          </a:r>
          <a:endParaRPr lang="zh-TW" altLang="en-US" dirty="0"/>
        </a:p>
      </dgm:t>
    </dgm:pt>
    <dgm:pt modelId="{47A1830D-6E98-498A-BCB1-31FEB4D307E1}" type="parTrans" cxnId="{A652E3F8-7675-4FC6-844D-9AA6ED06BE0E}">
      <dgm:prSet/>
      <dgm:spPr/>
      <dgm:t>
        <a:bodyPr/>
        <a:lstStyle/>
        <a:p>
          <a:endParaRPr lang="zh-TW" altLang="en-US"/>
        </a:p>
      </dgm:t>
    </dgm:pt>
    <dgm:pt modelId="{46341D41-2E10-4BF7-8FFA-B1F9C11AA0F9}" type="sibTrans" cxnId="{A652E3F8-7675-4FC6-844D-9AA6ED06BE0E}">
      <dgm:prSet/>
      <dgm:spPr/>
      <dgm:t>
        <a:bodyPr/>
        <a:lstStyle/>
        <a:p>
          <a:endParaRPr lang="zh-TW" altLang="en-US"/>
        </a:p>
      </dgm:t>
    </dgm:pt>
    <dgm:pt modelId="{7F387A3C-3870-4273-86DC-6531D0F5D40D}">
      <dgm:prSet phldrT="[文字]"/>
      <dgm:spPr/>
      <dgm:t>
        <a:bodyPr/>
        <a:lstStyle/>
        <a:p>
          <a:r>
            <a:rPr lang="en-US" altLang="zh-TW" dirty="0"/>
            <a:t>Improving GAN</a:t>
          </a:r>
          <a:endParaRPr lang="zh-TW" altLang="en-US" dirty="0"/>
        </a:p>
      </dgm:t>
    </dgm:pt>
    <dgm:pt modelId="{D3095045-6341-4633-B65B-CE515781EBB8}" type="parTrans" cxnId="{2FCAD359-4712-4FC4-A30D-DE55427050BA}">
      <dgm:prSet/>
      <dgm:spPr/>
      <dgm:t>
        <a:bodyPr/>
        <a:lstStyle/>
        <a:p>
          <a:endParaRPr lang="zh-TW" altLang="en-US"/>
        </a:p>
      </dgm:t>
    </dgm:pt>
    <dgm:pt modelId="{C0A632B8-0896-4F1B-8E9E-BCBD5921B305}" type="sibTrans" cxnId="{2FCAD359-4712-4FC4-A30D-DE55427050BA}">
      <dgm:prSet/>
      <dgm:spPr/>
      <dgm:t>
        <a:bodyPr/>
        <a:lstStyle/>
        <a:p>
          <a:endParaRPr lang="zh-TW" altLang="en-US"/>
        </a:p>
      </dgm:t>
    </dgm:pt>
    <dgm:pt modelId="{D6C1120C-94B0-415A-9924-F870974FA658}" type="pres">
      <dgm:prSet presAssocID="{EC40E353-E85A-4333-BFF9-D713839D812B}" presName="linear" presStyleCnt="0">
        <dgm:presLayoutVars>
          <dgm:animLvl val="lvl"/>
          <dgm:resizeHandles val="exact"/>
        </dgm:presLayoutVars>
      </dgm:prSet>
      <dgm:spPr/>
    </dgm:pt>
    <dgm:pt modelId="{04174484-5805-487F-BF3C-AD83028DC2BB}" type="pres">
      <dgm:prSet presAssocID="{C613DA30-C48D-429B-B8A8-147C4F9233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0B013D-4C16-4673-ACEC-9CEDD72BEBE7}" type="pres">
      <dgm:prSet presAssocID="{F6248B7C-4C3A-44C7-90BD-B94E8AA87F45}" presName="spacer" presStyleCnt="0"/>
      <dgm:spPr/>
    </dgm:pt>
    <dgm:pt modelId="{94276CA6-8786-46B0-BE76-A48C334C866B}" type="pres">
      <dgm:prSet presAssocID="{DE251F88-03F7-4D87-85CD-7D85D6942E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3C98C1-1C4A-4960-A527-CAA890B4CDB0}" type="pres">
      <dgm:prSet presAssocID="{46341D41-2E10-4BF7-8FFA-B1F9C11AA0F9}" presName="spacer" presStyleCnt="0"/>
      <dgm:spPr/>
    </dgm:pt>
    <dgm:pt modelId="{AB1B4DE0-1522-4B42-9DD4-D58B898A41B7}" type="pres">
      <dgm:prSet presAssocID="{7F387A3C-3870-4273-86DC-6531D0F5D40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241208-962B-4475-891E-C232EE44D105}" type="presOf" srcId="{7F387A3C-3870-4273-86DC-6531D0F5D40D}" destId="{AB1B4DE0-1522-4B42-9DD4-D58B898A41B7}" srcOrd="0" destOrd="0" presId="urn:microsoft.com/office/officeart/2005/8/layout/vList2"/>
    <dgm:cxn modelId="{D7E7715B-4526-4292-AAC0-20BF380278E1}" type="presOf" srcId="{C613DA30-C48D-429B-B8A8-147C4F9233C7}" destId="{04174484-5805-487F-BF3C-AD83028DC2BB}" srcOrd="0" destOrd="0" presId="urn:microsoft.com/office/officeart/2005/8/layout/vList2"/>
    <dgm:cxn modelId="{2FCAD359-4712-4FC4-A30D-DE55427050BA}" srcId="{EC40E353-E85A-4333-BFF9-D713839D812B}" destId="{7F387A3C-3870-4273-86DC-6531D0F5D40D}" srcOrd="2" destOrd="0" parTransId="{D3095045-6341-4633-B65B-CE515781EBB8}" sibTransId="{C0A632B8-0896-4F1B-8E9E-BCBD5921B305}"/>
    <dgm:cxn modelId="{E893B6B0-543E-4EB5-B0C7-C64B21FCD909}" type="presOf" srcId="{DE251F88-03F7-4D87-85CD-7D85D6942E4B}" destId="{94276CA6-8786-46B0-BE76-A48C334C866B}" srcOrd="0" destOrd="0" presId="urn:microsoft.com/office/officeart/2005/8/layout/vList2"/>
    <dgm:cxn modelId="{7714A4D0-4E49-4BCA-BFD9-7DB1C454768D}" srcId="{EC40E353-E85A-4333-BFF9-D713839D812B}" destId="{C613DA30-C48D-429B-B8A8-147C4F9233C7}" srcOrd="0" destOrd="0" parTransId="{7653A8FC-5A48-4C7E-8F9D-568FFDB13FF5}" sibTransId="{F6248B7C-4C3A-44C7-90BD-B94E8AA87F45}"/>
    <dgm:cxn modelId="{9FA03ED2-B0D0-4C8F-8262-48AED9CF0B18}" type="presOf" srcId="{EC40E353-E85A-4333-BFF9-D713839D812B}" destId="{D6C1120C-94B0-415A-9924-F870974FA658}" srcOrd="0" destOrd="0" presId="urn:microsoft.com/office/officeart/2005/8/layout/vList2"/>
    <dgm:cxn modelId="{A652E3F8-7675-4FC6-844D-9AA6ED06BE0E}" srcId="{EC40E353-E85A-4333-BFF9-D713839D812B}" destId="{DE251F88-03F7-4D87-85CD-7D85D6942E4B}" srcOrd="1" destOrd="0" parTransId="{47A1830D-6E98-498A-BCB1-31FEB4D307E1}" sibTransId="{46341D41-2E10-4BF7-8FFA-B1F9C11AA0F9}"/>
    <dgm:cxn modelId="{38E9371A-7A64-4D6F-B1A6-DCD749088C4D}" type="presParOf" srcId="{D6C1120C-94B0-415A-9924-F870974FA658}" destId="{04174484-5805-487F-BF3C-AD83028DC2BB}" srcOrd="0" destOrd="0" presId="urn:microsoft.com/office/officeart/2005/8/layout/vList2"/>
    <dgm:cxn modelId="{E6BC0DBF-FC97-4261-AED0-B590F906F727}" type="presParOf" srcId="{D6C1120C-94B0-415A-9924-F870974FA658}" destId="{9C0B013D-4C16-4673-ACEC-9CEDD72BEBE7}" srcOrd="1" destOrd="0" presId="urn:microsoft.com/office/officeart/2005/8/layout/vList2"/>
    <dgm:cxn modelId="{56321041-4497-4D4C-8E9A-1B13A8A3DD92}" type="presParOf" srcId="{D6C1120C-94B0-415A-9924-F870974FA658}" destId="{94276CA6-8786-46B0-BE76-A48C334C866B}" srcOrd="2" destOrd="0" presId="urn:microsoft.com/office/officeart/2005/8/layout/vList2"/>
    <dgm:cxn modelId="{4B0DCBAD-D46D-4C72-84F8-6FD202E36C26}" type="presParOf" srcId="{D6C1120C-94B0-415A-9924-F870974FA658}" destId="{733C98C1-1C4A-4960-A527-CAA890B4CDB0}" srcOrd="3" destOrd="0" presId="urn:microsoft.com/office/officeart/2005/8/layout/vList2"/>
    <dgm:cxn modelId="{1C66D250-B9F7-427D-B004-4E223F27B7B7}" type="presParOf" srcId="{D6C1120C-94B0-415A-9924-F870974FA658}" destId="{AB1B4DE0-1522-4B42-9DD4-D58B898A41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50CB99-6A6F-44F5-9B27-AC99AA055EC5}">
      <dgm:prSet phldrT="[文字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/>
        </a:p>
      </dgm:t>
    </dgm:pt>
    <dgm:pt modelId="{74493D6B-09C5-4704-A3DC-947A3B53CEDF}">
      <dgm:prSet phldrT="[文字]" custT="1"/>
      <dgm:spPr/>
      <dgm:t>
        <a:bodyPr/>
        <a:lstStyle/>
        <a:p>
          <a:r>
            <a:rPr lang="en-US" altLang="zh-TW" sz="2800" dirty="0"/>
            <a:t>Learning Critic</a:t>
          </a:r>
          <a:endParaRPr lang="zh-TW" altLang="en-US" sz="2800" dirty="0"/>
        </a:p>
      </dgm:t>
    </dgm:p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/>
        </a:p>
      </dgm:t>
    </dgm:pt>
    <dgm:pt modelId="{5E117D47-A069-4543-8EBF-3DBA35D4D9E2}">
      <dgm:prSet phldrT="[文字]" custT="1"/>
      <dgm:spPr>
        <a:blipFill>
          <a:blip xmlns:r="http://schemas.openxmlformats.org/officeDocument/2006/relationships" r:embed="rId2"/>
          <a:stretch>
            <a:fillRect l="-396" r="-3168" b="-1953"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</dgm:pt>
    <dgm:pt modelId="{B27378E5-FA52-4347-BFC1-B0A2BB843CC5}" type="pres">
      <dgm:prSet presAssocID="{EFE6DEA6-55AC-44CC-AD66-5BC2ED683D69}" presName="sibTransFirstNode" presStyleLbl="bgShp" presStyleIdx="0" presStyleCnt="1"/>
      <dgm:spPr/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4F8B7430-BC74-4C4B-85FA-B8040AD6CC68}" type="presOf" srcId="{74493D6B-09C5-4704-A3DC-947A3B53CEDF}" destId="{E37FF648-F033-4003-89AB-3F57D2EE1847}" srcOrd="0" destOrd="0" presId="urn:microsoft.com/office/officeart/2005/8/layout/cycle3"/>
    <dgm:cxn modelId="{7BE03B48-3961-4894-90BF-2628AEFA61D9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00D84D90-E55F-4037-B217-1AC8F31140EA}" type="presOf" srcId="{B850CB99-6A6F-44F5-9B27-AC99AA055EC5}" destId="{EF3F71E5-EF69-4635-8AFD-B2675F923788}" srcOrd="0" destOrd="0" presId="urn:microsoft.com/office/officeart/2005/8/layout/cycle3"/>
    <dgm:cxn modelId="{EFC3CAB3-761B-4DFF-9B70-3010989C4CBE}" type="presOf" srcId="{5E117D47-A069-4543-8EBF-3DBA35D4D9E2}" destId="{87975B9C-4FBF-49A6-B4AC-A7DC7B23F274}" srcOrd="0" destOrd="0" presId="urn:microsoft.com/office/officeart/2005/8/layout/cycle3"/>
    <dgm:cxn modelId="{EE062BDF-B79C-4E09-A391-3661AEC8AA6A}" type="presOf" srcId="{EFE6DEA6-55AC-44CC-AD66-5BC2ED683D69}" destId="{B27378E5-FA52-4347-BFC1-B0A2BB843CC5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AFE9FC4B-AED0-40FF-A5D0-1054DE95D901}" type="presParOf" srcId="{4B35AF7D-4F08-4CEA-AFC9-D1739EAAD44B}" destId="{781B98C5-3CBD-4817-A8CB-1A248F5DDCA8}" srcOrd="0" destOrd="0" presId="urn:microsoft.com/office/officeart/2005/8/layout/cycle3"/>
    <dgm:cxn modelId="{71A792AB-FE01-4043-AB3F-9D4D3360EA8C}" type="presParOf" srcId="{781B98C5-3CBD-4817-A8CB-1A248F5DDCA8}" destId="{EF3F71E5-EF69-4635-8AFD-B2675F923788}" srcOrd="0" destOrd="0" presId="urn:microsoft.com/office/officeart/2005/8/layout/cycle3"/>
    <dgm:cxn modelId="{725559F6-1CBA-48EE-94FC-B2E567A1D502}" type="presParOf" srcId="{781B98C5-3CBD-4817-A8CB-1A248F5DDCA8}" destId="{B27378E5-FA52-4347-BFC1-B0A2BB843CC5}" srcOrd="1" destOrd="0" presId="urn:microsoft.com/office/officeart/2005/8/layout/cycle3"/>
    <dgm:cxn modelId="{0808C63A-4E1F-4E9B-9472-825BD8FC2F5E}" type="presParOf" srcId="{781B98C5-3CBD-4817-A8CB-1A248F5DDCA8}" destId="{E37FF648-F033-4003-89AB-3F57D2EE1847}" srcOrd="2" destOrd="0" presId="urn:microsoft.com/office/officeart/2005/8/layout/cycle3"/>
    <dgm:cxn modelId="{D97405A1-3302-4138-9510-EF1D279BDD15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E2EF3-36F4-434E-96BB-4224B9BAB695}">
      <dsp:nvSpPr>
        <dsp:cNvPr id="0" name=""/>
        <dsp:cNvSpPr/>
      </dsp:nvSpPr>
      <dsp:spPr>
        <a:xfrm>
          <a:off x="0" y="51766"/>
          <a:ext cx="7886700" cy="1350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Q1: Why generator cannot learn by itself?</a:t>
          </a:r>
          <a:endParaRPr lang="zh-TW" altLang="en-US" sz="3400" kern="1200" dirty="0"/>
        </a:p>
      </dsp:txBody>
      <dsp:txXfrm>
        <a:off x="65934" y="117700"/>
        <a:ext cx="7754832" cy="1218787"/>
      </dsp:txXfrm>
    </dsp:sp>
    <dsp:sp modelId="{C98E9B05-58F6-4CD3-A625-6FFE8C0878D5}">
      <dsp:nvSpPr>
        <dsp:cNvPr id="0" name=""/>
        <dsp:cNvSpPr/>
      </dsp:nvSpPr>
      <dsp:spPr>
        <a:xfrm>
          <a:off x="0" y="1500341"/>
          <a:ext cx="7886700" cy="135065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Q2: Why discriminator don’t generate object itself? </a:t>
          </a:r>
          <a:endParaRPr lang="zh-TW" altLang="en-US" sz="3400" kern="1200" dirty="0"/>
        </a:p>
      </dsp:txBody>
      <dsp:txXfrm>
        <a:off x="65934" y="1566275"/>
        <a:ext cx="7754832" cy="1218787"/>
      </dsp:txXfrm>
    </dsp:sp>
    <dsp:sp modelId="{BC524C2F-E6FA-4A24-B444-F146B1FBFBE8}">
      <dsp:nvSpPr>
        <dsp:cNvPr id="0" name=""/>
        <dsp:cNvSpPr/>
      </dsp:nvSpPr>
      <dsp:spPr>
        <a:xfrm>
          <a:off x="0" y="2948916"/>
          <a:ext cx="7886700" cy="135065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Q3: How discriminator and generator interact? </a:t>
          </a:r>
          <a:endParaRPr lang="zh-TW" altLang="en-US" sz="3400" kern="1200" dirty="0"/>
        </a:p>
      </dsp:txBody>
      <dsp:txXfrm>
        <a:off x="65934" y="3014850"/>
        <a:ext cx="7754832" cy="12187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15F58-9330-4063-97D8-F253469CBDBC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Conditional Generation</a:t>
          </a:r>
          <a:endParaRPr lang="zh-TW" altLang="en-US" sz="4800" kern="1200" dirty="0"/>
        </a:p>
      </dsp:txBody>
      <dsp:txXfrm>
        <a:off x="59399" y="222667"/>
        <a:ext cx="7767902" cy="1098002"/>
      </dsp:txXfrm>
    </dsp:sp>
    <dsp:sp modelId="{1C8F20F4-4BFF-4A2B-BF21-C624A5280C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Sequence Generation</a:t>
          </a:r>
          <a:endParaRPr lang="zh-TW" altLang="en-US" sz="4800" kern="1200" dirty="0"/>
        </a:p>
      </dsp:txBody>
      <dsp:txXfrm>
        <a:off x="59399" y="1626668"/>
        <a:ext cx="7767902" cy="1098002"/>
      </dsp:txXfrm>
    </dsp:sp>
    <dsp:sp modelId="{CBED4E1F-C1E8-48D5-A992-29CB6F233B25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A Little Bit of Theory (option)</a:t>
          </a:r>
          <a:endParaRPr lang="zh-TW" altLang="en-US" sz="4800" kern="1200" dirty="0"/>
        </a:p>
      </dsp:txBody>
      <dsp:txXfrm>
        <a:off x="59399" y="3030668"/>
        <a:ext cx="7767902" cy="10980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7C32A-E516-4408-BB03-9F885794ACC1}">
      <dsp:nvSpPr>
        <dsp:cNvPr id="0" name=""/>
        <dsp:cNvSpPr/>
      </dsp:nvSpPr>
      <dsp:spPr>
        <a:xfrm>
          <a:off x="0" y="22154"/>
          <a:ext cx="7886700" cy="71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Modifying  input code</a:t>
          </a:r>
          <a:endParaRPr lang="zh-TW" altLang="en-US" sz="2800" kern="1200" dirty="0"/>
        </a:p>
      </dsp:txBody>
      <dsp:txXfrm>
        <a:off x="34726" y="56880"/>
        <a:ext cx="7817248" cy="641908"/>
      </dsp:txXfrm>
    </dsp:sp>
    <dsp:sp modelId="{A4E3031E-3198-43DE-AACF-80F50E61EF02}">
      <dsp:nvSpPr>
        <dsp:cNvPr id="0" name=""/>
        <dsp:cNvSpPr/>
      </dsp:nvSpPr>
      <dsp:spPr>
        <a:xfrm>
          <a:off x="0" y="733514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Making code has influence (</a:t>
          </a:r>
          <a:r>
            <a:rPr lang="en-US" altLang="zh-TW" sz="2400" kern="1200" dirty="0" err="1"/>
            <a:t>InfoGAN</a:t>
          </a:r>
          <a:r>
            <a:rPr lang="en-US" altLang="zh-TW" sz="2400" kern="1200" dirty="0"/>
            <a:t>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Connection code space with attribute</a:t>
          </a:r>
          <a:endParaRPr lang="zh-TW" altLang="en-US" sz="2400" kern="1200" dirty="0"/>
        </a:p>
      </dsp:txBody>
      <dsp:txXfrm>
        <a:off x="0" y="733514"/>
        <a:ext cx="7886700" cy="806264"/>
      </dsp:txXfrm>
    </dsp:sp>
    <dsp:sp modelId="{5CFC1DA5-DE9B-4BB7-80D5-72A681AC251A}">
      <dsp:nvSpPr>
        <dsp:cNvPr id="0" name=""/>
        <dsp:cNvSpPr/>
      </dsp:nvSpPr>
      <dsp:spPr>
        <a:xfrm>
          <a:off x="0" y="1539779"/>
          <a:ext cx="7886700" cy="71136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Controlling by input objects</a:t>
          </a:r>
          <a:endParaRPr lang="zh-TW" altLang="en-US" sz="2800" kern="1200" dirty="0"/>
        </a:p>
      </dsp:txBody>
      <dsp:txXfrm>
        <a:off x="34726" y="1574505"/>
        <a:ext cx="7817248" cy="641908"/>
      </dsp:txXfrm>
    </dsp:sp>
    <dsp:sp modelId="{241360D4-C301-4ECF-9835-BAD3F440350F}">
      <dsp:nvSpPr>
        <dsp:cNvPr id="0" name=""/>
        <dsp:cNvSpPr/>
      </dsp:nvSpPr>
      <dsp:spPr>
        <a:xfrm>
          <a:off x="0" y="2251140"/>
          <a:ext cx="78867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Unsupervised</a:t>
          </a:r>
          <a:endParaRPr lang="zh-TW" altLang="en-US" sz="2400" kern="1200" dirty="0"/>
        </a:p>
      </dsp:txBody>
      <dsp:txXfrm>
        <a:off x="0" y="2251140"/>
        <a:ext cx="7886700" cy="1219230"/>
      </dsp:txXfrm>
    </dsp:sp>
    <dsp:sp modelId="{E6ECCFA3-C0D0-4D1C-B4BE-373FBAAD6F39}">
      <dsp:nvSpPr>
        <dsp:cNvPr id="0" name=""/>
        <dsp:cNvSpPr/>
      </dsp:nvSpPr>
      <dsp:spPr>
        <a:xfrm>
          <a:off x="0" y="3470370"/>
          <a:ext cx="7886700" cy="7113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Feature extraction </a:t>
          </a:r>
          <a:endParaRPr lang="zh-TW" altLang="en-US" sz="2800" kern="1200" dirty="0"/>
        </a:p>
      </dsp:txBody>
      <dsp:txXfrm>
        <a:off x="34726" y="3505096"/>
        <a:ext cx="7817248" cy="641908"/>
      </dsp:txXfrm>
    </dsp:sp>
    <dsp:sp modelId="{0733BED9-0FEB-4831-BBDD-7C091C6B2A86}">
      <dsp:nvSpPr>
        <dsp:cNvPr id="0" name=""/>
        <dsp:cNvSpPr/>
      </dsp:nvSpPr>
      <dsp:spPr>
        <a:xfrm>
          <a:off x="0" y="4181730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Domain Independent Feature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Improving Auto-encoder (VAE-GAN, </a:t>
          </a:r>
          <a:r>
            <a:rPr lang="en-US" altLang="zh-TW" sz="2400" kern="1200" dirty="0" err="1"/>
            <a:t>BiGAN</a:t>
          </a:r>
          <a:r>
            <a:rPr lang="en-US" altLang="zh-TW" sz="2400" kern="1200" dirty="0"/>
            <a:t>)</a:t>
          </a:r>
          <a:endParaRPr lang="zh-TW" altLang="en-US" sz="2400" kern="1200" dirty="0"/>
        </a:p>
      </dsp:txBody>
      <dsp:txXfrm>
        <a:off x="0" y="4181730"/>
        <a:ext cx="7886700" cy="8062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7C32A-E516-4408-BB03-9F885794ACC1}">
      <dsp:nvSpPr>
        <dsp:cNvPr id="0" name=""/>
        <dsp:cNvSpPr/>
      </dsp:nvSpPr>
      <dsp:spPr>
        <a:xfrm>
          <a:off x="0" y="22154"/>
          <a:ext cx="7886700" cy="71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Modifying  input code</a:t>
          </a:r>
          <a:endParaRPr lang="zh-TW" altLang="en-US" sz="2800" kern="1200" dirty="0"/>
        </a:p>
      </dsp:txBody>
      <dsp:txXfrm>
        <a:off x="34726" y="56880"/>
        <a:ext cx="7817248" cy="641908"/>
      </dsp:txXfrm>
    </dsp:sp>
    <dsp:sp modelId="{A4E3031E-3198-43DE-AACF-80F50E61EF02}">
      <dsp:nvSpPr>
        <dsp:cNvPr id="0" name=""/>
        <dsp:cNvSpPr/>
      </dsp:nvSpPr>
      <dsp:spPr>
        <a:xfrm>
          <a:off x="0" y="733514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Making code has influence (</a:t>
          </a:r>
          <a:r>
            <a:rPr lang="en-US" altLang="zh-TW" sz="2400" kern="1200" dirty="0" err="1"/>
            <a:t>InfoGAN</a:t>
          </a:r>
          <a:r>
            <a:rPr lang="en-US" altLang="zh-TW" sz="2400" kern="1200" dirty="0"/>
            <a:t>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Connection code space with attribute</a:t>
          </a:r>
          <a:endParaRPr lang="zh-TW" altLang="en-US" sz="2400" kern="1200" dirty="0"/>
        </a:p>
      </dsp:txBody>
      <dsp:txXfrm>
        <a:off x="0" y="733514"/>
        <a:ext cx="7886700" cy="806264"/>
      </dsp:txXfrm>
    </dsp:sp>
    <dsp:sp modelId="{5CFC1DA5-DE9B-4BB7-80D5-72A681AC251A}">
      <dsp:nvSpPr>
        <dsp:cNvPr id="0" name=""/>
        <dsp:cNvSpPr/>
      </dsp:nvSpPr>
      <dsp:spPr>
        <a:xfrm>
          <a:off x="0" y="1539779"/>
          <a:ext cx="7886700" cy="71136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Controlling by input objects</a:t>
          </a:r>
          <a:endParaRPr lang="zh-TW" altLang="en-US" sz="2800" kern="1200" dirty="0"/>
        </a:p>
      </dsp:txBody>
      <dsp:txXfrm>
        <a:off x="34726" y="1574505"/>
        <a:ext cx="7817248" cy="641908"/>
      </dsp:txXfrm>
    </dsp:sp>
    <dsp:sp modelId="{241360D4-C301-4ECF-9835-BAD3F440350F}">
      <dsp:nvSpPr>
        <dsp:cNvPr id="0" name=""/>
        <dsp:cNvSpPr/>
      </dsp:nvSpPr>
      <dsp:spPr>
        <a:xfrm>
          <a:off x="0" y="2251140"/>
          <a:ext cx="78867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Unsupervised</a:t>
          </a:r>
          <a:endParaRPr lang="zh-TW" altLang="en-US" sz="2400" kern="1200" dirty="0"/>
        </a:p>
      </dsp:txBody>
      <dsp:txXfrm>
        <a:off x="0" y="2251140"/>
        <a:ext cx="7886700" cy="1219230"/>
      </dsp:txXfrm>
    </dsp:sp>
    <dsp:sp modelId="{E6ECCFA3-C0D0-4D1C-B4BE-373FBAAD6F39}">
      <dsp:nvSpPr>
        <dsp:cNvPr id="0" name=""/>
        <dsp:cNvSpPr/>
      </dsp:nvSpPr>
      <dsp:spPr>
        <a:xfrm>
          <a:off x="0" y="3470370"/>
          <a:ext cx="7886700" cy="7113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Feature extraction </a:t>
          </a:r>
          <a:endParaRPr lang="zh-TW" altLang="en-US" sz="2800" kern="1200" dirty="0"/>
        </a:p>
      </dsp:txBody>
      <dsp:txXfrm>
        <a:off x="34726" y="3505096"/>
        <a:ext cx="7817248" cy="641908"/>
      </dsp:txXfrm>
    </dsp:sp>
    <dsp:sp modelId="{0733BED9-0FEB-4831-BBDD-7C091C6B2A86}">
      <dsp:nvSpPr>
        <dsp:cNvPr id="0" name=""/>
        <dsp:cNvSpPr/>
      </dsp:nvSpPr>
      <dsp:spPr>
        <a:xfrm>
          <a:off x="0" y="4181730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Domain Independent Feature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Improving Auto-encoder (VAE-GAN, </a:t>
          </a:r>
          <a:r>
            <a:rPr lang="en-US" altLang="zh-TW" sz="2400" kern="1200" dirty="0" err="1"/>
            <a:t>BiGAN</a:t>
          </a:r>
          <a:r>
            <a:rPr lang="en-US" altLang="zh-TW" sz="2400" kern="1200" dirty="0"/>
            <a:t>)</a:t>
          </a:r>
          <a:endParaRPr lang="zh-TW" altLang="en-US" sz="2400" kern="1200" dirty="0"/>
        </a:p>
      </dsp:txBody>
      <dsp:txXfrm>
        <a:off x="0" y="4181730"/>
        <a:ext cx="7886700" cy="8062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7C32A-E516-4408-BB03-9F885794ACC1}">
      <dsp:nvSpPr>
        <dsp:cNvPr id="0" name=""/>
        <dsp:cNvSpPr/>
      </dsp:nvSpPr>
      <dsp:spPr>
        <a:xfrm>
          <a:off x="0" y="22154"/>
          <a:ext cx="7886700" cy="71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Modifying  input code</a:t>
          </a:r>
          <a:endParaRPr lang="zh-TW" altLang="en-US" sz="2800" kern="1200" dirty="0"/>
        </a:p>
      </dsp:txBody>
      <dsp:txXfrm>
        <a:off x="34726" y="56880"/>
        <a:ext cx="7817248" cy="641908"/>
      </dsp:txXfrm>
    </dsp:sp>
    <dsp:sp modelId="{A4E3031E-3198-43DE-AACF-80F50E61EF02}">
      <dsp:nvSpPr>
        <dsp:cNvPr id="0" name=""/>
        <dsp:cNvSpPr/>
      </dsp:nvSpPr>
      <dsp:spPr>
        <a:xfrm>
          <a:off x="0" y="733514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Making code has influence (</a:t>
          </a:r>
          <a:r>
            <a:rPr lang="en-US" altLang="zh-TW" sz="2400" kern="1200" dirty="0" err="1"/>
            <a:t>InfoGAN</a:t>
          </a:r>
          <a:r>
            <a:rPr lang="en-US" altLang="zh-TW" sz="2400" kern="1200" dirty="0"/>
            <a:t>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Connection code space with attribute</a:t>
          </a:r>
          <a:endParaRPr lang="zh-TW" altLang="en-US" sz="2400" kern="1200" dirty="0"/>
        </a:p>
      </dsp:txBody>
      <dsp:txXfrm>
        <a:off x="0" y="733514"/>
        <a:ext cx="7886700" cy="806264"/>
      </dsp:txXfrm>
    </dsp:sp>
    <dsp:sp modelId="{5CFC1DA5-DE9B-4BB7-80D5-72A681AC251A}">
      <dsp:nvSpPr>
        <dsp:cNvPr id="0" name=""/>
        <dsp:cNvSpPr/>
      </dsp:nvSpPr>
      <dsp:spPr>
        <a:xfrm>
          <a:off x="0" y="1539779"/>
          <a:ext cx="7886700" cy="71136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Controlling by input objects</a:t>
          </a:r>
          <a:endParaRPr lang="zh-TW" altLang="en-US" sz="2800" kern="1200" dirty="0"/>
        </a:p>
      </dsp:txBody>
      <dsp:txXfrm>
        <a:off x="34726" y="1574505"/>
        <a:ext cx="7817248" cy="641908"/>
      </dsp:txXfrm>
    </dsp:sp>
    <dsp:sp modelId="{241360D4-C301-4ECF-9835-BAD3F440350F}">
      <dsp:nvSpPr>
        <dsp:cNvPr id="0" name=""/>
        <dsp:cNvSpPr/>
      </dsp:nvSpPr>
      <dsp:spPr>
        <a:xfrm>
          <a:off x="0" y="2251140"/>
          <a:ext cx="78867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Unsupervised</a:t>
          </a:r>
          <a:endParaRPr lang="zh-TW" altLang="en-US" sz="2400" kern="1200" dirty="0"/>
        </a:p>
      </dsp:txBody>
      <dsp:txXfrm>
        <a:off x="0" y="2251140"/>
        <a:ext cx="7886700" cy="1219230"/>
      </dsp:txXfrm>
    </dsp:sp>
    <dsp:sp modelId="{E6ECCFA3-C0D0-4D1C-B4BE-373FBAAD6F39}">
      <dsp:nvSpPr>
        <dsp:cNvPr id="0" name=""/>
        <dsp:cNvSpPr/>
      </dsp:nvSpPr>
      <dsp:spPr>
        <a:xfrm>
          <a:off x="0" y="3470370"/>
          <a:ext cx="7886700" cy="7113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Feature extraction </a:t>
          </a:r>
          <a:endParaRPr lang="zh-TW" altLang="en-US" sz="2800" kern="1200" dirty="0"/>
        </a:p>
      </dsp:txBody>
      <dsp:txXfrm>
        <a:off x="34726" y="3505096"/>
        <a:ext cx="7817248" cy="641908"/>
      </dsp:txXfrm>
    </dsp:sp>
    <dsp:sp modelId="{0733BED9-0FEB-4831-BBDD-7C091C6B2A86}">
      <dsp:nvSpPr>
        <dsp:cNvPr id="0" name=""/>
        <dsp:cNvSpPr/>
      </dsp:nvSpPr>
      <dsp:spPr>
        <a:xfrm>
          <a:off x="0" y="4181730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Domain Independent Feature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Improving Auto-encoder (VAE-GAN, </a:t>
          </a:r>
          <a:r>
            <a:rPr lang="en-US" altLang="zh-TW" sz="2400" kern="1200" dirty="0" err="1"/>
            <a:t>BiGAN</a:t>
          </a:r>
          <a:r>
            <a:rPr lang="en-US" altLang="zh-TW" sz="2400" kern="1200" dirty="0"/>
            <a:t>)</a:t>
          </a:r>
          <a:endParaRPr lang="zh-TW" altLang="en-US" sz="2400" kern="1200" dirty="0"/>
        </a:p>
      </dsp:txBody>
      <dsp:txXfrm>
        <a:off x="0" y="4181730"/>
        <a:ext cx="7886700" cy="8062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7C32A-E516-4408-BB03-9F885794ACC1}">
      <dsp:nvSpPr>
        <dsp:cNvPr id="0" name=""/>
        <dsp:cNvSpPr/>
      </dsp:nvSpPr>
      <dsp:spPr>
        <a:xfrm>
          <a:off x="0" y="22154"/>
          <a:ext cx="7886700" cy="71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Modifying  input code</a:t>
          </a:r>
          <a:endParaRPr lang="zh-TW" altLang="en-US" sz="2800" kern="1200" dirty="0"/>
        </a:p>
      </dsp:txBody>
      <dsp:txXfrm>
        <a:off x="34726" y="56880"/>
        <a:ext cx="7817248" cy="641908"/>
      </dsp:txXfrm>
    </dsp:sp>
    <dsp:sp modelId="{A4E3031E-3198-43DE-AACF-80F50E61EF02}">
      <dsp:nvSpPr>
        <dsp:cNvPr id="0" name=""/>
        <dsp:cNvSpPr/>
      </dsp:nvSpPr>
      <dsp:spPr>
        <a:xfrm>
          <a:off x="0" y="733514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Making code has influence (</a:t>
          </a:r>
          <a:r>
            <a:rPr lang="en-US" altLang="zh-TW" sz="2400" kern="1200" dirty="0" err="1"/>
            <a:t>InfoGAN</a:t>
          </a:r>
          <a:r>
            <a:rPr lang="en-US" altLang="zh-TW" sz="2400" kern="1200" dirty="0"/>
            <a:t>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Connection code space with attribute</a:t>
          </a:r>
          <a:endParaRPr lang="zh-TW" altLang="en-US" sz="2400" kern="1200" dirty="0"/>
        </a:p>
      </dsp:txBody>
      <dsp:txXfrm>
        <a:off x="0" y="733514"/>
        <a:ext cx="7886700" cy="806264"/>
      </dsp:txXfrm>
    </dsp:sp>
    <dsp:sp modelId="{5CFC1DA5-DE9B-4BB7-80D5-72A681AC251A}">
      <dsp:nvSpPr>
        <dsp:cNvPr id="0" name=""/>
        <dsp:cNvSpPr/>
      </dsp:nvSpPr>
      <dsp:spPr>
        <a:xfrm>
          <a:off x="0" y="1539779"/>
          <a:ext cx="7886700" cy="71136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Controlling by input objects</a:t>
          </a:r>
          <a:endParaRPr lang="zh-TW" altLang="en-US" sz="2800" kern="1200" dirty="0"/>
        </a:p>
      </dsp:txBody>
      <dsp:txXfrm>
        <a:off x="34726" y="1574505"/>
        <a:ext cx="7817248" cy="641908"/>
      </dsp:txXfrm>
    </dsp:sp>
    <dsp:sp modelId="{241360D4-C301-4ECF-9835-BAD3F440350F}">
      <dsp:nvSpPr>
        <dsp:cNvPr id="0" name=""/>
        <dsp:cNvSpPr/>
      </dsp:nvSpPr>
      <dsp:spPr>
        <a:xfrm>
          <a:off x="0" y="2251140"/>
          <a:ext cx="78867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Unsupervised</a:t>
          </a:r>
          <a:endParaRPr lang="zh-TW" altLang="en-US" sz="2400" kern="1200" dirty="0"/>
        </a:p>
      </dsp:txBody>
      <dsp:txXfrm>
        <a:off x="0" y="2251140"/>
        <a:ext cx="7886700" cy="1219230"/>
      </dsp:txXfrm>
    </dsp:sp>
    <dsp:sp modelId="{E6ECCFA3-C0D0-4D1C-B4BE-373FBAAD6F39}">
      <dsp:nvSpPr>
        <dsp:cNvPr id="0" name=""/>
        <dsp:cNvSpPr/>
      </dsp:nvSpPr>
      <dsp:spPr>
        <a:xfrm>
          <a:off x="0" y="3470370"/>
          <a:ext cx="7886700" cy="7113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Feature extraction </a:t>
          </a:r>
          <a:endParaRPr lang="zh-TW" altLang="en-US" sz="2800" kern="1200" dirty="0"/>
        </a:p>
      </dsp:txBody>
      <dsp:txXfrm>
        <a:off x="34726" y="3505096"/>
        <a:ext cx="7817248" cy="641908"/>
      </dsp:txXfrm>
    </dsp:sp>
    <dsp:sp modelId="{0733BED9-0FEB-4831-BBDD-7C091C6B2A86}">
      <dsp:nvSpPr>
        <dsp:cNvPr id="0" name=""/>
        <dsp:cNvSpPr/>
      </dsp:nvSpPr>
      <dsp:spPr>
        <a:xfrm>
          <a:off x="0" y="4181730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Domain Independent Feature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Improving Auto-encoder (VAE-GAN, </a:t>
          </a:r>
          <a:r>
            <a:rPr lang="en-US" altLang="zh-TW" sz="2400" kern="1200" dirty="0" err="1"/>
            <a:t>BiGAN</a:t>
          </a:r>
          <a:r>
            <a:rPr lang="en-US" altLang="zh-TW" sz="2400" kern="1200" dirty="0"/>
            <a:t>)</a:t>
          </a:r>
          <a:endParaRPr lang="zh-TW" altLang="en-US" sz="2400" kern="1200" dirty="0"/>
        </a:p>
      </dsp:txBody>
      <dsp:txXfrm>
        <a:off x="0" y="4181730"/>
        <a:ext cx="7886700" cy="8062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7C32A-E516-4408-BB03-9F885794ACC1}">
      <dsp:nvSpPr>
        <dsp:cNvPr id="0" name=""/>
        <dsp:cNvSpPr/>
      </dsp:nvSpPr>
      <dsp:spPr>
        <a:xfrm>
          <a:off x="0" y="22154"/>
          <a:ext cx="7886700" cy="71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Modifying  input code</a:t>
          </a:r>
          <a:endParaRPr lang="zh-TW" altLang="en-US" sz="2800" kern="1200" dirty="0"/>
        </a:p>
      </dsp:txBody>
      <dsp:txXfrm>
        <a:off x="34726" y="56880"/>
        <a:ext cx="7817248" cy="641908"/>
      </dsp:txXfrm>
    </dsp:sp>
    <dsp:sp modelId="{A4E3031E-3198-43DE-AACF-80F50E61EF02}">
      <dsp:nvSpPr>
        <dsp:cNvPr id="0" name=""/>
        <dsp:cNvSpPr/>
      </dsp:nvSpPr>
      <dsp:spPr>
        <a:xfrm>
          <a:off x="0" y="733514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Making code has influence (</a:t>
          </a:r>
          <a:r>
            <a:rPr lang="en-US" altLang="zh-TW" sz="2400" kern="1200" dirty="0" err="1"/>
            <a:t>InfoGAN</a:t>
          </a:r>
          <a:r>
            <a:rPr lang="en-US" altLang="zh-TW" sz="2400" kern="1200" dirty="0"/>
            <a:t>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Connection code space with attribute</a:t>
          </a:r>
          <a:endParaRPr lang="zh-TW" altLang="en-US" sz="2400" kern="1200" dirty="0"/>
        </a:p>
      </dsp:txBody>
      <dsp:txXfrm>
        <a:off x="0" y="733514"/>
        <a:ext cx="7886700" cy="806264"/>
      </dsp:txXfrm>
    </dsp:sp>
    <dsp:sp modelId="{5CFC1DA5-DE9B-4BB7-80D5-72A681AC251A}">
      <dsp:nvSpPr>
        <dsp:cNvPr id="0" name=""/>
        <dsp:cNvSpPr/>
      </dsp:nvSpPr>
      <dsp:spPr>
        <a:xfrm>
          <a:off x="0" y="1539779"/>
          <a:ext cx="7886700" cy="71136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Controlling by input objects</a:t>
          </a:r>
          <a:endParaRPr lang="zh-TW" altLang="en-US" sz="2800" kern="1200" dirty="0"/>
        </a:p>
      </dsp:txBody>
      <dsp:txXfrm>
        <a:off x="34726" y="1574505"/>
        <a:ext cx="7817248" cy="641908"/>
      </dsp:txXfrm>
    </dsp:sp>
    <dsp:sp modelId="{241360D4-C301-4ECF-9835-BAD3F440350F}">
      <dsp:nvSpPr>
        <dsp:cNvPr id="0" name=""/>
        <dsp:cNvSpPr/>
      </dsp:nvSpPr>
      <dsp:spPr>
        <a:xfrm>
          <a:off x="0" y="2251140"/>
          <a:ext cx="78867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Unsupervised</a:t>
          </a:r>
          <a:endParaRPr lang="zh-TW" altLang="en-US" sz="2400" kern="1200" dirty="0"/>
        </a:p>
      </dsp:txBody>
      <dsp:txXfrm>
        <a:off x="0" y="2251140"/>
        <a:ext cx="7886700" cy="1219230"/>
      </dsp:txXfrm>
    </dsp:sp>
    <dsp:sp modelId="{E6ECCFA3-C0D0-4D1C-B4BE-373FBAAD6F39}">
      <dsp:nvSpPr>
        <dsp:cNvPr id="0" name=""/>
        <dsp:cNvSpPr/>
      </dsp:nvSpPr>
      <dsp:spPr>
        <a:xfrm>
          <a:off x="0" y="3470370"/>
          <a:ext cx="7886700" cy="7113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Feature extraction </a:t>
          </a:r>
          <a:endParaRPr lang="zh-TW" altLang="en-US" sz="2800" kern="1200" dirty="0"/>
        </a:p>
      </dsp:txBody>
      <dsp:txXfrm>
        <a:off x="34726" y="3505096"/>
        <a:ext cx="7817248" cy="641908"/>
      </dsp:txXfrm>
    </dsp:sp>
    <dsp:sp modelId="{0733BED9-0FEB-4831-BBDD-7C091C6B2A86}">
      <dsp:nvSpPr>
        <dsp:cNvPr id="0" name=""/>
        <dsp:cNvSpPr/>
      </dsp:nvSpPr>
      <dsp:spPr>
        <a:xfrm>
          <a:off x="0" y="4181730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Domain Independent Feature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Improving Auto-encoder (VAE-GAN, </a:t>
          </a:r>
          <a:r>
            <a:rPr lang="en-US" altLang="zh-TW" sz="2400" kern="1200" dirty="0" err="1"/>
            <a:t>BiGAN</a:t>
          </a:r>
          <a:r>
            <a:rPr lang="en-US" altLang="zh-TW" sz="2400" kern="1200" dirty="0"/>
            <a:t>)</a:t>
          </a:r>
          <a:endParaRPr lang="zh-TW" altLang="en-US" sz="2400" kern="1200" dirty="0"/>
        </a:p>
      </dsp:txBody>
      <dsp:txXfrm>
        <a:off x="0" y="4181730"/>
        <a:ext cx="7886700" cy="8062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7C32A-E516-4408-BB03-9F885794ACC1}">
      <dsp:nvSpPr>
        <dsp:cNvPr id="0" name=""/>
        <dsp:cNvSpPr/>
      </dsp:nvSpPr>
      <dsp:spPr>
        <a:xfrm>
          <a:off x="0" y="22154"/>
          <a:ext cx="7886700" cy="71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Modifying  input code</a:t>
          </a:r>
          <a:endParaRPr lang="zh-TW" altLang="en-US" sz="2800" kern="1200" dirty="0"/>
        </a:p>
      </dsp:txBody>
      <dsp:txXfrm>
        <a:off x="34726" y="56880"/>
        <a:ext cx="7817248" cy="641908"/>
      </dsp:txXfrm>
    </dsp:sp>
    <dsp:sp modelId="{A4E3031E-3198-43DE-AACF-80F50E61EF02}">
      <dsp:nvSpPr>
        <dsp:cNvPr id="0" name=""/>
        <dsp:cNvSpPr/>
      </dsp:nvSpPr>
      <dsp:spPr>
        <a:xfrm>
          <a:off x="0" y="733514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Making code has influence (</a:t>
          </a:r>
          <a:r>
            <a:rPr lang="en-US" altLang="zh-TW" sz="2400" kern="1200" dirty="0" err="1"/>
            <a:t>InfoGAN</a:t>
          </a:r>
          <a:r>
            <a:rPr lang="en-US" altLang="zh-TW" sz="2400" kern="1200" dirty="0"/>
            <a:t>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Connection code space with attribute</a:t>
          </a:r>
          <a:endParaRPr lang="zh-TW" altLang="en-US" sz="2400" kern="1200" dirty="0"/>
        </a:p>
      </dsp:txBody>
      <dsp:txXfrm>
        <a:off x="0" y="733514"/>
        <a:ext cx="7886700" cy="806264"/>
      </dsp:txXfrm>
    </dsp:sp>
    <dsp:sp modelId="{5CFC1DA5-DE9B-4BB7-80D5-72A681AC251A}">
      <dsp:nvSpPr>
        <dsp:cNvPr id="0" name=""/>
        <dsp:cNvSpPr/>
      </dsp:nvSpPr>
      <dsp:spPr>
        <a:xfrm>
          <a:off x="0" y="1539779"/>
          <a:ext cx="7886700" cy="71136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Controlling by input objects</a:t>
          </a:r>
          <a:endParaRPr lang="zh-TW" altLang="en-US" sz="2800" kern="1200" dirty="0"/>
        </a:p>
      </dsp:txBody>
      <dsp:txXfrm>
        <a:off x="34726" y="1574505"/>
        <a:ext cx="7817248" cy="641908"/>
      </dsp:txXfrm>
    </dsp:sp>
    <dsp:sp modelId="{241360D4-C301-4ECF-9835-BAD3F440350F}">
      <dsp:nvSpPr>
        <dsp:cNvPr id="0" name=""/>
        <dsp:cNvSpPr/>
      </dsp:nvSpPr>
      <dsp:spPr>
        <a:xfrm>
          <a:off x="0" y="2251140"/>
          <a:ext cx="78867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Unsupervised</a:t>
          </a:r>
          <a:endParaRPr lang="zh-TW" altLang="en-US" sz="2400" kern="1200" dirty="0"/>
        </a:p>
      </dsp:txBody>
      <dsp:txXfrm>
        <a:off x="0" y="2251140"/>
        <a:ext cx="7886700" cy="1219230"/>
      </dsp:txXfrm>
    </dsp:sp>
    <dsp:sp modelId="{E6ECCFA3-C0D0-4D1C-B4BE-373FBAAD6F39}">
      <dsp:nvSpPr>
        <dsp:cNvPr id="0" name=""/>
        <dsp:cNvSpPr/>
      </dsp:nvSpPr>
      <dsp:spPr>
        <a:xfrm>
          <a:off x="0" y="3470370"/>
          <a:ext cx="7886700" cy="7113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Feature extraction </a:t>
          </a:r>
          <a:endParaRPr lang="zh-TW" altLang="en-US" sz="2800" kern="1200" dirty="0"/>
        </a:p>
      </dsp:txBody>
      <dsp:txXfrm>
        <a:off x="34726" y="3505096"/>
        <a:ext cx="7817248" cy="641908"/>
      </dsp:txXfrm>
    </dsp:sp>
    <dsp:sp modelId="{0733BED9-0FEB-4831-BBDD-7C091C6B2A86}">
      <dsp:nvSpPr>
        <dsp:cNvPr id="0" name=""/>
        <dsp:cNvSpPr/>
      </dsp:nvSpPr>
      <dsp:spPr>
        <a:xfrm>
          <a:off x="0" y="4181730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Domain Independent Feature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Improving Auto-encoder (VAE-GAN, </a:t>
          </a:r>
          <a:r>
            <a:rPr lang="en-US" altLang="zh-TW" sz="2400" kern="1200" dirty="0" err="1"/>
            <a:t>BiGAN</a:t>
          </a:r>
          <a:r>
            <a:rPr lang="en-US" altLang="zh-TW" sz="2400" kern="1200" dirty="0"/>
            <a:t>)</a:t>
          </a:r>
          <a:endParaRPr lang="zh-TW" altLang="en-US" sz="2400" kern="1200" dirty="0"/>
        </a:p>
      </dsp:txBody>
      <dsp:txXfrm>
        <a:off x="0" y="4181730"/>
        <a:ext cx="7886700" cy="8062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7C32A-E516-4408-BB03-9F885794ACC1}">
      <dsp:nvSpPr>
        <dsp:cNvPr id="0" name=""/>
        <dsp:cNvSpPr/>
      </dsp:nvSpPr>
      <dsp:spPr>
        <a:xfrm>
          <a:off x="0" y="22154"/>
          <a:ext cx="7886700" cy="71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Modifying  input code</a:t>
          </a:r>
          <a:endParaRPr lang="zh-TW" altLang="en-US" sz="2800" kern="1200" dirty="0"/>
        </a:p>
      </dsp:txBody>
      <dsp:txXfrm>
        <a:off x="34726" y="56880"/>
        <a:ext cx="7817248" cy="641908"/>
      </dsp:txXfrm>
    </dsp:sp>
    <dsp:sp modelId="{A4E3031E-3198-43DE-AACF-80F50E61EF02}">
      <dsp:nvSpPr>
        <dsp:cNvPr id="0" name=""/>
        <dsp:cNvSpPr/>
      </dsp:nvSpPr>
      <dsp:spPr>
        <a:xfrm>
          <a:off x="0" y="733514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Making code has influence (</a:t>
          </a:r>
          <a:r>
            <a:rPr lang="en-US" altLang="zh-TW" sz="2400" kern="1200" dirty="0" err="1"/>
            <a:t>InfoGAN</a:t>
          </a:r>
          <a:r>
            <a:rPr lang="en-US" altLang="zh-TW" sz="2400" kern="1200" dirty="0"/>
            <a:t>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Connection code space with attribute</a:t>
          </a:r>
          <a:endParaRPr lang="zh-TW" altLang="en-US" sz="2400" kern="1200" dirty="0"/>
        </a:p>
      </dsp:txBody>
      <dsp:txXfrm>
        <a:off x="0" y="733514"/>
        <a:ext cx="7886700" cy="806264"/>
      </dsp:txXfrm>
    </dsp:sp>
    <dsp:sp modelId="{5CFC1DA5-DE9B-4BB7-80D5-72A681AC251A}">
      <dsp:nvSpPr>
        <dsp:cNvPr id="0" name=""/>
        <dsp:cNvSpPr/>
      </dsp:nvSpPr>
      <dsp:spPr>
        <a:xfrm>
          <a:off x="0" y="1539779"/>
          <a:ext cx="7886700" cy="71136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Controlling by input objects</a:t>
          </a:r>
          <a:endParaRPr lang="zh-TW" altLang="en-US" sz="2800" kern="1200" dirty="0"/>
        </a:p>
      </dsp:txBody>
      <dsp:txXfrm>
        <a:off x="34726" y="1574505"/>
        <a:ext cx="7817248" cy="641908"/>
      </dsp:txXfrm>
    </dsp:sp>
    <dsp:sp modelId="{241360D4-C301-4ECF-9835-BAD3F440350F}">
      <dsp:nvSpPr>
        <dsp:cNvPr id="0" name=""/>
        <dsp:cNvSpPr/>
      </dsp:nvSpPr>
      <dsp:spPr>
        <a:xfrm>
          <a:off x="0" y="2251140"/>
          <a:ext cx="78867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Unsupervised</a:t>
          </a:r>
          <a:endParaRPr lang="zh-TW" altLang="en-US" sz="2400" kern="1200" dirty="0"/>
        </a:p>
      </dsp:txBody>
      <dsp:txXfrm>
        <a:off x="0" y="2251140"/>
        <a:ext cx="7886700" cy="1219230"/>
      </dsp:txXfrm>
    </dsp:sp>
    <dsp:sp modelId="{E6ECCFA3-C0D0-4D1C-B4BE-373FBAAD6F39}">
      <dsp:nvSpPr>
        <dsp:cNvPr id="0" name=""/>
        <dsp:cNvSpPr/>
      </dsp:nvSpPr>
      <dsp:spPr>
        <a:xfrm>
          <a:off x="0" y="3470370"/>
          <a:ext cx="7886700" cy="7113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Feature extraction </a:t>
          </a:r>
          <a:endParaRPr lang="zh-TW" altLang="en-US" sz="2800" kern="1200" dirty="0"/>
        </a:p>
      </dsp:txBody>
      <dsp:txXfrm>
        <a:off x="34726" y="3505096"/>
        <a:ext cx="7817248" cy="641908"/>
      </dsp:txXfrm>
    </dsp:sp>
    <dsp:sp modelId="{0733BED9-0FEB-4831-BBDD-7C091C6B2A86}">
      <dsp:nvSpPr>
        <dsp:cNvPr id="0" name=""/>
        <dsp:cNvSpPr/>
      </dsp:nvSpPr>
      <dsp:spPr>
        <a:xfrm>
          <a:off x="0" y="4181730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Domain Independent Feature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Improving Auto-encoder (VAE-GAN, </a:t>
          </a:r>
          <a:r>
            <a:rPr lang="en-US" altLang="zh-TW" sz="2400" kern="1200" dirty="0" err="1"/>
            <a:t>BiGAN</a:t>
          </a:r>
          <a:r>
            <a:rPr lang="en-US" altLang="zh-TW" sz="2400" kern="1200" dirty="0"/>
            <a:t>)</a:t>
          </a:r>
          <a:endParaRPr lang="zh-TW" altLang="en-US" sz="2400" kern="1200" dirty="0"/>
        </a:p>
      </dsp:txBody>
      <dsp:txXfrm>
        <a:off x="0" y="4181730"/>
        <a:ext cx="7886700" cy="8062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7C32A-E516-4408-BB03-9F885794ACC1}">
      <dsp:nvSpPr>
        <dsp:cNvPr id="0" name=""/>
        <dsp:cNvSpPr/>
      </dsp:nvSpPr>
      <dsp:spPr>
        <a:xfrm>
          <a:off x="0" y="22154"/>
          <a:ext cx="7886700" cy="71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Modifying  input code</a:t>
          </a:r>
          <a:endParaRPr lang="zh-TW" altLang="en-US" sz="2800" kern="1200" dirty="0"/>
        </a:p>
      </dsp:txBody>
      <dsp:txXfrm>
        <a:off x="34726" y="56880"/>
        <a:ext cx="7817248" cy="641908"/>
      </dsp:txXfrm>
    </dsp:sp>
    <dsp:sp modelId="{A4E3031E-3198-43DE-AACF-80F50E61EF02}">
      <dsp:nvSpPr>
        <dsp:cNvPr id="0" name=""/>
        <dsp:cNvSpPr/>
      </dsp:nvSpPr>
      <dsp:spPr>
        <a:xfrm>
          <a:off x="0" y="733514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Making code has influence (</a:t>
          </a:r>
          <a:r>
            <a:rPr lang="en-US" altLang="zh-TW" sz="2400" kern="1200" dirty="0" err="1"/>
            <a:t>InfoGAN</a:t>
          </a:r>
          <a:r>
            <a:rPr lang="en-US" altLang="zh-TW" sz="2400" kern="1200" dirty="0"/>
            <a:t>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Connection code space with attribute</a:t>
          </a:r>
          <a:endParaRPr lang="zh-TW" altLang="en-US" sz="2400" kern="1200" dirty="0"/>
        </a:p>
      </dsp:txBody>
      <dsp:txXfrm>
        <a:off x="0" y="733514"/>
        <a:ext cx="7886700" cy="806264"/>
      </dsp:txXfrm>
    </dsp:sp>
    <dsp:sp modelId="{5CFC1DA5-DE9B-4BB7-80D5-72A681AC251A}">
      <dsp:nvSpPr>
        <dsp:cNvPr id="0" name=""/>
        <dsp:cNvSpPr/>
      </dsp:nvSpPr>
      <dsp:spPr>
        <a:xfrm>
          <a:off x="0" y="1539779"/>
          <a:ext cx="7886700" cy="71136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Controlling by input objects</a:t>
          </a:r>
          <a:endParaRPr lang="zh-TW" altLang="en-US" sz="2800" kern="1200" dirty="0"/>
        </a:p>
      </dsp:txBody>
      <dsp:txXfrm>
        <a:off x="34726" y="1574505"/>
        <a:ext cx="7817248" cy="641908"/>
      </dsp:txXfrm>
    </dsp:sp>
    <dsp:sp modelId="{241360D4-C301-4ECF-9835-BAD3F440350F}">
      <dsp:nvSpPr>
        <dsp:cNvPr id="0" name=""/>
        <dsp:cNvSpPr/>
      </dsp:nvSpPr>
      <dsp:spPr>
        <a:xfrm>
          <a:off x="0" y="2251140"/>
          <a:ext cx="78867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Unsupervised</a:t>
          </a:r>
          <a:endParaRPr lang="zh-TW" altLang="en-US" sz="2400" kern="1200" dirty="0"/>
        </a:p>
      </dsp:txBody>
      <dsp:txXfrm>
        <a:off x="0" y="2251140"/>
        <a:ext cx="7886700" cy="1219230"/>
      </dsp:txXfrm>
    </dsp:sp>
    <dsp:sp modelId="{E6ECCFA3-C0D0-4D1C-B4BE-373FBAAD6F39}">
      <dsp:nvSpPr>
        <dsp:cNvPr id="0" name=""/>
        <dsp:cNvSpPr/>
      </dsp:nvSpPr>
      <dsp:spPr>
        <a:xfrm>
          <a:off x="0" y="3470370"/>
          <a:ext cx="7886700" cy="7113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Feature extraction </a:t>
          </a:r>
          <a:endParaRPr lang="zh-TW" altLang="en-US" sz="2800" kern="1200" dirty="0"/>
        </a:p>
      </dsp:txBody>
      <dsp:txXfrm>
        <a:off x="34726" y="3505096"/>
        <a:ext cx="7817248" cy="641908"/>
      </dsp:txXfrm>
    </dsp:sp>
    <dsp:sp modelId="{0733BED9-0FEB-4831-BBDD-7C091C6B2A86}">
      <dsp:nvSpPr>
        <dsp:cNvPr id="0" name=""/>
        <dsp:cNvSpPr/>
      </dsp:nvSpPr>
      <dsp:spPr>
        <a:xfrm>
          <a:off x="0" y="4181730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Domain Independent Feature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Improving Auto-encoder (VAE-GAN, </a:t>
          </a:r>
          <a:r>
            <a:rPr lang="en-US" altLang="zh-TW" sz="2400" kern="1200" dirty="0" err="1"/>
            <a:t>BiGAN</a:t>
          </a:r>
          <a:r>
            <a:rPr lang="en-US" altLang="zh-TW" sz="2400" kern="1200" dirty="0"/>
            <a:t>)</a:t>
          </a:r>
          <a:endParaRPr lang="zh-TW" altLang="en-US" sz="2400" kern="1200" dirty="0"/>
        </a:p>
      </dsp:txBody>
      <dsp:txXfrm>
        <a:off x="0" y="4181730"/>
        <a:ext cx="7886700" cy="8062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7C32A-E516-4408-BB03-9F885794ACC1}">
      <dsp:nvSpPr>
        <dsp:cNvPr id="0" name=""/>
        <dsp:cNvSpPr/>
      </dsp:nvSpPr>
      <dsp:spPr>
        <a:xfrm>
          <a:off x="0" y="22154"/>
          <a:ext cx="7886700" cy="71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Modifying  input code</a:t>
          </a:r>
          <a:endParaRPr lang="zh-TW" altLang="en-US" sz="2800" kern="1200" dirty="0"/>
        </a:p>
      </dsp:txBody>
      <dsp:txXfrm>
        <a:off x="34726" y="56880"/>
        <a:ext cx="7817248" cy="641908"/>
      </dsp:txXfrm>
    </dsp:sp>
    <dsp:sp modelId="{A4E3031E-3198-43DE-AACF-80F50E61EF02}">
      <dsp:nvSpPr>
        <dsp:cNvPr id="0" name=""/>
        <dsp:cNvSpPr/>
      </dsp:nvSpPr>
      <dsp:spPr>
        <a:xfrm>
          <a:off x="0" y="733514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Making code has influence (</a:t>
          </a:r>
          <a:r>
            <a:rPr lang="en-US" altLang="zh-TW" sz="2400" kern="1200" dirty="0" err="1"/>
            <a:t>InfoGAN</a:t>
          </a:r>
          <a:r>
            <a:rPr lang="en-US" altLang="zh-TW" sz="2400" kern="1200" dirty="0"/>
            <a:t>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Connection code space with attribute</a:t>
          </a:r>
          <a:endParaRPr lang="zh-TW" altLang="en-US" sz="2400" kern="1200" dirty="0"/>
        </a:p>
      </dsp:txBody>
      <dsp:txXfrm>
        <a:off x="0" y="733514"/>
        <a:ext cx="7886700" cy="806264"/>
      </dsp:txXfrm>
    </dsp:sp>
    <dsp:sp modelId="{5CFC1DA5-DE9B-4BB7-80D5-72A681AC251A}">
      <dsp:nvSpPr>
        <dsp:cNvPr id="0" name=""/>
        <dsp:cNvSpPr/>
      </dsp:nvSpPr>
      <dsp:spPr>
        <a:xfrm>
          <a:off x="0" y="1539779"/>
          <a:ext cx="7886700" cy="71136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Controlling by input objects</a:t>
          </a:r>
          <a:endParaRPr lang="zh-TW" altLang="en-US" sz="2800" kern="1200" dirty="0"/>
        </a:p>
      </dsp:txBody>
      <dsp:txXfrm>
        <a:off x="34726" y="1574505"/>
        <a:ext cx="7817248" cy="641908"/>
      </dsp:txXfrm>
    </dsp:sp>
    <dsp:sp modelId="{241360D4-C301-4ECF-9835-BAD3F440350F}">
      <dsp:nvSpPr>
        <dsp:cNvPr id="0" name=""/>
        <dsp:cNvSpPr/>
      </dsp:nvSpPr>
      <dsp:spPr>
        <a:xfrm>
          <a:off x="0" y="2251140"/>
          <a:ext cx="78867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Unpaired data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Unsupervised</a:t>
          </a:r>
          <a:endParaRPr lang="zh-TW" altLang="en-US" sz="2400" kern="1200" dirty="0"/>
        </a:p>
      </dsp:txBody>
      <dsp:txXfrm>
        <a:off x="0" y="2251140"/>
        <a:ext cx="7886700" cy="1219230"/>
      </dsp:txXfrm>
    </dsp:sp>
    <dsp:sp modelId="{E6ECCFA3-C0D0-4D1C-B4BE-373FBAAD6F39}">
      <dsp:nvSpPr>
        <dsp:cNvPr id="0" name=""/>
        <dsp:cNvSpPr/>
      </dsp:nvSpPr>
      <dsp:spPr>
        <a:xfrm>
          <a:off x="0" y="3470370"/>
          <a:ext cx="7886700" cy="71136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Feature extraction </a:t>
          </a:r>
          <a:endParaRPr lang="zh-TW" altLang="en-US" sz="2800" kern="1200" dirty="0"/>
        </a:p>
      </dsp:txBody>
      <dsp:txXfrm>
        <a:off x="34726" y="3505096"/>
        <a:ext cx="7817248" cy="641908"/>
      </dsp:txXfrm>
    </dsp:sp>
    <dsp:sp modelId="{0733BED9-0FEB-4831-BBDD-7C091C6B2A86}">
      <dsp:nvSpPr>
        <dsp:cNvPr id="0" name=""/>
        <dsp:cNvSpPr/>
      </dsp:nvSpPr>
      <dsp:spPr>
        <a:xfrm>
          <a:off x="0" y="4181730"/>
          <a:ext cx="7886700" cy="80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Domain Independent Feature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400" kern="1200" dirty="0"/>
            <a:t>Improving Auto-encoder (VAE-GAN, </a:t>
          </a:r>
          <a:r>
            <a:rPr lang="en-US" altLang="zh-TW" sz="2400" kern="1200" dirty="0" err="1"/>
            <a:t>BiGAN</a:t>
          </a:r>
          <a:r>
            <a:rPr lang="en-US" altLang="zh-TW" sz="2400" kern="1200" dirty="0"/>
            <a:t>)</a:t>
          </a:r>
          <a:endParaRPr lang="zh-TW" altLang="en-US" sz="2400" kern="1200" dirty="0"/>
        </a:p>
      </dsp:txBody>
      <dsp:txXfrm>
        <a:off x="0" y="4181730"/>
        <a:ext cx="7886700" cy="806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6B546-0872-44A5-9F97-9BAA3ED0AB50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Lecture 1: Introduction of GAN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D5C7D51E-D538-46EB-9FD4-CCB54CD1DB95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Lecture 2: Variants of GAN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4AB6A684-A6FB-456D-9C49-999D7A4A049A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Lecture 3: Making Decision and Control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15F58-9330-4063-97D8-F253469CBDBC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Conditional Generation</a:t>
          </a:r>
          <a:endParaRPr lang="zh-TW" altLang="en-US" sz="4800" kern="1200" dirty="0"/>
        </a:p>
      </dsp:txBody>
      <dsp:txXfrm>
        <a:off x="59399" y="222667"/>
        <a:ext cx="7767902" cy="1098002"/>
      </dsp:txXfrm>
    </dsp:sp>
    <dsp:sp modelId="{1C8F20F4-4BFF-4A2B-BF21-C624A5280C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Sequence Generation</a:t>
          </a:r>
          <a:endParaRPr lang="zh-TW" altLang="en-US" sz="4800" kern="1200" dirty="0"/>
        </a:p>
      </dsp:txBody>
      <dsp:txXfrm>
        <a:off x="59399" y="1626668"/>
        <a:ext cx="7767902" cy="1098002"/>
      </dsp:txXfrm>
    </dsp:sp>
    <dsp:sp modelId="{CBED4E1F-C1E8-48D5-A992-29CB6F233B25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A Little Bit of Theory (option)</a:t>
          </a:r>
          <a:endParaRPr lang="zh-TW" altLang="en-US" sz="4800" kern="1200" dirty="0"/>
        </a:p>
      </dsp:txBody>
      <dsp:txXfrm>
        <a:off x="59399" y="3030668"/>
        <a:ext cx="7767902" cy="109800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15F58-9330-4063-97D8-F253469CBDBC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Conditional Generation</a:t>
          </a:r>
          <a:endParaRPr lang="zh-TW" altLang="en-US" sz="4800" kern="1200" dirty="0"/>
        </a:p>
      </dsp:txBody>
      <dsp:txXfrm>
        <a:off x="59399" y="222667"/>
        <a:ext cx="7767902" cy="1098002"/>
      </dsp:txXfrm>
    </dsp:sp>
    <dsp:sp modelId="{1C8F20F4-4BFF-4A2B-BF21-C624A5280C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Sequence Generation</a:t>
          </a:r>
          <a:endParaRPr lang="zh-TW" altLang="en-US" sz="4800" kern="1200" dirty="0"/>
        </a:p>
      </dsp:txBody>
      <dsp:txXfrm>
        <a:off x="59399" y="1626668"/>
        <a:ext cx="7767902" cy="1098002"/>
      </dsp:txXfrm>
    </dsp:sp>
    <dsp:sp modelId="{CBED4E1F-C1E8-48D5-A992-29CB6F233B25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800" kern="1200" dirty="0"/>
            <a:t>A Little Bit of Theory (option)</a:t>
          </a:r>
          <a:endParaRPr lang="zh-TW" altLang="en-US" sz="4800" kern="1200" dirty="0"/>
        </a:p>
      </dsp:txBody>
      <dsp:txXfrm>
        <a:off x="59399" y="3030668"/>
        <a:ext cx="7767902" cy="109800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1EC81-C0F7-4503-B9F7-AF6B5DE34CA2}">
      <dsp:nvSpPr>
        <dsp:cNvPr id="0" name=""/>
        <dsp:cNvSpPr/>
      </dsp:nvSpPr>
      <dsp:spPr>
        <a:xfrm>
          <a:off x="0" y="35080"/>
          <a:ext cx="7886700" cy="206570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200" kern="1200"/>
            <a:t>Reinforcement Learning</a:t>
          </a:r>
          <a:endParaRPr lang="zh-TW" altLang="en-US" sz="5200" kern="1200" dirty="0"/>
        </a:p>
      </dsp:txBody>
      <dsp:txXfrm>
        <a:off x="100840" y="135920"/>
        <a:ext cx="7685020" cy="1864028"/>
      </dsp:txXfrm>
    </dsp:sp>
    <dsp:sp modelId="{068B70A1-F66B-43F0-A194-3E7604C62706}">
      <dsp:nvSpPr>
        <dsp:cNvPr id="0" name=""/>
        <dsp:cNvSpPr/>
      </dsp:nvSpPr>
      <dsp:spPr>
        <a:xfrm>
          <a:off x="0" y="2250549"/>
          <a:ext cx="7886700" cy="2065708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200" kern="1200" dirty="0"/>
            <a:t>Inverse Reinforcement Learning</a:t>
          </a:r>
          <a:endParaRPr lang="zh-TW" altLang="en-US" sz="5200" kern="1200" dirty="0"/>
        </a:p>
      </dsp:txBody>
      <dsp:txXfrm>
        <a:off x="100840" y="2351389"/>
        <a:ext cx="7685020" cy="186402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378E5-FA52-4347-BFC1-B0A2BB843CC5}">
      <dsp:nvSpPr>
        <dsp:cNvPr id="0" name=""/>
        <dsp:cNvSpPr/>
      </dsp:nvSpPr>
      <dsp:spPr>
        <a:xfrm>
          <a:off x="1792111" y="-251480"/>
          <a:ext cx="4302477" cy="4302477"/>
        </a:xfrm>
        <a:prstGeom prst="circularArrow">
          <a:avLst>
            <a:gd name="adj1" fmla="val 5689"/>
            <a:gd name="adj2" fmla="val 340510"/>
            <a:gd name="adj3" fmla="val 12385253"/>
            <a:gd name="adj4" fmla="val 18295915"/>
            <a:gd name="adj5" fmla="val 5908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F3F71E5-EF69-4635-8AFD-B2675F923788}">
      <dsp:nvSpPr>
        <dsp:cNvPr id="0" name=""/>
        <dsp:cNvSpPr/>
      </dsp:nvSpPr>
      <dsp:spPr>
        <a:xfrm>
          <a:off x="2418382" y="993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interacts with the environment</a:t>
          </a:r>
          <a:endParaRPr lang="zh-TW" altLang="en-US" sz="2800" kern="1200" dirty="0"/>
        </a:p>
      </dsp:txBody>
      <dsp:txXfrm>
        <a:off x="2492825" y="75436"/>
        <a:ext cx="2901048" cy="1376081"/>
      </dsp:txXfrm>
    </dsp:sp>
    <dsp:sp modelId="{E37FF648-F033-4003-89AB-3F57D2EE1847}">
      <dsp:nvSpPr>
        <dsp:cNvPr id="0" name=""/>
        <dsp:cNvSpPr/>
      </dsp:nvSpPr>
      <dsp:spPr>
        <a:xfrm>
          <a:off x="4049041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Learning Critic</a:t>
          </a:r>
          <a:endParaRPr lang="zh-TW" altLang="en-US" sz="2800" kern="1200" dirty="0"/>
        </a:p>
      </dsp:txBody>
      <dsp:txXfrm>
        <a:off x="4123484" y="2899820"/>
        <a:ext cx="2901048" cy="1376081"/>
      </dsp:txXfrm>
    </dsp:sp>
    <dsp:sp modelId="{87975B9C-4FBF-49A6-B4AC-A7DC7B23F274}">
      <dsp:nvSpPr>
        <dsp:cNvPr id="0" name=""/>
        <dsp:cNvSpPr/>
      </dsp:nvSpPr>
      <dsp:spPr>
        <a:xfrm>
          <a:off x="787724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Update actor</a:t>
          </a:r>
          <a:r>
            <a:rPr lang="zh-TW" altLang="en-US" sz="2800" kern="1200" dirty="0"/>
            <a:t> </a:t>
          </a:r>
          <a:r>
            <a:rPr lang="en-US" altLang="zh-TW" sz="2800" kern="1200" dirty="0"/>
            <a:t>from </a:t>
          </a:r>
          <a14:m xmlns:a14="http://schemas.microsoft.com/office/drawing/2010/main">
            <m:oMath xmlns:m="http://schemas.openxmlformats.org/officeDocument/2006/math"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  <m:r>
                <a:rPr lang="zh-TW" altLang="en-US" sz="2800" i="1" kern="1200" dirty="0" smtClean="0">
                  <a:latin typeface="Cambria Math" panose="02040503050406030204" pitchFamily="18" charset="0"/>
                </a:rPr>
                <m:t>→</m:t>
              </m:r>
              <m:r>
                <a:rPr lang="zh-TW" altLang="en-US" sz="2800" i="1" kern="1200" smtClean="0">
                  <a:latin typeface="Cambria Math" panose="02040503050406030204" pitchFamily="18" charset="0"/>
                </a:rPr>
                <m:t>𝜋</m:t>
              </m:r>
              <m:r>
                <a:rPr lang="en-US" altLang="zh-TW" sz="2800" i="1" kern="1200" smtClean="0">
                  <a:latin typeface="Cambria Math" panose="02040503050406030204" pitchFamily="18" charset="0"/>
                </a:rPr>
                <m:t>’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based on Critic</a:t>
          </a:r>
          <a:endParaRPr lang="zh-TW" altLang="en-US" sz="2800" kern="1200" dirty="0"/>
        </a:p>
      </dsp:txBody>
      <dsp:txXfrm>
        <a:off x="862167" y="2899820"/>
        <a:ext cx="2901048" cy="137608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1EC81-C0F7-4503-B9F7-AF6B5DE34CA2}">
      <dsp:nvSpPr>
        <dsp:cNvPr id="0" name=""/>
        <dsp:cNvSpPr/>
      </dsp:nvSpPr>
      <dsp:spPr>
        <a:xfrm>
          <a:off x="0" y="35080"/>
          <a:ext cx="7886700" cy="206570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200" kern="1200"/>
            <a:t>Reinforcement Learning</a:t>
          </a:r>
          <a:endParaRPr lang="zh-TW" altLang="en-US" sz="5200" kern="1200" dirty="0"/>
        </a:p>
      </dsp:txBody>
      <dsp:txXfrm>
        <a:off x="100840" y="135920"/>
        <a:ext cx="7685020" cy="1864028"/>
      </dsp:txXfrm>
    </dsp:sp>
    <dsp:sp modelId="{068B70A1-F66B-43F0-A194-3E7604C62706}">
      <dsp:nvSpPr>
        <dsp:cNvPr id="0" name=""/>
        <dsp:cNvSpPr/>
      </dsp:nvSpPr>
      <dsp:spPr>
        <a:xfrm>
          <a:off x="0" y="2250549"/>
          <a:ext cx="7886700" cy="2065708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200" kern="1200" dirty="0"/>
            <a:t>Inverse Reinforcement Learning</a:t>
          </a:r>
          <a:endParaRPr lang="zh-TW" altLang="en-US" sz="5200" kern="1200" dirty="0"/>
        </a:p>
      </dsp:txBody>
      <dsp:txXfrm>
        <a:off x="100840" y="2351389"/>
        <a:ext cx="7685020" cy="18640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6B546-0872-44A5-9F97-9BAA3ED0AB50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Lecture 1: Introduction of GAN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D5C7D51E-D538-46EB-9FD4-CCB54CD1DB95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Lecture 2: Variants of GAN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4AB6A684-A6FB-456D-9C49-999D7A4A049A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Lecture 3: Making Decision and Control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74484-5805-487F-BF3C-AD83028DC2BB}">
      <dsp:nvSpPr>
        <dsp:cNvPr id="0" name=""/>
        <dsp:cNvSpPr/>
      </dsp:nvSpPr>
      <dsp:spPr>
        <a:xfrm>
          <a:off x="0" y="38506"/>
          <a:ext cx="7886700" cy="1319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500" kern="1200" dirty="0"/>
            <a:t>When can I use GAN?</a:t>
          </a:r>
          <a:endParaRPr lang="zh-TW" altLang="en-US" sz="5500" kern="1200" dirty="0"/>
        </a:p>
      </dsp:txBody>
      <dsp:txXfrm>
        <a:off x="64397" y="102903"/>
        <a:ext cx="7757906" cy="1190381"/>
      </dsp:txXfrm>
    </dsp:sp>
    <dsp:sp modelId="{94276CA6-8786-46B0-BE76-A48C334C866B}">
      <dsp:nvSpPr>
        <dsp:cNvPr id="0" name=""/>
        <dsp:cNvSpPr/>
      </dsp:nvSpPr>
      <dsp:spPr>
        <a:xfrm>
          <a:off x="0" y="1516081"/>
          <a:ext cx="7886700" cy="131917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500" kern="1200" dirty="0"/>
            <a:t>Generation by GAN</a:t>
          </a:r>
          <a:endParaRPr lang="zh-TW" altLang="en-US" sz="5500" kern="1200" dirty="0"/>
        </a:p>
      </dsp:txBody>
      <dsp:txXfrm>
        <a:off x="64397" y="1580478"/>
        <a:ext cx="7757906" cy="1190381"/>
      </dsp:txXfrm>
    </dsp:sp>
    <dsp:sp modelId="{AB1B4DE0-1522-4B42-9DD4-D58B898A41B7}">
      <dsp:nvSpPr>
        <dsp:cNvPr id="0" name=""/>
        <dsp:cNvSpPr/>
      </dsp:nvSpPr>
      <dsp:spPr>
        <a:xfrm>
          <a:off x="0" y="2993656"/>
          <a:ext cx="7886700" cy="131917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500" kern="1200" dirty="0"/>
            <a:t>Improving GAN</a:t>
          </a:r>
          <a:endParaRPr lang="zh-TW" altLang="en-US" sz="5500" kern="1200" dirty="0"/>
        </a:p>
      </dsp:txBody>
      <dsp:txXfrm>
        <a:off x="64397" y="3058053"/>
        <a:ext cx="7757906" cy="11903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5FCFF-A143-4610-9771-20197DEDA499}">
      <dsp:nvSpPr>
        <dsp:cNvPr id="0" name=""/>
        <dsp:cNvSpPr/>
      </dsp:nvSpPr>
      <dsp:spPr>
        <a:xfrm>
          <a:off x="382488" y="1472"/>
          <a:ext cx="1480839" cy="14808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Bottom Up</a:t>
          </a:r>
          <a:endParaRPr lang="zh-TW" altLang="en-US" sz="2400" kern="1200" dirty="0"/>
        </a:p>
      </dsp:txBody>
      <dsp:txXfrm>
        <a:off x="599352" y="218336"/>
        <a:ext cx="1047111" cy="1047111"/>
      </dsp:txXfrm>
    </dsp:sp>
    <dsp:sp modelId="{909E2B40-CBE6-41C2-A62C-354402C71011}">
      <dsp:nvSpPr>
        <dsp:cNvPr id="0" name=""/>
        <dsp:cNvSpPr/>
      </dsp:nvSpPr>
      <dsp:spPr>
        <a:xfrm>
          <a:off x="693464" y="1602556"/>
          <a:ext cx="858887" cy="858887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807309" y="1930994"/>
        <a:ext cx="631197" cy="202011"/>
      </dsp:txXfrm>
    </dsp:sp>
    <dsp:sp modelId="{BEB455FD-0CCB-40BF-A1D9-05024398ED44}">
      <dsp:nvSpPr>
        <dsp:cNvPr id="0" name=""/>
        <dsp:cNvSpPr/>
      </dsp:nvSpPr>
      <dsp:spPr>
        <a:xfrm>
          <a:off x="382488" y="2581687"/>
          <a:ext cx="1480839" cy="1480839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Top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Down</a:t>
          </a:r>
          <a:endParaRPr lang="zh-TW" altLang="en-US" sz="2400" kern="1200" dirty="0"/>
        </a:p>
      </dsp:txBody>
      <dsp:txXfrm>
        <a:off x="599352" y="2798551"/>
        <a:ext cx="1047111" cy="1047111"/>
      </dsp:txXfrm>
    </dsp:sp>
    <dsp:sp modelId="{ED28DBDE-5AB6-4947-987E-D33229914AE4}">
      <dsp:nvSpPr>
        <dsp:cNvPr id="0" name=""/>
        <dsp:cNvSpPr/>
      </dsp:nvSpPr>
      <dsp:spPr>
        <a:xfrm>
          <a:off x="2085454" y="1756563"/>
          <a:ext cx="470907" cy="550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300" kern="1200"/>
        </a:p>
      </dsp:txBody>
      <dsp:txXfrm>
        <a:off x="2085454" y="1866737"/>
        <a:ext cx="329635" cy="330524"/>
      </dsp:txXfrm>
    </dsp:sp>
    <dsp:sp modelId="{0EC821C6-4262-41E5-A032-50774887146E}">
      <dsp:nvSpPr>
        <dsp:cNvPr id="0" name=""/>
        <dsp:cNvSpPr/>
      </dsp:nvSpPr>
      <dsp:spPr>
        <a:xfrm>
          <a:off x="2751832" y="551160"/>
          <a:ext cx="2961679" cy="2961679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Generative Adversarial Network (GAN)</a:t>
          </a:r>
          <a:endParaRPr lang="zh-TW" altLang="en-US" sz="2400" kern="1200" dirty="0"/>
        </a:p>
      </dsp:txBody>
      <dsp:txXfrm>
        <a:off x="3185560" y="984888"/>
        <a:ext cx="2094223" cy="20942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74484-5805-487F-BF3C-AD83028DC2BB}">
      <dsp:nvSpPr>
        <dsp:cNvPr id="0" name=""/>
        <dsp:cNvSpPr/>
      </dsp:nvSpPr>
      <dsp:spPr>
        <a:xfrm>
          <a:off x="0" y="38506"/>
          <a:ext cx="7886700" cy="1319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500" kern="1200" dirty="0"/>
            <a:t>When can I use GAN?</a:t>
          </a:r>
          <a:endParaRPr lang="zh-TW" altLang="en-US" sz="5500" kern="1200" dirty="0"/>
        </a:p>
      </dsp:txBody>
      <dsp:txXfrm>
        <a:off x="64397" y="102903"/>
        <a:ext cx="7757906" cy="1190381"/>
      </dsp:txXfrm>
    </dsp:sp>
    <dsp:sp modelId="{94276CA6-8786-46B0-BE76-A48C334C866B}">
      <dsp:nvSpPr>
        <dsp:cNvPr id="0" name=""/>
        <dsp:cNvSpPr/>
      </dsp:nvSpPr>
      <dsp:spPr>
        <a:xfrm>
          <a:off x="0" y="1516081"/>
          <a:ext cx="7886700" cy="131917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500" kern="1200" dirty="0"/>
            <a:t>Generation by GAN</a:t>
          </a:r>
          <a:endParaRPr lang="zh-TW" altLang="en-US" sz="5500" kern="1200" dirty="0"/>
        </a:p>
      </dsp:txBody>
      <dsp:txXfrm>
        <a:off x="64397" y="1580478"/>
        <a:ext cx="7757906" cy="1190381"/>
      </dsp:txXfrm>
    </dsp:sp>
    <dsp:sp modelId="{AB1B4DE0-1522-4B42-9DD4-D58B898A41B7}">
      <dsp:nvSpPr>
        <dsp:cNvPr id="0" name=""/>
        <dsp:cNvSpPr/>
      </dsp:nvSpPr>
      <dsp:spPr>
        <a:xfrm>
          <a:off x="0" y="2993656"/>
          <a:ext cx="7886700" cy="131917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500" kern="1200" dirty="0"/>
            <a:t>Improving GAN</a:t>
          </a:r>
          <a:endParaRPr lang="zh-TW" altLang="en-US" sz="5500" kern="1200" dirty="0"/>
        </a:p>
      </dsp:txBody>
      <dsp:txXfrm>
        <a:off x="64397" y="3058053"/>
        <a:ext cx="7757906" cy="11903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E2EF3-36F4-434E-96BB-4224B9BAB695}">
      <dsp:nvSpPr>
        <dsp:cNvPr id="0" name=""/>
        <dsp:cNvSpPr/>
      </dsp:nvSpPr>
      <dsp:spPr>
        <a:xfrm>
          <a:off x="0" y="51766"/>
          <a:ext cx="7886700" cy="1350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Q1: Why generator cannot learn by itself?</a:t>
          </a:r>
          <a:endParaRPr lang="zh-TW" altLang="en-US" sz="3400" kern="1200" dirty="0"/>
        </a:p>
      </dsp:txBody>
      <dsp:txXfrm>
        <a:off x="65934" y="117700"/>
        <a:ext cx="7754832" cy="1218787"/>
      </dsp:txXfrm>
    </dsp:sp>
    <dsp:sp modelId="{C98E9B05-58F6-4CD3-A625-6FFE8C0878D5}">
      <dsp:nvSpPr>
        <dsp:cNvPr id="0" name=""/>
        <dsp:cNvSpPr/>
      </dsp:nvSpPr>
      <dsp:spPr>
        <a:xfrm>
          <a:off x="0" y="1500341"/>
          <a:ext cx="7886700" cy="135065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Q2: Why discriminator don’t generate object itself? </a:t>
          </a:r>
          <a:endParaRPr lang="zh-TW" altLang="en-US" sz="3400" kern="1200" dirty="0"/>
        </a:p>
      </dsp:txBody>
      <dsp:txXfrm>
        <a:off x="65934" y="1566275"/>
        <a:ext cx="7754832" cy="1218787"/>
      </dsp:txXfrm>
    </dsp:sp>
    <dsp:sp modelId="{BC524C2F-E6FA-4A24-B444-F146B1FBFBE8}">
      <dsp:nvSpPr>
        <dsp:cNvPr id="0" name=""/>
        <dsp:cNvSpPr/>
      </dsp:nvSpPr>
      <dsp:spPr>
        <a:xfrm>
          <a:off x="0" y="2948916"/>
          <a:ext cx="7886700" cy="135065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Q3: How discriminator and generator interact? </a:t>
          </a:r>
          <a:endParaRPr lang="zh-TW" altLang="en-US" sz="3400" kern="1200" dirty="0"/>
        </a:p>
      </dsp:txBody>
      <dsp:txXfrm>
        <a:off x="65934" y="3014850"/>
        <a:ext cx="7754832" cy="12187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E2EF3-36F4-434E-96BB-4224B9BAB695}">
      <dsp:nvSpPr>
        <dsp:cNvPr id="0" name=""/>
        <dsp:cNvSpPr/>
      </dsp:nvSpPr>
      <dsp:spPr>
        <a:xfrm>
          <a:off x="0" y="51766"/>
          <a:ext cx="7886700" cy="1350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Q1: Why generator cannot learn by itself?</a:t>
          </a:r>
          <a:endParaRPr lang="zh-TW" altLang="en-US" sz="3400" kern="1200" dirty="0"/>
        </a:p>
      </dsp:txBody>
      <dsp:txXfrm>
        <a:off x="65934" y="117700"/>
        <a:ext cx="7754832" cy="1218787"/>
      </dsp:txXfrm>
    </dsp:sp>
    <dsp:sp modelId="{C98E9B05-58F6-4CD3-A625-6FFE8C0878D5}">
      <dsp:nvSpPr>
        <dsp:cNvPr id="0" name=""/>
        <dsp:cNvSpPr/>
      </dsp:nvSpPr>
      <dsp:spPr>
        <a:xfrm>
          <a:off x="0" y="1500341"/>
          <a:ext cx="7886700" cy="135065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Q2: Why discriminator don’t generate object itself? </a:t>
          </a:r>
          <a:endParaRPr lang="zh-TW" altLang="en-US" sz="3400" kern="1200" dirty="0"/>
        </a:p>
      </dsp:txBody>
      <dsp:txXfrm>
        <a:off x="65934" y="1566275"/>
        <a:ext cx="7754832" cy="1218787"/>
      </dsp:txXfrm>
    </dsp:sp>
    <dsp:sp modelId="{BC524C2F-E6FA-4A24-B444-F146B1FBFBE8}">
      <dsp:nvSpPr>
        <dsp:cNvPr id="0" name=""/>
        <dsp:cNvSpPr/>
      </dsp:nvSpPr>
      <dsp:spPr>
        <a:xfrm>
          <a:off x="0" y="2948916"/>
          <a:ext cx="7886700" cy="135065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Q3: How discriminator and generator interact? </a:t>
          </a:r>
          <a:endParaRPr lang="zh-TW" altLang="en-US" sz="3400" kern="1200" dirty="0"/>
        </a:p>
      </dsp:txBody>
      <dsp:txXfrm>
        <a:off x="65934" y="3014850"/>
        <a:ext cx="7754832" cy="12187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E2EF3-36F4-434E-96BB-4224B9BAB695}">
      <dsp:nvSpPr>
        <dsp:cNvPr id="0" name=""/>
        <dsp:cNvSpPr/>
      </dsp:nvSpPr>
      <dsp:spPr>
        <a:xfrm>
          <a:off x="0" y="51766"/>
          <a:ext cx="7886700" cy="1350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Q1: Why generator cannot learn by itself?</a:t>
          </a:r>
          <a:endParaRPr lang="zh-TW" altLang="en-US" sz="3400" kern="1200" dirty="0"/>
        </a:p>
      </dsp:txBody>
      <dsp:txXfrm>
        <a:off x="65934" y="117700"/>
        <a:ext cx="7754832" cy="1218787"/>
      </dsp:txXfrm>
    </dsp:sp>
    <dsp:sp modelId="{C98E9B05-58F6-4CD3-A625-6FFE8C0878D5}">
      <dsp:nvSpPr>
        <dsp:cNvPr id="0" name=""/>
        <dsp:cNvSpPr/>
      </dsp:nvSpPr>
      <dsp:spPr>
        <a:xfrm>
          <a:off x="0" y="1500341"/>
          <a:ext cx="7886700" cy="135065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Q2: Why discriminator don’t generate object itself? </a:t>
          </a:r>
          <a:endParaRPr lang="zh-TW" altLang="en-US" sz="3400" kern="1200" dirty="0"/>
        </a:p>
      </dsp:txBody>
      <dsp:txXfrm>
        <a:off x="65934" y="1566275"/>
        <a:ext cx="7754832" cy="1218787"/>
      </dsp:txXfrm>
    </dsp:sp>
    <dsp:sp modelId="{BC524C2F-E6FA-4A24-B444-F146B1FBFBE8}">
      <dsp:nvSpPr>
        <dsp:cNvPr id="0" name=""/>
        <dsp:cNvSpPr/>
      </dsp:nvSpPr>
      <dsp:spPr>
        <a:xfrm>
          <a:off x="0" y="2948916"/>
          <a:ext cx="7886700" cy="135065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400" kern="1200" dirty="0"/>
            <a:t>Q3: How discriminator and generator interact? </a:t>
          </a:r>
          <a:endParaRPr lang="zh-TW" altLang="en-US" sz="3400" kern="1200" dirty="0"/>
        </a:p>
      </dsp:txBody>
      <dsp:txXfrm>
        <a:off x="65934" y="3014850"/>
        <a:ext cx="7754832" cy="12187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74484-5805-487F-BF3C-AD83028DC2BB}">
      <dsp:nvSpPr>
        <dsp:cNvPr id="0" name=""/>
        <dsp:cNvSpPr/>
      </dsp:nvSpPr>
      <dsp:spPr>
        <a:xfrm>
          <a:off x="0" y="38506"/>
          <a:ext cx="7886700" cy="1319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500" kern="1200" dirty="0"/>
            <a:t>When can I use GAN?</a:t>
          </a:r>
          <a:endParaRPr lang="zh-TW" altLang="en-US" sz="5500" kern="1200" dirty="0"/>
        </a:p>
      </dsp:txBody>
      <dsp:txXfrm>
        <a:off x="64397" y="102903"/>
        <a:ext cx="7757906" cy="1190381"/>
      </dsp:txXfrm>
    </dsp:sp>
    <dsp:sp modelId="{94276CA6-8786-46B0-BE76-A48C334C866B}">
      <dsp:nvSpPr>
        <dsp:cNvPr id="0" name=""/>
        <dsp:cNvSpPr/>
      </dsp:nvSpPr>
      <dsp:spPr>
        <a:xfrm>
          <a:off x="0" y="1516081"/>
          <a:ext cx="7886700" cy="131917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500" kern="1200" dirty="0"/>
            <a:t>Generation by GAN</a:t>
          </a:r>
          <a:endParaRPr lang="zh-TW" altLang="en-US" sz="5500" kern="1200" dirty="0"/>
        </a:p>
      </dsp:txBody>
      <dsp:txXfrm>
        <a:off x="64397" y="1580478"/>
        <a:ext cx="7757906" cy="1190381"/>
      </dsp:txXfrm>
    </dsp:sp>
    <dsp:sp modelId="{AB1B4DE0-1522-4B42-9DD4-D58B898A41B7}">
      <dsp:nvSpPr>
        <dsp:cNvPr id="0" name=""/>
        <dsp:cNvSpPr/>
      </dsp:nvSpPr>
      <dsp:spPr>
        <a:xfrm>
          <a:off x="0" y="2993656"/>
          <a:ext cx="7886700" cy="131917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500" kern="1200" dirty="0"/>
            <a:t>Improving GAN</a:t>
          </a:r>
          <a:endParaRPr lang="zh-TW" altLang="en-US" sz="5500" kern="1200" dirty="0"/>
        </a:p>
      </dsp:txBody>
      <dsp:txXfrm>
        <a:off x="64397" y="3058053"/>
        <a:ext cx="7757906" cy="119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E878-0FD5-4E5E-BDB8-8FEA1A0F189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5611-6D38-444D-A832-F3C43C53E6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79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9300.pdf" TargetMode="External"/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511.05644.pdf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</a:t>
            </a:r>
            <a:r>
              <a:rPr lang="zh-TW" altLang="en-US" dirty="0"/>
              <a:t>可以做得很好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VAE</a:t>
            </a:r>
            <a:r>
              <a:rPr lang="zh-TW" altLang="en-US" dirty="0"/>
              <a:t> 為何不好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unroll GAN</a:t>
            </a:r>
            <a:r>
              <a:rPr lang="zh-TW" altLang="en-US" dirty="0"/>
              <a:t>有用嗎？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289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上色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88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353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Typical approach: structured SVM, CRF … they are not deep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Of course, you need to plan in game playing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220D-7621-4394-9E66-0D29A30127E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6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http://bbs.creaders.net/poem/bbsviewer.php?trd_id=859424&amp;language=big5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799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Energy based GAN: https://arxiv.org/abs/1609.03126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478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895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889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000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模仿得不是神韻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786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don’t have similar problem in regression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http://wiseodd.github.io/techblog/2017/02/09/why-l2-blurry/</a:t>
            </a:r>
          </a:p>
          <a:p>
            <a:endParaRPr lang="en-US" altLang="zh-TW" dirty="0"/>
          </a:p>
          <a:p>
            <a:r>
              <a:rPr lang="en-US" altLang="zh-TW" dirty="0"/>
              <a:t>We don’t have similar problem in classification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879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11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solve it by gradient ascent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This is the basic idea of Deep Dream.</a:t>
            </a:r>
            <a:endParaRPr lang="zh-TW" altLang="en-US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092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contrastive</a:t>
            </a:r>
          </a:p>
          <a:p>
            <a:endParaRPr lang="en-US" altLang="zh-TW" dirty="0"/>
          </a:p>
          <a:p>
            <a:r>
              <a:rPr lang="en-US" altLang="zh-TW" dirty="0"/>
              <a:t>Question 1 and 2 is solved.</a:t>
            </a:r>
          </a:p>
          <a:p>
            <a:endParaRPr lang="en-US" altLang="zh-TW" dirty="0"/>
          </a:p>
          <a:p>
            <a:r>
              <a:rPr lang="en-US" altLang="zh-TW" dirty="0"/>
              <a:t>Important:</a:t>
            </a:r>
            <a:r>
              <a:rPr lang="en-US" altLang="zh-TW" baseline="0" dirty="0"/>
              <a:t> if the weight if not update, end the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110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contrastive</a:t>
            </a:r>
          </a:p>
          <a:p>
            <a:endParaRPr lang="en-US" altLang="zh-TW" dirty="0"/>
          </a:p>
          <a:p>
            <a:r>
              <a:rPr lang="en-US" altLang="zh-TW" dirty="0"/>
              <a:t>Question 1 and 2 is solved.</a:t>
            </a:r>
          </a:p>
          <a:p>
            <a:endParaRPr lang="en-US" altLang="zh-TW" dirty="0"/>
          </a:p>
          <a:p>
            <a:r>
              <a:rPr lang="en-US" altLang="zh-TW" dirty="0"/>
              <a:t>Important:</a:t>
            </a:r>
            <a:r>
              <a:rPr lang="en-US" altLang="zh-TW" baseline="0" dirty="0"/>
              <a:t> if the weight if not update, end the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82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361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Learning a bottom up generator and top down evaluation function at the same time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542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69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</a:rPr>
              <a:t>Move towards value 1</a:t>
            </a:r>
            <a:endParaRPr lang="zh-TW" altLang="en-US" sz="1200" dirty="0">
              <a:solidFill>
                <a:srgbClr val="00B05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218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https://arxiv.org/pdf/1704.00028.pdf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298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http://leonli.eastasia.cloudapp.azure.com:8080/</a:t>
            </a:r>
          </a:p>
          <a:p>
            <a:r>
              <a:rPr lang="en-US" altLang="zh-TW" dirty="0"/>
              <a:t>CNN</a:t>
            </a:r>
            <a:r>
              <a:rPr lang="zh-TW" altLang="en-US" dirty="0"/>
              <a:t> </a:t>
            </a:r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182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 </a:t>
            </a:r>
            <a:r>
              <a:rPr lang="en-US" altLang="zh-TW" dirty="0"/>
              <a:t>discriminator</a:t>
            </a:r>
            <a:r>
              <a:rPr lang="zh-TW" altLang="en-US" dirty="0"/>
              <a:t> 非常嚴格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53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復旦大學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001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zh-TW" dirty="0"/>
              <a:t>Lucas Theis, Aäron van den Oord, Matthias Bethge, “</a:t>
            </a:r>
            <a:r>
              <a:rPr lang="en-US" altLang="zh-TW" dirty="0"/>
              <a:t>A note on the evaluation of generative models</a:t>
            </a:r>
            <a:r>
              <a:rPr lang="nl-NL" altLang="zh-TW" dirty="0"/>
              <a:t>”, </a:t>
            </a:r>
            <a:r>
              <a:rPr lang="en-US" altLang="zh-TW" dirty="0" err="1"/>
              <a:t>arXiv</a:t>
            </a:r>
            <a:r>
              <a:rPr lang="en-US" altLang="zh-TW" dirty="0"/>
              <a:t> preprint, 2015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EAA60-C94B-4523-9B07-07E4A7EA32B2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877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/>
              <a:t>Conditional Generation: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Get feature</a:t>
            </a:r>
          </a:p>
          <a:p>
            <a:r>
              <a:rPr lang="en-US" altLang="zh-TW" baseline="0" dirty="0"/>
              <a:t>Conditional GAN</a:t>
            </a:r>
          </a:p>
          <a:p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Get feature </a:t>
            </a:r>
            <a:r>
              <a:rPr lang="zh-TW" altLang="en-US" baseline="0" dirty="0"/>
              <a:t>日本</a:t>
            </a:r>
            <a:endParaRPr lang="en-US" altLang="zh-TW" baseline="0" dirty="0"/>
          </a:p>
          <a:p>
            <a:r>
              <a:rPr lang="en-US" altLang="zh-TW" baseline="0" dirty="0"/>
              <a:t>Cycle GAN</a:t>
            </a:r>
          </a:p>
          <a:p>
            <a:endParaRPr lang="en-US" altLang="zh-TW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Bi-GAN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Domain Adversarial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VAE-GAN</a:t>
            </a:r>
          </a:p>
          <a:p>
            <a:r>
              <a:rPr lang="en-US" altLang="zh-TW" baseline="0" dirty="0" err="1"/>
              <a:t>InfoGAN</a:t>
            </a:r>
            <a:endParaRPr lang="en-US" altLang="zh-TW" baseline="0" dirty="0"/>
          </a:p>
          <a:p>
            <a:endParaRPr lang="en-US" altLang="zh-TW" baseline="0" dirty="0"/>
          </a:p>
          <a:p>
            <a:endParaRPr lang="en-US" altLang="zh-TW" baseline="0" dirty="0"/>
          </a:p>
          <a:p>
            <a:r>
              <a:rPr lang="zh-TW" altLang="en-US" baseline="0" dirty="0"/>
              <a:t>沒提到 </a:t>
            </a:r>
            <a:r>
              <a:rPr lang="en-US" altLang="zh-TW" baseline="0" dirty="0"/>
              <a:t>AC-GAN, C-GAN, </a:t>
            </a:r>
            <a:r>
              <a:rPr lang="en-US" altLang="zh-TW" baseline="0" dirty="0" err="1"/>
              <a:t>CatGAN</a:t>
            </a:r>
            <a:r>
              <a:rPr lang="en-US" altLang="zh-TW" baseline="0" dirty="0"/>
              <a:t>, semi-GAN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76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Wavnet</a:t>
            </a:r>
            <a:r>
              <a:rPr lang="en-US" altLang="zh-TW" dirty="0"/>
              <a:t>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003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InfoGAN</a:t>
            </a:r>
            <a:r>
              <a:rPr lang="en-US" altLang="zh-TW" dirty="0"/>
              <a:t> solve the problem of Mode collapse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FBE7E-2153-4782-AC32-37BFB8A274D1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924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En</a:t>
            </a:r>
            <a:r>
              <a:rPr lang="en-US" altLang="zh-TW" dirty="0"/>
              <a:t> and dis have difference structure?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20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Usually  become female faces?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215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 figure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018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https://github.com/andy194673/anime_data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FBE7E-2153-4782-AC32-37BFB8A274D1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975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764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Conditional version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73629-6B6E-4D65-87B0-9A7329A1B6D5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20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http://peellden.pixnet.net/blog/post/40406899-2013-%E7%AC%AC%E5%9B%9B%E5%AD%A3%EF%BC%8C%E5%86%AC%E8%9D%B6%E5%AF%82%E5%AF%A5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Kallima inachus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dried leaf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088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039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https://arxiv.org/abs/1703.09452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265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Disco GAN: </a:t>
            </a:r>
            <a:r>
              <a:rPr lang="zh-TW" altLang="en-US" dirty="0"/>
              <a:t>https://arxiv.org/pdf/1703.05192.pdf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1546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673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http://sunreader1309.pixnet.net/blog/post/394665458-%E6%94%9D%E5%BD%B1%E8%88%87%E7%95%AB%E4%BD%9C%EF%BC%8C%E6%A2%B5%E8%B0%B7%E8%87%AA%E7%95%AB%E5%83%8F%E7%9A%84%E7%9C%9F%E9%9D%A2%E7%9B%AE%3F--------------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114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902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B813-8075-40D9-91A0-5550FC56F0A4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22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Autoencoding beyond pixels using a learned similarity metric (2015) </a:t>
            </a:r>
            <a:r>
              <a:rPr lang="en-US" altLang="zh-TW" dirty="0">
                <a:hlinkClick r:id="rId3"/>
              </a:rPr>
              <a:t>[pdf]</a:t>
            </a:r>
            <a:endParaRPr lang="en-US" altLang="zh-TW" dirty="0"/>
          </a:p>
          <a:p>
            <a:r>
              <a:rPr lang="en-US" altLang="zh-TW" dirty="0"/>
              <a:t>Adversarial Autoencoders (2015) </a:t>
            </a:r>
            <a:r>
              <a:rPr lang="en-US" altLang="zh-TW" dirty="0">
                <a:hlinkClick r:id="rId4"/>
              </a:rPr>
              <a:t>[pdf]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4826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I provide the full proof here?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 the end, Bi-GAN = Autoencoder</a:t>
            </a:r>
          </a:p>
          <a:p>
            <a:endParaRPr lang="en-US" altLang="zh-TW" dirty="0"/>
          </a:p>
          <a:p>
            <a:r>
              <a:rPr lang="en-US" altLang="zh-TW" dirty="0"/>
              <a:t>Different kind of regularization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753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Exposure Bias</a:t>
            </a:r>
            <a:endParaRPr lang="zh-TW" altLang="en-US" sz="1200" dirty="0"/>
          </a:p>
          <a:p>
            <a:r>
              <a:rPr lang="en-US" altLang="zh-TW" dirty="0"/>
              <a:t>Why the name?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349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105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Different of two kinds of generator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0003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Gen is pre-trained by typical approach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FF0000"/>
                </a:solidFill>
              </a:rPr>
              <a:t>Not gradient!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7822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caption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4226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http://www.nipic.com/show/3/83/3936650kd7476069.html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8684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Style Transfer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2693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3013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911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Good reference: https://www.slideshare.net/ssuser77ee21/generative-adversarial-networks-70896091</a:t>
            </a:r>
          </a:p>
          <a:p>
            <a:r>
              <a:rPr lang="en-US" altLang="zh-TW" dirty="0"/>
              <a:t>Good: https://www.slideshare.net/thinkingfactory/variants-of-gans-jaejun-yoo</a:t>
            </a:r>
          </a:p>
          <a:p>
            <a:endParaRPr lang="en-US" altLang="zh-TW" dirty="0"/>
          </a:p>
          <a:p>
            <a:r>
              <a:rPr lang="en-US" altLang="zh-TW"/>
              <a:t>All kinds of GAN: http://www.cnblogs.com/suanec/p/6623019.html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OK:http</a:t>
            </a:r>
            <a:r>
              <a:rPr lang="en-US" altLang="zh-TW" dirty="0"/>
              <a:t>://hoques.com/Courses/CSC530/</a:t>
            </a:r>
            <a:r>
              <a:rPr lang="en-US" altLang="zh-TW" dirty="0" err="1"/>
              <a:t>Presentation_Files</a:t>
            </a:r>
            <a:r>
              <a:rPr lang="en-US" altLang="zh-TW" dirty="0"/>
              <a:t>/March%2029,%20Priyanka%20and%20Sudhanshu.pdf</a:t>
            </a:r>
          </a:p>
          <a:p>
            <a:endParaRPr lang="en-US" altLang="zh-TW" dirty="0"/>
          </a:p>
          <a:p>
            <a:r>
              <a:rPr lang="en-US" altLang="zh-TW" dirty="0"/>
              <a:t>More source: https://github.com/zhangqianhui/AdversarialNetsPapers</a:t>
            </a:r>
          </a:p>
          <a:p>
            <a:endParaRPr lang="en-US" altLang="zh-TW" sz="2600" dirty="0"/>
          </a:p>
          <a:p>
            <a:r>
              <a:rPr lang="en-US" altLang="zh-TW" sz="2600" dirty="0"/>
              <a:t>Good</a:t>
            </a:r>
          </a:p>
          <a:p>
            <a:r>
              <a:rPr lang="en-US" altLang="zh-TW" sz="2600" dirty="0"/>
              <a:t>https://github.com/255bits/HyperGAN</a:t>
            </a:r>
          </a:p>
          <a:p>
            <a:endParaRPr lang="en-US" altLang="zh-TW" sz="2600" dirty="0"/>
          </a:p>
          <a:p>
            <a:r>
              <a:rPr lang="en-US" altLang="zh-TW" sz="2600" dirty="0"/>
              <a:t>Easy implement guideline: http://36kr.com/p/5086889.html</a:t>
            </a:r>
          </a:p>
          <a:p>
            <a:r>
              <a:rPr lang="en-US" altLang="zh-TW" sz="2600" dirty="0" err="1"/>
              <a:t>Keras</a:t>
            </a:r>
            <a:r>
              <a:rPr lang="en-US" altLang="zh-TW" sz="2600" dirty="0"/>
              <a:t> Implementation</a:t>
            </a:r>
          </a:p>
          <a:p>
            <a:pPr lvl="1"/>
            <a:r>
              <a:rPr lang="en-US" altLang="zh-TW" sz="2600" dirty="0"/>
              <a:t>https://github.com/bstriner/keras-adversarial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7497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0000FF"/>
                </a:solidFill>
              </a:rPr>
              <a:t>and its relation with </a:t>
            </a:r>
            <a:r>
              <a:rPr lang="en-US" altLang="zh-TW" sz="2400" dirty="0">
                <a:solidFill>
                  <a:srgbClr val="0000FF"/>
                </a:solidFill>
              </a:rPr>
              <a:t>GAN</a:t>
            </a:r>
            <a:endParaRPr lang="zh-TW" altLang="en-US" sz="2400" dirty="0">
              <a:solidFill>
                <a:srgbClr val="0000FF"/>
              </a:solidFill>
            </a:endParaRPr>
          </a:p>
          <a:p>
            <a:endParaRPr lang="en-US" altLang="zh-TW" sz="2400" dirty="0"/>
          </a:p>
          <a:p>
            <a:r>
              <a:rPr lang="en-US" altLang="zh-TW" sz="2400" dirty="0"/>
              <a:t>Scenario 1: Learning by demonstration </a:t>
            </a:r>
          </a:p>
          <a:p>
            <a:pPr lvl="1"/>
            <a:r>
              <a:rPr lang="en-US" altLang="zh-TW" dirty="0"/>
              <a:t>Also known as imitation learning, apprenticeship learning</a:t>
            </a:r>
          </a:p>
          <a:p>
            <a:pPr lvl="1"/>
            <a:r>
              <a:rPr lang="en-US" altLang="zh-TW" dirty="0"/>
              <a:t>An expert demonstrates how to solve the task, and machine learns from it.</a:t>
            </a:r>
          </a:p>
          <a:p>
            <a:pPr lvl="1"/>
            <a:r>
              <a:rPr lang="en-US" altLang="zh-TW" dirty="0"/>
              <a:t>Ref: https://www.youtube.com/watch?v=rOho-2oJFeA</a:t>
            </a:r>
          </a:p>
          <a:p>
            <a:r>
              <a:rPr lang="en-US" altLang="zh-TW" sz="2400" dirty="0"/>
              <a:t>Scenario 2: Reinforcement Learning</a:t>
            </a:r>
          </a:p>
          <a:p>
            <a:pPr lvl="1"/>
            <a:r>
              <a:rPr lang="en-US" altLang="zh-TW" dirty="0"/>
              <a:t>Machine demonstrates itself by interaction with the environment.</a:t>
            </a:r>
          </a:p>
          <a:p>
            <a:pPr lvl="1"/>
            <a:r>
              <a:rPr lang="en-US" altLang="zh-TW" dirty="0"/>
              <a:t>Machine obtains the reward from the environment, so it knows a demonstration is good or bad.</a:t>
            </a:r>
          </a:p>
          <a:p>
            <a:pPr lvl="1"/>
            <a:r>
              <a:rPr lang="en-US" altLang="zh-TW" dirty="0"/>
              <a:t>Ref: https://www.youtube.com/watch?v=W8XF3ME8G2I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1837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Machine should know the influence of its actions.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22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5660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http://mmbiz.qpic.cn/mmbiz/iaibMPtJ5YCejInIvFHSD7eSgrZgJHMVF43TZTm86xVHvog2zvv8GnnLx7WsOq6xXZc2E7U4dgH67zZ7DMdQ8FrA/0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220D-7621-4394-9E66-0D29A30127EE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2460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Alpha Go: policy-based + value-based + model-based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403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5908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</a:t>
            </a:r>
            <a:r>
              <a:rPr lang="zh-TW" altLang="en-US" dirty="0"/>
              <a:t>https://www.youtube.com/watch?v=W8XF3ME8G2I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8090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http://www.twword.com/wiki/%E8%85%A6%E6%88%B6%E7%A9%B4</a:t>
            </a:r>
          </a:p>
          <a:p>
            <a:endParaRPr lang="en-US" altLang="zh-TW" dirty="0"/>
          </a:p>
          <a:p>
            <a:r>
              <a:rPr lang="en-US" altLang="zh-TW" dirty="0"/>
              <a:t>http://ukenglish.pixnet.net/blog/post/105691160-%E3%80%90%E5%8F%B0%E5%8D%97%E5%B8%82%E5%AD%B8%E8%8B%B1%E8%AA%9E%EF%BC%8C%E5%84%AA%E9%85%B7%E8%8B%B1%E8%AA%9E%E6%96%87%E7%90%86%E5%85%AC%E5%91%8A%E3%80%91%E6%9C%AC%E4%B8%AD%E5%BF%83</a:t>
            </a:r>
          </a:p>
          <a:p>
            <a:endParaRPr lang="en-US" altLang="zh-TW" dirty="0"/>
          </a:p>
          <a:p>
            <a:r>
              <a:rPr lang="en-US" altLang="zh-TW" dirty="0"/>
              <a:t>http://onepiece1234567890.blogspot.tw/2013/12/blog-post_8.html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8169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http://www.twword.com/wiki/%E8%85%A6%E6%88%B6%E7%A9%B4</a:t>
            </a:r>
          </a:p>
          <a:p>
            <a:endParaRPr lang="en-US" altLang="zh-TW" dirty="0"/>
          </a:p>
          <a:p>
            <a:r>
              <a:rPr lang="en-US" altLang="zh-TW" dirty="0"/>
              <a:t>http://ukenglish.pixnet.net/blog/post/105691160-%E3%80%90%E5%8F%B0%E5%8D%97%E5%B8%82%E5%AD%B8%E8%8B%B1%E8%AA%9E%EF%BC%8C%E5%84%AA%E9%85%B7%E8%8B%B1%E8%AA%9E%E6%96%87%E7%90%86%E5%85%AC%E5%91%8A%E3%80%91%E6%9C%AC%E4%B8%AD%E5%BF%83</a:t>
            </a:r>
          </a:p>
          <a:p>
            <a:endParaRPr lang="en-US" altLang="zh-TW" dirty="0"/>
          </a:p>
          <a:p>
            <a:r>
              <a:rPr lang="en-US" altLang="zh-TW" dirty="0"/>
              <a:t>http://onepiece1234567890.blogspot.tw/2013/12/blog-post_8.html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7740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494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don’t we multiple P anymore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44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http://www.twword.com/wiki/%E8%85%A6%E6%88%B6%E7%A9%B4</a:t>
            </a:r>
          </a:p>
          <a:p>
            <a:endParaRPr lang="en-US" altLang="zh-TW" dirty="0"/>
          </a:p>
          <a:p>
            <a:r>
              <a:rPr lang="en-US" altLang="zh-TW" dirty="0"/>
              <a:t>http://ukenglish.pixnet.net/blog/post/105691160-%E3%80%90%E5%8F%B0%E5%8D%97%E5%B8%82%E5%AD%B8%E8%8B%B1%E8%AA%9E%EF%BC%8C%E5%84%AA%E9%85%B7%E8%8B%B1%E8%AA%9E%E6%96%87%E7%90%86%E5%85%AC%E5%91%8A%E3%80%91%E6%9C%AC%E4%B8%AD%E5%BF%83</a:t>
            </a:r>
          </a:p>
          <a:p>
            <a:endParaRPr lang="en-US" altLang="zh-TW" dirty="0"/>
          </a:p>
          <a:p>
            <a:r>
              <a:rPr lang="en-US" altLang="zh-TW" dirty="0"/>
              <a:t>http://onepiece1234567890.blogspot.tw/2013/12/blog-post_8.html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2220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So many good </a:t>
            </a:r>
            <a:r>
              <a:rPr lang="en-US" altLang="zh-TW" dirty="0" err="1"/>
              <a:t>explaination</a:t>
            </a:r>
            <a:r>
              <a:rPr lang="en-US" altLang="zh-TW" dirty="0"/>
              <a:t> !!!!!!!!!!!!!!!!!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http://stats.stackexchange.com/questions/2691/making-sense-of-principal-component-analysis-eigenvectors-eigenvalues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00551-177F-4DA6-A3B3-27F70ADFF490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184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用來生成更多資料？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擴增實境／虛擬實境？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Component wise </a:t>
            </a:r>
            <a:r>
              <a:rPr lang="zh-TW" altLang="en-US" dirty="0"/>
              <a:t>只是複製</a:t>
            </a:r>
            <a:endParaRPr lang="en-US" altLang="zh-TW" dirty="0"/>
          </a:p>
          <a:p>
            <a:r>
              <a:rPr lang="en-US" altLang="zh-TW" dirty="0"/>
              <a:t>GAN</a:t>
            </a:r>
            <a:r>
              <a:rPr lang="zh-TW" altLang="en-US" dirty="0"/>
              <a:t> 抓得是神韻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5673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5488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(Lots of aliens to be killed,  and the shields still exist)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2396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http://combiboilersleeds.com/picaso/critics/critics-4.html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5654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most obvious advantage of TD methods over Monte Carlo methods is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they are naturally implemented in an on-line, fully incremental fashion. With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Monte Carlo methods one must wait until the end of an episode, because only then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return known, whereas with TD methods one need wait only one time step.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Surprisingly often this turns out to be a critical consideration Other applications are continuing tasks and have no episodes at all.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7642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0279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遊戲較容易得到ｒｅｗａｒｄ　ｆｕｎｃｔｉｏｎ</a:t>
            </a:r>
            <a:endParaRPr lang="en-US" altLang="zh-TW" dirty="0"/>
          </a:p>
          <a:p>
            <a:r>
              <a:rPr lang="zh-TW" altLang="en-US" dirty="0"/>
              <a:t>較真實的例子</a:t>
            </a:r>
            <a:r>
              <a:rPr lang="en-US" altLang="zh-TW" dirty="0"/>
              <a:t>:</a:t>
            </a:r>
            <a:r>
              <a:rPr lang="zh-TW" altLang="en-US" dirty="0"/>
              <a:t> 打破盤子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215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1580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Inverse RL vs. behavioral cloning</a:t>
            </a:r>
          </a:p>
          <a:p>
            <a:r>
              <a:rPr lang="en-US" altLang="zh-TW" b="1" dirty="0"/>
              <a:t>Which has the most succinct description: </a:t>
            </a:r>
            <a:r>
              <a:rPr lang="en-US" altLang="zh-TW" dirty="0"/>
              <a:t>π</a:t>
            </a:r>
            <a:r>
              <a:rPr lang="en-US" altLang="zh-TW" b="1" dirty="0"/>
              <a:t>* vs. </a:t>
            </a:r>
            <a:r>
              <a:rPr lang="en-US" altLang="zh-TW" dirty="0"/>
              <a:t>R</a:t>
            </a:r>
            <a:r>
              <a:rPr lang="en-US" altLang="zh-TW" b="1" dirty="0"/>
              <a:t>*?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5184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修改遊戲規則 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30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Just name a few</a:t>
            </a:r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Take </a:t>
            </a:r>
            <a:r>
              <a:rPr lang="en-US" altLang="zh-TW" sz="1200" b="1" i="1" dirty="0">
                <a:solidFill>
                  <a:srgbClr val="0000FF"/>
                </a:solidFill>
              </a:rPr>
              <a:t>human language processing </a:t>
            </a:r>
            <a:r>
              <a:rPr lang="en-US" altLang="zh-TW" sz="1200" dirty="0">
                <a:solidFill>
                  <a:srgbClr val="0000FF"/>
                </a:solidFill>
              </a:rPr>
              <a:t>and </a:t>
            </a:r>
            <a:r>
              <a:rPr lang="en-US" altLang="zh-TW" sz="1200" b="1" i="1" dirty="0">
                <a:solidFill>
                  <a:srgbClr val="0000FF"/>
                </a:solidFill>
              </a:rPr>
              <a:t>image processing</a:t>
            </a:r>
            <a:r>
              <a:rPr lang="en-US" altLang="zh-TW" sz="1200" dirty="0">
                <a:solidFill>
                  <a:srgbClr val="0000FF"/>
                </a:solidFill>
              </a:rPr>
              <a:t> as examples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512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課程名稱只能有</a:t>
            </a:r>
            <a:r>
              <a:rPr lang="en-US" altLang="zh-TW" dirty="0"/>
              <a:t>12</a:t>
            </a:r>
            <a:r>
              <a:rPr lang="zh-TW" altLang="en-US" dirty="0"/>
              <a:t> 個字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29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50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3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699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-6025" y="1290633"/>
            <a:ext cx="9156000" cy="114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084533"/>
            <a:ext cx="8229600" cy="333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04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73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98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6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30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37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20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51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46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6B0D4-50AE-455C-8CB8-FA91D2297756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3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5.png"/><Relationship Id="rId7" Type="http://schemas.openxmlformats.org/officeDocument/2006/relationships/image" Target="../media/image8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14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157.jpeg"/><Relationship Id="rId18" Type="http://schemas.openxmlformats.org/officeDocument/2006/relationships/image" Target="../media/image350.png"/><Relationship Id="rId3" Type="http://schemas.openxmlformats.org/officeDocument/2006/relationships/image" Target="../media/image248.png"/><Relationship Id="rId7" Type="http://schemas.openxmlformats.org/officeDocument/2006/relationships/image" Target="../media/image263.png"/><Relationship Id="rId12" Type="http://schemas.openxmlformats.org/officeDocument/2006/relationships/image" Target="../media/image156.jpeg"/><Relationship Id="rId17" Type="http://schemas.openxmlformats.org/officeDocument/2006/relationships/image" Target="../media/image161.jpe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0.png"/><Relationship Id="rId11" Type="http://schemas.openxmlformats.org/officeDocument/2006/relationships/image" Target="../media/image155.jpeg"/><Relationship Id="rId5" Type="http://schemas.openxmlformats.org/officeDocument/2006/relationships/image" Target="../media/image510.png"/><Relationship Id="rId15" Type="http://schemas.openxmlformats.org/officeDocument/2006/relationships/image" Target="../media/image159.jpeg"/><Relationship Id="rId10" Type="http://schemas.openxmlformats.org/officeDocument/2006/relationships/image" Target="../media/image1040.png"/><Relationship Id="rId9" Type="http://schemas.openxmlformats.org/officeDocument/2006/relationships/image" Target="../media/image9301.png"/><Relationship Id="rId14" Type="http://schemas.openxmlformats.org/officeDocument/2006/relationships/image" Target="../media/image158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9.png"/><Relationship Id="rId7" Type="http://schemas.openxmlformats.org/officeDocument/2006/relationships/image" Target="../media/image1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70.png"/><Relationship Id="rId10" Type="http://schemas.openxmlformats.org/officeDocument/2006/relationships/image" Target="../media/image165.jpeg"/><Relationship Id="rId9" Type="http://schemas.openxmlformats.org/officeDocument/2006/relationships/image" Target="../media/image175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eg"/><Relationship Id="rId3" Type="http://schemas.openxmlformats.org/officeDocument/2006/relationships/image" Target="../media/image167.jpeg"/><Relationship Id="rId7" Type="http://schemas.openxmlformats.org/officeDocument/2006/relationships/image" Target="../media/image171.jpeg"/><Relationship Id="rId12" Type="http://schemas.openxmlformats.org/officeDocument/2006/relationships/image" Target="../media/image1780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eg"/><Relationship Id="rId11" Type="http://schemas.openxmlformats.org/officeDocument/2006/relationships/image" Target="../media/image1770.png"/><Relationship Id="rId5" Type="http://schemas.openxmlformats.org/officeDocument/2006/relationships/image" Target="../media/image169.jpeg"/><Relationship Id="rId10" Type="http://schemas.openxmlformats.org/officeDocument/2006/relationships/image" Target="../media/image165.jpeg"/><Relationship Id="rId4" Type="http://schemas.openxmlformats.org/officeDocument/2006/relationships/image" Target="../media/image168.jpeg"/><Relationship Id="rId9" Type="http://schemas.openxmlformats.org/officeDocument/2006/relationships/image" Target="../media/image175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0.png"/><Relationship Id="rId12" Type="http://schemas.openxmlformats.org/officeDocument/2006/relationships/image" Target="../media/image1920.png"/><Relationship Id="rId17" Type="http://schemas.openxmlformats.org/officeDocument/2006/relationships/image" Target="../media/image173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10.png"/><Relationship Id="rId15" Type="http://schemas.openxmlformats.org/officeDocument/2006/relationships/image" Target="../media/image168.jpeg"/><Relationship Id="rId14" Type="http://schemas.openxmlformats.org/officeDocument/2006/relationships/image" Target="../media/image180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wJmB7alR-AvMHEtczZZN0Etdz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0.png"/><Relationship Id="rId5" Type="http://schemas.openxmlformats.org/officeDocument/2006/relationships/image" Target="../media/image1840.png"/><Relationship Id="rId4" Type="http://schemas.openxmlformats.org/officeDocument/2006/relationships/image" Target="../media/image185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gif"/><Relationship Id="rId2" Type="http://schemas.openxmlformats.org/officeDocument/2006/relationships/image" Target="../media/image195.gi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184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jpe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jpeg"/><Relationship Id="rId9" Type="http://schemas.openxmlformats.org/officeDocument/2006/relationships/image" Target="../media/image206.png"/><Relationship Id="rId14" Type="http://schemas.openxmlformats.org/officeDocument/2006/relationships/image" Target="../media/image1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eg"/><Relationship Id="rId3" Type="http://schemas.openxmlformats.org/officeDocument/2006/relationships/image" Target="../media/image2060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0.png"/><Relationship Id="rId5" Type="http://schemas.openxmlformats.org/officeDocument/2006/relationships/image" Target="../media/image205.png"/><Relationship Id="rId10" Type="http://schemas.openxmlformats.org/officeDocument/2006/relationships/image" Target="../media/image207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81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eg"/><Relationship Id="rId11" Type="http://schemas.openxmlformats.org/officeDocument/2006/relationships/image" Target="../media/image2110.png"/><Relationship Id="rId5" Type="http://schemas.openxmlformats.org/officeDocument/2006/relationships/image" Target="../media/image207.png"/><Relationship Id="rId10" Type="http://schemas.openxmlformats.org/officeDocument/2006/relationships/image" Target="../media/image210.png"/><Relationship Id="rId4" Type="http://schemas.openxmlformats.org/officeDocument/2006/relationships/image" Target="../media/image206.png"/><Relationship Id="rId9" Type="http://schemas.openxmlformats.org/officeDocument/2006/relationships/image" Target="../media/image210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0.png"/><Relationship Id="rId3" Type="http://schemas.openxmlformats.org/officeDocument/2006/relationships/image" Target="../media/image204.png"/><Relationship Id="rId7" Type="http://schemas.openxmlformats.org/officeDocument/2006/relationships/image" Target="../media/image208.jpe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10.png"/><Relationship Id="rId5" Type="http://schemas.openxmlformats.org/officeDocument/2006/relationships/image" Target="../media/image206.png"/><Relationship Id="rId15" Type="http://schemas.openxmlformats.org/officeDocument/2006/relationships/image" Target="../media/image2160.png"/><Relationship Id="rId10" Type="http://schemas.openxmlformats.org/officeDocument/2006/relationships/image" Target="../media/image210.png"/><Relationship Id="rId4" Type="http://schemas.openxmlformats.org/officeDocument/2006/relationships/image" Target="../media/image205.png"/><Relationship Id="rId9" Type="http://schemas.openxmlformats.org/officeDocument/2006/relationships/image" Target="../media/image2090.png"/><Relationship Id="rId14" Type="http://schemas.openxmlformats.org/officeDocument/2006/relationships/image" Target="../media/image215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1.png"/><Relationship Id="rId4" Type="http://schemas.openxmlformats.org/officeDocument/2006/relationships/image" Target="../media/image190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1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3.png"/><Relationship Id="rId2" Type="http://schemas.openxmlformats.org/officeDocument/2006/relationships/image" Target="../media/image10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8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245.png"/><Relationship Id="rId7" Type="http://schemas.openxmlformats.org/officeDocument/2006/relationships/image" Target="../media/image242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10.png"/><Relationship Id="rId4" Type="http://schemas.openxmlformats.org/officeDocument/2006/relationships/image" Target="../media/image1100.png"/><Relationship Id="rId9" Type="http://schemas.openxmlformats.org/officeDocument/2006/relationships/image" Target="../media/image114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245.png"/><Relationship Id="rId7" Type="http://schemas.openxmlformats.org/officeDocument/2006/relationships/image" Target="../media/image242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10.png"/><Relationship Id="rId4" Type="http://schemas.openxmlformats.org/officeDocument/2006/relationships/image" Target="../media/image110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0.png"/><Relationship Id="rId3" Type="http://schemas.openxmlformats.org/officeDocument/2006/relationships/image" Target="../media/image12600.png"/><Relationship Id="rId7" Type="http://schemas.openxmlformats.org/officeDocument/2006/relationships/image" Target="../media/image13000.png"/><Relationship Id="rId2" Type="http://schemas.openxmlformats.org/officeDocument/2006/relationships/image" Target="../media/image12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0.png"/><Relationship Id="rId5" Type="http://schemas.openxmlformats.org/officeDocument/2006/relationships/image" Target="../media/image12800.png"/><Relationship Id="rId10" Type="http://schemas.openxmlformats.org/officeDocument/2006/relationships/image" Target="../media/image13400.png"/><Relationship Id="rId4" Type="http://schemas.openxmlformats.org/officeDocument/2006/relationships/image" Target="../media/image12700.png"/><Relationship Id="rId9" Type="http://schemas.openxmlformats.org/officeDocument/2006/relationships/image" Target="../media/image1330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0.png"/><Relationship Id="rId5" Type="http://schemas.openxmlformats.org/officeDocument/2006/relationships/image" Target="../media/image9400.png"/><Relationship Id="rId4" Type="http://schemas.openxmlformats.org/officeDocument/2006/relationships/image" Target="../media/image930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1.png"/><Relationship Id="rId13" Type="http://schemas.openxmlformats.org/officeDocument/2006/relationships/image" Target="../media/image1250.png"/><Relationship Id="rId18" Type="http://schemas.openxmlformats.org/officeDocument/2006/relationships/image" Target="../media/image1300.png"/><Relationship Id="rId3" Type="http://schemas.openxmlformats.org/officeDocument/2006/relationships/image" Target="../media/image11500.png"/><Relationship Id="rId7" Type="http://schemas.openxmlformats.org/officeDocument/2006/relationships/image" Target="../media/image11900.png"/><Relationship Id="rId12" Type="http://schemas.openxmlformats.org/officeDocument/2006/relationships/image" Target="../media/image1240.png"/><Relationship Id="rId17" Type="http://schemas.openxmlformats.org/officeDocument/2006/relationships/image" Target="../media/image1290.png"/><Relationship Id="rId2" Type="http://schemas.openxmlformats.org/officeDocument/2006/relationships/image" Target="../media/image11400.png"/><Relationship Id="rId16" Type="http://schemas.openxmlformats.org/officeDocument/2006/relationships/image" Target="../media/image2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0.png"/><Relationship Id="rId11" Type="http://schemas.openxmlformats.org/officeDocument/2006/relationships/image" Target="../media/image1230.png"/><Relationship Id="rId5" Type="http://schemas.openxmlformats.org/officeDocument/2006/relationships/image" Target="../media/image11700.png"/><Relationship Id="rId15" Type="http://schemas.openxmlformats.org/officeDocument/2006/relationships/image" Target="../media/image1270.png"/><Relationship Id="rId10" Type="http://schemas.openxmlformats.org/officeDocument/2006/relationships/image" Target="../media/image12200.png"/><Relationship Id="rId4" Type="http://schemas.openxmlformats.org/officeDocument/2006/relationships/image" Target="../media/image11600.png"/><Relationship Id="rId9" Type="http://schemas.openxmlformats.org/officeDocument/2006/relationships/image" Target="../media/image12100.png"/><Relationship Id="rId14" Type="http://schemas.openxmlformats.org/officeDocument/2006/relationships/image" Target="../media/image126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262.jpe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jpeg"/><Relationship Id="rId5" Type="http://schemas.openxmlformats.org/officeDocument/2006/relationships/image" Target="../media/image266.png"/><Relationship Id="rId4" Type="http://schemas.openxmlformats.org/officeDocument/2006/relationships/image" Target="../media/image265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6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57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72.png"/><Relationship Id="rId4" Type="http://schemas.openxmlformats.org/officeDocument/2006/relationships/image" Target="../media/image269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1.png"/><Relationship Id="rId13" Type="http://schemas.openxmlformats.org/officeDocument/2006/relationships/image" Target="../media/image2511.png"/><Relationship Id="rId3" Type="http://schemas.openxmlformats.org/officeDocument/2006/relationships/image" Target="../media/image155.png"/><Relationship Id="rId7" Type="http://schemas.openxmlformats.org/officeDocument/2006/relationships/image" Target="../media/image195.png"/><Relationship Id="rId12" Type="http://schemas.openxmlformats.org/officeDocument/2006/relationships/image" Target="../media/image24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2.png"/><Relationship Id="rId11" Type="http://schemas.openxmlformats.org/officeDocument/2006/relationships/image" Target="../media/image235.png"/><Relationship Id="rId5" Type="http://schemas.openxmlformats.org/officeDocument/2006/relationships/image" Target="../media/image170.png"/><Relationship Id="rId10" Type="http://schemas.openxmlformats.org/officeDocument/2006/relationships/image" Target="../media/image221.png"/><Relationship Id="rId4" Type="http://schemas.openxmlformats.org/officeDocument/2006/relationships/image" Target="../media/image1620.png"/><Relationship Id="rId9" Type="http://schemas.openxmlformats.org/officeDocument/2006/relationships/image" Target="../media/image2141.png"/><Relationship Id="rId14" Type="http://schemas.openxmlformats.org/officeDocument/2006/relationships/image" Target="../media/image268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5.png"/><Relationship Id="rId7" Type="http://schemas.openxmlformats.org/officeDocument/2006/relationships/image" Target="../media/image360.png"/><Relationship Id="rId12" Type="http://schemas.openxmlformats.org/officeDocument/2006/relationships/image" Target="../media/image40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391.png"/><Relationship Id="rId5" Type="http://schemas.openxmlformats.org/officeDocument/2006/relationships/image" Target="../media/image340.png"/><Relationship Id="rId10" Type="http://schemas.openxmlformats.org/officeDocument/2006/relationships/image" Target="../media/image381.png"/><Relationship Id="rId4" Type="http://schemas.openxmlformats.org/officeDocument/2006/relationships/image" Target="../media/image76.png"/><Relationship Id="rId9" Type="http://schemas.openxmlformats.org/officeDocument/2006/relationships/image" Target="../media/image371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75.png"/><Relationship Id="rId7" Type="http://schemas.openxmlformats.org/officeDocument/2006/relationships/image" Target="../media/image36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1810.png"/><Relationship Id="rId5" Type="http://schemas.openxmlformats.org/officeDocument/2006/relationships/image" Target="../media/image340.png"/><Relationship Id="rId10" Type="http://schemas.openxmlformats.org/officeDocument/2006/relationships/image" Target="../media/image430.png"/><Relationship Id="rId4" Type="http://schemas.openxmlformats.org/officeDocument/2006/relationships/image" Target="../media/image76.png"/><Relationship Id="rId9" Type="http://schemas.openxmlformats.org/officeDocument/2006/relationships/image" Target="../media/image42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1.png"/><Relationship Id="rId13" Type="http://schemas.openxmlformats.org/officeDocument/2006/relationships/image" Target="../media/image2511.png"/><Relationship Id="rId3" Type="http://schemas.openxmlformats.org/officeDocument/2006/relationships/image" Target="../media/image155.png"/><Relationship Id="rId7" Type="http://schemas.openxmlformats.org/officeDocument/2006/relationships/image" Target="../media/image195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2.png"/><Relationship Id="rId11" Type="http://schemas.openxmlformats.org/officeDocument/2006/relationships/image" Target="../media/image235.png"/><Relationship Id="rId5" Type="http://schemas.openxmlformats.org/officeDocument/2006/relationships/image" Target="../media/image170.png"/><Relationship Id="rId10" Type="http://schemas.openxmlformats.org/officeDocument/2006/relationships/image" Target="../media/image221.png"/><Relationship Id="rId4" Type="http://schemas.openxmlformats.org/officeDocument/2006/relationships/image" Target="../media/image1620.png"/><Relationship Id="rId9" Type="http://schemas.openxmlformats.org/officeDocument/2006/relationships/image" Target="../media/image2141.png"/><Relationship Id="rId14" Type="http://schemas.openxmlformats.org/officeDocument/2006/relationships/image" Target="../media/image2680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71.png"/><Relationship Id="rId4" Type="http://schemas.openxmlformats.org/officeDocument/2006/relationships/image" Target="../media/image56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1.png"/><Relationship Id="rId7" Type="http://schemas.openxmlformats.org/officeDocument/2006/relationships/image" Target="../media/image861.png"/><Relationship Id="rId12" Type="http://schemas.openxmlformats.org/officeDocument/2006/relationships/image" Target="../media/image5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11" Type="http://schemas.openxmlformats.org/officeDocument/2006/relationships/image" Target="../media/image901.png"/><Relationship Id="rId5" Type="http://schemas.openxmlformats.org/officeDocument/2006/relationships/image" Target="../media/image841.png"/><Relationship Id="rId10" Type="http://schemas.openxmlformats.org/officeDocument/2006/relationships/image" Target="../media/image53.png"/><Relationship Id="rId9" Type="http://schemas.openxmlformats.org/officeDocument/2006/relationships/image" Target="../media/image88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81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611.png"/><Relationship Id="rId4" Type="http://schemas.openxmlformats.org/officeDocument/2006/relationships/image" Target="../media/image60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7" Type="http://schemas.openxmlformats.org/officeDocument/2006/relationships/image" Target="../media/image68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740.png"/><Relationship Id="rId7" Type="http://schemas.openxmlformats.org/officeDocument/2006/relationships/image" Target="../media/image72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781.png"/><Relationship Id="rId5" Type="http://schemas.openxmlformats.org/officeDocument/2006/relationships/image" Target="../media/image700.png"/><Relationship Id="rId10" Type="http://schemas.openxmlformats.org/officeDocument/2006/relationships/image" Target="../media/image770.png"/><Relationship Id="rId4" Type="http://schemas.openxmlformats.org/officeDocument/2006/relationships/image" Target="../media/image690.png"/><Relationship Id="rId9" Type="http://schemas.openxmlformats.org/officeDocument/2006/relationships/image" Target="../media/image76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7" Type="http://schemas.openxmlformats.org/officeDocument/2006/relationships/image" Target="../media/image94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1.png"/><Relationship Id="rId5" Type="http://schemas.openxmlformats.org/officeDocument/2006/relationships/image" Target="../media/image920.png"/><Relationship Id="rId4" Type="http://schemas.openxmlformats.org/officeDocument/2006/relationships/image" Target="../media/image831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06.png"/><Relationship Id="rId3" Type="http://schemas.openxmlformats.org/officeDocument/2006/relationships/image" Target="../media/image961.png"/><Relationship Id="rId7" Type="http://schemas.openxmlformats.org/officeDocument/2006/relationships/image" Target="../media/image1000.png"/><Relationship Id="rId12" Type="http://schemas.openxmlformats.org/officeDocument/2006/relationships/image" Target="../media/image105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1041.png"/><Relationship Id="rId5" Type="http://schemas.openxmlformats.org/officeDocument/2006/relationships/image" Target="../media/image981.png"/><Relationship Id="rId10" Type="http://schemas.openxmlformats.org/officeDocument/2006/relationships/image" Target="../media/image1030.png"/><Relationship Id="rId4" Type="http://schemas.openxmlformats.org/officeDocument/2006/relationships/image" Target="../media/image971.png"/><Relationship Id="rId9" Type="http://schemas.openxmlformats.org/officeDocument/2006/relationships/image" Target="../media/image10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1.png"/><Relationship Id="rId5" Type="http://schemas.openxmlformats.org/officeDocument/2006/relationships/image" Target="../media/image50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1.png"/><Relationship Id="rId13" Type="http://schemas.openxmlformats.org/officeDocument/2006/relationships/image" Target="../media/image1131.png"/><Relationship Id="rId3" Type="http://schemas.openxmlformats.org/officeDocument/2006/relationships/image" Target="../media/image801.png"/><Relationship Id="rId7" Type="http://schemas.openxmlformats.org/officeDocument/2006/relationships/image" Target="../media/image1071.png"/><Relationship Id="rId12" Type="http://schemas.openxmlformats.org/officeDocument/2006/relationships/image" Target="../media/image112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111.png"/><Relationship Id="rId5" Type="http://schemas.openxmlformats.org/officeDocument/2006/relationships/image" Target="../media/image850.png"/><Relationship Id="rId15" Type="http://schemas.openxmlformats.org/officeDocument/2006/relationships/image" Target="../media/image1151.png"/><Relationship Id="rId10" Type="http://schemas.openxmlformats.org/officeDocument/2006/relationships/image" Target="../media/image110.png"/><Relationship Id="rId4" Type="http://schemas.openxmlformats.org/officeDocument/2006/relationships/image" Target="../media/image811.png"/><Relationship Id="rId9" Type="http://schemas.openxmlformats.org/officeDocument/2006/relationships/image" Target="../media/image109.png"/><Relationship Id="rId14" Type="http://schemas.openxmlformats.org/officeDocument/2006/relationships/image" Target="../media/image1141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3" Type="http://schemas.openxmlformats.org/officeDocument/2006/relationships/image" Target="../media/image1161.png"/><Relationship Id="rId7" Type="http://schemas.openxmlformats.org/officeDocument/2006/relationships/image" Target="../media/image1202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1.png"/><Relationship Id="rId5" Type="http://schemas.openxmlformats.org/officeDocument/2006/relationships/image" Target="../media/image1182.png"/><Relationship Id="rId4" Type="http://schemas.openxmlformats.org/officeDocument/2006/relationships/image" Target="../media/image1171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image" Target="../media/image1331.png"/><Relationship Id="rId18" Type="http://schemas.openxmlformats.org/officeDocument/2006/relationships/image" Target="../media/image1381.png"/><Relationship Id="rId3" Type="http://schemas.openxmlformats.org/officeDocument/2006/relationships/image" Target="../media/image1231.png"/><Relationship Id="rId7" Type="http://schemas.openxmlformats.org/officeDocument/2006/relationships/image" Target="../media/image1271.png"/><Relationship Id="rId12" Type="http://schemas.openxmlformats.org/officeDocument/2006/relationships/image" Target="../media/image1321.png"/><Relationship Id="rId17" Type="http://schemas.openxmlformats.org/officeDocument/2006/relationships/image" Target="../media/image1371.png"/><Relationship Id="rId2" Type="http://schemas.openxmlformats.org/officeDocument/2006/relationships/image" Target="../media/image1221.png"/><Relationship Id="rId16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1.png"/><Relationship Id="rId11" Type="http://schemas.openxmlformats.org/officeDocument/2006/relationships/image" Target="../media/image1311.png"/><Relationship Id="rId5" Type="http://schemas.openxmlformats.org/officeDocument/2006/relationships/image" Target="../media/image1251.png"/><Relationship Id="rId15" Type="http://schemas.openxmlformats.org/officeDocument/2006/relationships/image" Target="../media/image1351.png"/><Relationship Id="rId10" Type="http://schemas.openxmlformats.org/officeDocument/2006/relationships/image" Target="../media/image1301.png"/><Relationship Id="rId19" Type="http://schemas.openxmlformats.org/officeDocument/2006/relationships/image" Target="../media/image1391.png"/><Relationship Id="rId4" Type="http://schemas.openxmlformats.org/officeDocument/2006/relationships/image" Target="../media/image1241.png"/><Relationship Id="rId9" Type="http://schemas.openxmlformats.org/officeDocument/2006/relationships/image" Target="../media/image1291.png"/><Relationship Id="rId14" Type="http://schemas.openxmlformats.org/officeDocument/2006/relationships/image" Target="../media/image1341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image" Target="../media/image1331.png"/><Relationship Id="rId18" Type="http://schemas.openxmlformats.org/officeDocument/2006/relationships/image" Target="../media/image1421.png"/><Relationship Id="rId3" Type="http://schemas.openxmlformats.org/officeDocument/2006/relationships/image" Target="../media/image1231.png"/><Relationship Id="rId21" Type="http://schemas.openxmlformats.org/officeDocument/2006/relationships/image" Target="../media/image145.png"/><Relationship Id="rId7" Type="http://schemas.openxmlformats.org/officeDocument/2006/relationships/image" Target="../media/image1271.png"/><Relationship Id="rId12" Type="http://schemas.openxmlformats.org/officeDocument/2006/relationships/image" Target="../media/image1321.png"/><Relationship Id="rId17" Type="http://schemas.openxmlformats.org/officeDocument/2006/relationships/image" Target="../media/image1411.png"/><Relationship Id="rId2" Type="http://schemas.openxmlformats.org/officeDocument/2006/relationships/image" Target="../media/image1221.png"/><Relationship Id="rId16" Type="http://schemas.openxmlformats.org/officeDocument/2006/relationships/image" Target="../media/image1401.png"/><Relationship Id="rId20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1.png"/><Relationship Id="rId11" Type="http://schemas.openxmlformats.org/officeDocument/2006/relationships/image" Target="../media/image1311.png"/><Relationship Id="rId5" Type="http://schemas.openxmlformats.org/officeDocument/2006/relationships/image" Target="../media/image1251.png"/><Relationship Id="rId15" Type="http://schemas.openxmlformats.org/officeDocument/2006/relationships/image" Target="../media/image1351.png"/><Relationship Id="rId10" Type="http://schemas.openxmlformats.org/officeDocument/2006/relationships/image" Target="../media/image1301.png"/><Relationship Id="rId19" Type="http://schemas.openxmlformats.org/officeDocument/2006/relationships/image" Target="../media/image1430.png"/><Relationship Id="rId4" Type="http://schemas.openxmlformats.org/officeDocument/2006/relationships/image" Target="../media/image1241.png"/><Relationship Id="rId9" Type="http://schemas.openxmlformats.org/officeDocument/2006/relationships/image" Target="../media/image1291.png"/><Relationship Id="rId14" Type="http://schemas.openxmlformats.org/officeDocument/2006/relationships/image" Target="../media/image1341.png"/><Relationship Id="rId22" Type="http://schemas.openxmlformats.org/officeDocument/2006/relationships/image" Target="../media/image14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jpeg"/><Relationship Id="rId4" Type="http://schemas.openxmlformats.org/officeDocument/2006/relationships/image" Target="../media/image277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1500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0.png"/><Relationship Id="rId4" Type="http://schemas.openxmlformats.org/officeDocument/2006/relationships/image" Target="../media/image279.png"/><Relationship Id="rId9" Type="http://schemas.openxmlformats.org/officeDocument/2006/relationships/image" Target="../media/image15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0.png"/><Relationship Id="rId5" Type="http://schemas.openxmlformats.org/officeDocument/2006/relationships/image" Target="../media/image2700.png"/><Relationship Id="rId4" Type="http://schemas.openxmlformats.org/officeDocument/2006/relationships/image" Target="../media/image28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13" Type="http://schemas.openxmlformats.org/officeDocument/2006/relationships/image" Target="../media/image1400.png"/><Relationship Id="rId3" Type="http://schemas.openxmlformats.org/officeDocument/2006/relationships/image" Target="../media/image13001.png"/><Relationship Id="rId7" Type="http://schemas.openxmlformats.org/officeDocument/2006/relationships/image" Target="../media/image1340.png"/><Relationship Id="rId12" Type="http://schemas.openxmlformats.org/officeDocument/2006/relationships/image" Target="../media/image1390.png"/><Relationship Id="rId2" Type="http://schemas.openxmlformats.org/officeDocument/2006/relationships/image" Target="../media/image129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image" Target="../media/image1380.png"/><Relationship Id="rId5" Type="http://schemas.openxmlformats.org/officeDocument/2006/relationships/image" Target="../media/image1320.png"/><Relationship Id="rId15" Type="http://schemas.openxmlformats.org/officeDocument/2006/relationships/image" Target="../media/image1420.png"/><Relationship Id="rId10" Type="http://schemas.openxmlformats.org/officeDocument/2006/relationships/image" Target="../media/image1370.png"/><Relationship Id="rId4" Type="http://schemas.openxmlformats.org/officeDocument/2006/relationships/image" Target="../media/image1310.png"/><Relationship Id="rId9" Type="http://schemas.openxmlformats.org/officeDocument/2006/relationships/image" Target="../media/image1360.png"/><Relationship Id="rId14" Type="http://schemas.openxmlformats.org/officeDocument/2006/relationships/image" Target="../media/image1410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4700.png"/><Relationship Id="rId3" Type="http://schemas.openxmlformats.org/officeDocument/2006/relationships/image" Target="../media/image12901.png"/><Relationship Id="rId7" Type="http://schemas.openxmlformats.org/officeDocument/2006/relationships/image" Target="../media/image320.png"/><Relationship Id="rId12" Type="http://schemas.openxmlformats.org/officeDocument/2006/relationships/image" Target="../media/image4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11" Type="http://schemas.openxmlformats.org/officeDocument/2006/relationships/image" Target="../media/image471.png"/><Relationship Id="rId5" Type="http://schemas.openxmlformats.org/officeDocument/2006/relationships/image" Target="../media/image3000.png"/><Relationship Id="rId10" Type="http://schemas.openxmlformats.org/officeDocument/2006/relationships/image" Target="../media/image440.png"/><Relationship Id="rId4" Type="http://schemas.openxmlformats.org/officeDocument/2006/relationships/image" Target="../media/image2900.png"/><Relationship Id="rId9" Type="http://schemas.openxmlformats.org/officeDocument/2006/relationships/image" Target="../media/image4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image" Target="../media/image570.png"/><Relationship Id="rId3" Type="http://schemas.openxmlformats.org/officeDocument/2006/relationships/image" Target="../media/image490.png"/><Relationship Id="rId21" Type="http://schemas.openxmlformats.org/officeDocument/2006/relationships/image" Target="../media/image274.png"/><Relationship Id="rId12" Type="http://schemas.openxmlformats.org/officeDocument/2006/relationships/image" Target="../media/image5100.png"/><Relationship Id="rId17" Type="http://schemas.openxmlformats.org/officeDocument/2006/relationships/image" Target="../media/image560.png"/><Relationship Id="rId2" Type="http://schemas.openxmlformats.org/officeDocument/2006/relationships/image" Target="../media/image480.png"/><Relationship Id="rId16" Type="http://schemas.openxmlformats.org/officeDocument/2006/relationships/image" Target="../media/image550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01.png"/><Relationship Id="rId15" Type="http://schemas.openxmlformats.org/officeDocument/2006/relationships/image" Target="../media/image540.png"/><Relationship Id="rId10" Type="http://schemas.openxmlformats.org/officeDocument/2006/relationships/image" Target="../media/image1370.png"/><Relationship Id="rId19" Type="http://schemas.openxmlformats.org/officeDocument/2006/relationships/image" Target="../media/image74.png"/><Relationship Id="rId14" Type="http://schemas.openxmlformats.org/officeDocument/2006/relationships/image" Target="../media/image530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7" Type="http://schemas.openxmlformats.org/officeDocument/2006/relationships/image" Target="../media/image15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0.png"/><Relationship Id="rId5" Type="http://schemas.openxmlformats.org/officeDocument/2006/relationships/image" Target="../media/image1540.png"/><Relationship Id="rId4" Type="http://schemas.openxmlformats.org/officeDocument/2006/relationships/image" Target="../media/image1530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90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openxmlformats.org/officeDocument/2006/relationships/image" Target="../media/image1700.png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50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50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0.png"/><Relationship Id="rId3" Type="http://schemas.openxmlformats.org/officeDocument/2006/relationships/image" Target="../media/image1820.png"/><Relationship Id="rId7" Type="http://schemas.openxmlformats.org/officeDocument/2006/relationships/image" Target="../media/image1860.png"/><Relationship Id="rId12" Type="http://schemas.openxmlformats.org/officeDocument/2006/relationships/image" Target="../media/image1900.png"/><Relationship Id="rId2" Type="http://schemas.openxmlformats.org/officeDocument/2006/relationships/image" Target="../media/image1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491.png"/><Relationship Id="rId5" Type="http://schemas.openxmlformats.org/officeDocument/2006/relationships/image" Target="../media/image1841.png"/><Relationship Id="rId10" Type="http://schemas.openxmlformats.org/officeDocument/2006/relationships/image" Target="../media/image1890.png"/><Relationship Id="rId4" Type="http://schemas.openxmlformats.org/officeDocument/2006/relationships/image" Target="../media/image1830.png"/><Relationship Id="rId9" Type="http://schemas.openxmlformats.org/officeDocument/2006/relationships/image" Target="../media/image1880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0.png"/><Relationship Id="rId7" Type="http://schemas.openxmlformats.org/officeDocument/2006/relationships/image" Target="../media/image19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0.png"/><Relationship Id="rId5" Type="http://schemas.openxmlformats.org/officeDocument/2006/relationships/image" Target="../media/image491.png"/><Relationship Id="rId4" Type="http://schemas.openxmlformats.org/officeDocument/2006/relationships/image" Target="../media/image1911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7" Type="http://schemas.openxmlformats.org/officeDocument/2006/relationships/image" Target="../media/image7.jpg"/><Relationship Id="rId12" Type="http://schemas.openxmlformats.org/officeDocument/2006/relationships/image" Target="../media/image1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0.png"/><Relationship Id="rId11" Type="http://schemas.openxmlformats.org/officeDocument/2006/relationships/image" Target="../media/image39.png"/><Relationship Id="rId5" Type="http://schemas.openxmlformats.org/officeDocument/2006/relationships/image" Target="../media/image491.png"/><Relationship Id="rId10" Type="http://schemas.openxmlformats.org/officeDocument/2006/relationships/image" Target="../media/image14.jpg"/><Relationship Id="rId9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CKeqXl5IY0&amp;lc=z13zuxbglpvsgbgpo04cg1bxuoraejdpapo0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SN4QYgAtao&amp;lc=z13kz1nqvuqsipqfn23phthasre4evrdo" TargetMode="Externa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2" Type="http://schemas.openxmlformats.org/officeDocument/2006/relationships/image" Target="../media/image2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emf"/><Relationship Id="rId4" Type="http://schemas.openxmlformats.org/officeDocument/2006/relationships/image" Target="../media/image287.emf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em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em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53.wmf"/><Relationship Id="rId10" Type="http://schemas.openxmlformats.org/officeDocument/2006/relationships/image" Target="../media/image5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3.wmf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3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56.wmf"/><Relationship Id="rId5" Type="http://schemas.microsoft.com/office/2007/relationships/hdphoto" Target="../media/hdphoto1.wdp"/><Relationship Id="rId15" Type="http://schemas.openxmlformats.org/officeDocument/2006/relationships/image" Target="../media/image72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68.png"/><Relationship Id="rId9" Type="http://schemas.openxmlformats.org/officeDocument/2006/relationships/image" Target="../media/image55.wmf"/><Relationship Id="rId1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4.jpg"/><Relationship Id="rId7" Type="http://schemas.openxmlformats.org/officeDocument/2006/relationships/image" Target="../media/image27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1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6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4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400.png"/><Relationship Id="rId5" Type="http://schemas.openxmlformats.org/officeDocument/2006/relationships/image" Target="../media/image87.png"/><Relationship Id="rId15" Type="http://schemas.openxmlformats.org/officeDocument/2006/relationships/image" Target="../media/image90.png"/><Relationship Id="rId10" Type="http://schemas.openxmlformats.org/officeDocument/2006/relationships/image" Target="../media/image390.png"/><Relationship Id="rId4" Type="http://schemas.openxmlformats.org/officeDocument/2006/relationships/image" Target="../media/image86.png"/><Relationship Id="rId9" Type="http://schemas.openxmlformats.org/officeDocument/2006/relationships/image" Target="../media/image380.png"/><Relationship Id="rId14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4.png"/><Relationship Id="rId26" Type="http://schemas.openxmlformats.org/officeDocument/2006/relationships/image" Target="../media/image380.png"/><Relationship Id="rId21" Type="http://schemas.openxmlformats.org/officeDocument/2006/relationships/image" Target="../media/image88.png"/><Relationship Id="rId17" Type="http://schemas.openxmlformats.org/officeDocument/2006/relationships/image" Target="../media/image10700.png"/><Relationship Id="rId25" Type="http://schemas.openxmlformats.org/officeDocument/2006/relationships/image" Target="../media/image370.png"/><Relationship Id="rId2" Type="http://schemas.openxmlformats.org/officeDocument/2006/relationships/image" Target="../media/image91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7.png"/><Relationship Id="rId23" Type="http://schemas.openxmlformats.org/officeDocument/2006/relationships/image" Target="../media/image89.png"/><Relationship Id="rId28" Type="http://schemas.openxmlformats.org/officeDocument/2006/relationships/image" Target="../media/image400.png"/><Relationship Id="rId19" Type="http://schemas.openxmlformats.org/officeDocument/2006/relationships/image" Target="../media/image85.png"/><Relationship Id="rId22" Type="http://schemas.openxmlformats.org/officeDocument/2006/relationships/image" Target="../media/image90.png"/><Relationship Id="rId27" Type="http://schemas.openxmlformats.org/officeDocument/2006/relationships/image" Target="../media/image3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070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97.png"/><Relationship Id="rId4" Type="http://schemas.openxmlformats.org/officeDocument/2006/relationships/image" Target="../media/image14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40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390.png"/><Relationship Id="rId5" Type="http://schemas.openxmlformats.org/officeDocument/2006/relationships/image" Target="../media/image90.png"/><Relationship Id="rId10" Type="http://schemas.openxmlformats.org/officeDocument/2006/relationships/image" Target="../media/image380.png"/><Relationship Id="rId4" Type="http://schemas.openxmlformats.org/officeDocument/2006/relationships/image" Target="../media/image86.png"/><Relationship Id="rId9" Type="http://schemas.openxmlformats.org/officeDocument/2006/relationships/image" Target="../media/image3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411.png"/><Relationship Id="rId7" Type="http://schemas.openxmlformats.org/officeDocument/2006/relationships/image" Target="../media/image810.png"/><Relationship Id="rId12" Type="http://schemas.openxmlformats.org/officeDocument/2006/relationships/image" Target="../media/image130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297.png"/><Relationship Id="rId5" Type="http://schemas.openxmlformats.org/officeDocument/2006/relationships/image" Target="../media/image610.png"/><Relationship Id="rId10" Type="http://schemas.openxmlformats.org/officeDocument/2006/relationships/image" Target="../media/image1101.png"/><Relationship Id="rId4" Type="http://schemas.openxmlformats.org/officeDocument/2006/relationships/image" Target="../media/image5300.png"/><Relationship Id="rId9" Type="http://schemas.openxmlformats.org/officeDocument/2006/relationships/image" Target="../media/image10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://www.wired.co.uk/article/google-artificial-intelligence-poetry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5" Type="http://schemas.openxmlformats.org/officeDocument/2006/relationships/image" Target="../media/image7.jpg"/><Relationship Id="rId4" Type="http://schemas.openxmlformats.org/officeDocument/2006/relationships/image" Target="../media/image106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4.jp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5" Type="http://schemas.openxmlformats.org/officeDocument/2006/relationships/image" Target="../media/image8.jpg"/><Relationship Id="rId10" Type="http://schemas.openxmlformats.org/officeDocument/2006/relationships/image" Target="../media/image109.wmf"/><Relationship Id="rId4" Type="http://schemas.openxmlformats.org/officeDocument/2006/relationships/image" Target="../media/image7.jpg"/><Relationship Id="rId9" Type="http://schemas.openxmlformats.org/officeDocument/2006/relationships/oleObject" Target="../embeddings/oleObject11.bin"/></Relationships>
</file>

<file path=ppt/slides/_rels/slide58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9.png"/><Relationship Id="rId10" Type="http://schemas.openxmlformats.org/officeDocument/2006/relationships/image" Target="../media/image148.png"/><Relationship Id="rId9" Type="http://schemas.openxmlformats.org/officeDocument/2006/relationships/image" Target="../media/image1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10.w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4.jpg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jpg"/><Relationship Id="rId11" Type="http://schemas.openxmlformats.org/officeDocument/2006/relationships/image" Target="../media/image39.png"/><Relationship Id="rId5" Type="http://schemas.openxmlformats.org/officeDocument/2006/relationships/image" Target="../media/image8.jpg"/><Relationship Id="rId10" Type="http://schemas.openxmlformats.org/officeDocument/2006/relationships/image" Target="../media/image109.wmf"/><Relationship Id="rId4" Type="http://schemas.openxmlformats.org/officeDocument/2006/relationships/image" Target="../media/image7.jpg"/><Relationship Id="rId9" Type="http://schemas.openxmlformats.org/officeDocument/2006/relationships/oleObject" Target="../embeddings/oleObject11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09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0.png"/><Relationship Id="rId4" Type="http://schemas.openxmlformats.org/officeDocument/2006/relationships/image" Target="../media/image8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10" Type="http://schemas.openxmlformats.org/officeDocument/2006/relationships/image" Target="../media/image182.png"/><Relationship Id="rId4" Type="http://schemas.openxmlformats.org/officeDocument/2006/relationships/image" Target="../media/image8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3" Type="http://schemas.openxmlformats.org/officeDocument/2006/relationships/image" Target="../media/image129.png"/><Relationship Id="rId7" Type="http://schemas.openxmlformats.org/officeDocument/2006/relationships/image" Target="../media/image1170.png"/><Relationship Id="rId12" Type="http://schemas.openxmlformats.org/officeDocument/2006/relationships/image" Target="../media/image122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11" Type="http://schemas.openxmlformats.org/officeDocument/2006/relationships/image" Target="../media/image1210.png"/><Relationship Id="rId5" Type="http://schemas.openxmlformats.org/officeDocument/2006/relationships/image" Target="../media/image1150.png"/><Relationship Id="rId10" Type="http://schemas.openxmlformats.org/officeDocument/2006/relationships/image" Target="../media/image1200.png"/><Relationship Id="rId4" Type="http://schemas.openxmlformats.org/officeDocument/2006/relationships/image" Target="../media/image130.png"/><Relationship Id="rId9" Type="http://schemas.openxmlformats.org/officeDocument/2006/relationships/image" Target="../media/image1190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41.png"/><Relationship Id="rId7" Type="http://schemas.openxmlformats.org/officeDocument/2006/relationships/image" Target="../media/image97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5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9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917-78CF-4FDF-8385-C36AB30B0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 of Generative Adversarial Network (GAN)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697972-6A10-416F-9E36-F23BAC49F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李宏毅</a:t>
            </a:r>
            <a:endParaRPr lang="en-US" altLang="zh-TW" sz="4000" dirty="0"/>
          </a:p>
          <a:p>
            <a:r>
              <a:rPr lang="en-US" altLang="zh-TW" sz="4000" dirty="0"/>
              <a:t>Hung-yi Lee</a:t>
            </a:r>
          </a:p>
        </p:txBody>
      </p:sp>
    </p:spTree>
    <p:extLst>
      <p:ext uri="{BB962C8B-B14F-4D97-AF65-F5344CB8AC3E}">
        <p14:creationId xmlns:p14="http://schemas.microsoft.com/office/powerpoint/2010/main" val="68915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614D0B7-CEF8-45D0-93A3-FB9689805750}"/>
              </a:ext>
            </a:extLst>
          </p:cNvPr>
          <p:cNvSpPr txBox="1"/>
          <p:nvPr/>
        </p:nvSpPr>
        <p:spPr>
          <a:xfrm>
            <a:off x="5136919" y="50425"/>
            <a:ext cx="345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where the term</a:t>
            </a:r>
            <a:r>
              <a:rPr lang="zh-TW" altLang="en-US" sz="2400" dirty="0"/>
              <a:t> </a:t>
            </a:r>
            <a:r>
              <a:rPr lang="en-US" altLang="zh-TW" sz="2400" dirty="0"/>
              <a:t>“</a:t>
            </a:r>
            <a:r>
              <a:rPr lang="en-US" altLang="zh-TW" sz="2400" b="1" i="1" dirty="0"/>
              <a:t>adversarial</a:t>
            </a:r>
            <a:r>
              <a:rPr lang="en-US" altLang="zh-TW" sz="2400" dirty="0"/>
              <a:t>” comes from.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974C66-5345-45FE-82D8-34790954EC6F}"/>
              </a:ext>
            </a:extLst>
          </p:cNvPr>
          <p:cNvSpPr txBox="1"/>
          <p:nvPr/>
        </p:nvSpPr>
        <p:spPr>
          <a:xfrm>
            <a:off x="5165947" y="793886"/>
            <a:ext cx="3727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You can explain the process in different ways…….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9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122"/>
            <a:ext cx="9144000" cy="56057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127577-307E-4D31-89A1-B8E7AA17007E}"/>
              </a:ext>
            </a:extLst>
          </p:cNvPr>
          <p:cNvSpPr/>
          <p:nvPr/>
        </p:nvSpPr>
        <p:spPr>
          <a:xfrm>
            <a:off x="2915649" y="631189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https://arxiv.org/abs/1606.03657</a:t>
            </a:r>
          </a:p>
        </p:txBody>
      </p:sp>
    </p:spTree>
    <p:extLst>
      <p:ext uri="{BB962C8B-B14F-4D97-AF65-F5344CB8AC3E}">
        <p14:creationId xmlns:p14="http://schemas.microsoft.com/office/powerpoint/2010/main" val="3803026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87242-FE63-4DAD-9345-55C99ED5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02C38F-B10F-411D-B118-54A108B3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40AA7A-27B8-4360-8137-30DFC792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858"/>
            <a:ext cx="9144000" cy="25708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3D7DF1-B2AD-425B-86AD-12DAEF302FDF}"/>
              </a:ext>
            </a:extLst>
          </p:cNvPr>
          <p:cNvSpPr/>
          <p:nvPr/>
        </p:nvSpPr>
        <p:spPr>
          <a:xfrm>
            <a:off x="2915649" y="631189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https://arxiv.org/abs/1606.03657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8F90AA-EF74-449C-A57F-CF2E1C71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3550651"/>
            <a:ext cx="91344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6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9A2C8-49FB-4DAE-BC81-58DB8F77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6644317-FC68-4312-A0F4-F32315BC7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66850"/>
          <a:ext cx="78867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2FB465F-54BB-4CAB-B876-366AC64ABABF}"/>
              </a:ext>
            </a:extLst>
          </p:cNvPr>
          <p:cNvSpPr/>
          <p:nvPr/>
        </p:nvSpPr>
        <p:spPr>
          <a:xfrm>
            <a:off x="860880" y="2596924"/>
            <a:ext cx="4886778" cy="390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6441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Connecting Code and Attribute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9C7B28E-96DF-4717-8B48-FAED1DCF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9075"/>
            <a:ext cx="8204113" cy="2499892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640F090B-272D-48AE-88CB-E0CA3B7FCCA3}"/>
              </a:ext>
            </a:extLst>
          </p:cNvPr>
          <p:cNvGrpSpPr/>
          <p:nvPr/>
        </p:nvGrpSpPr>
        <p:grpSpPr>
          <a:xfrm>
            <a:off x="825268" y="3973903"/>
            <a:ext cx="7877817" cy="2619890"/>
            <a:chOff x="825268" y="3973903"/>
            <a:chExt cx="7877817" cy="261989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CAB1E7-13C8-4ECC-8A22-26E8BB899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5856" y="3973903"/>
              <a:ext cx="6667229" cy="261989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7080F05-7D7F-4FD9-A5D8-F9B5B2C9DA74}"/>
                </a:ext>
              </a:extLst>
            </p:cNvPr>
            <p:cNvSpPr/>
            <p:nvPr/>
          </p:nvSpPr>
          <p:spPr>
            <a:xfrm>
              <a:off x="825268" y="5161742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 err="1"/>
                <a:t>CelebA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712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GAN+Autoencoder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We have a generator (input z, output x)</a:t>
            </a:r>
          </a:p>
          <a:p>
            <a:r>
              <a:rPr lang="en-US" altLang="zh-TW" sz="2400" dirty="0"/>
              <a:t>However, given x, how can we find z?</a:t>
            </a:r>
          </a:p>
          <a:p>
            <a:pPr lvl="1"/>
            <a:r>
              <a:rPr lang="en-US" altLang="zh-TW" dirty="0"/>
              <a:t>Learn an encoder (input x, output z)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4622" y="4147072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491533" y="4129130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5389818" y="460950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263862" y="462744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005031" y="433868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529313" y="437867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3135536" y="4599982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736235" y="4329156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710007" y="4594994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cxnSpLocks/>
          </p:cNvCxnSpPr>
          <p:nvPr/>
        </p:nvCxnSpPr>
        <p:spPr>
          <a:xfrm flipV="1">
            <a:off x="2957136" y="3738855"/>
            <a:ext cx="474303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cxnSpLocks/>
          </p:cNvCxnSpPr>
          <p:nvPr/>
        </p:nvCxnSpPr>
        <p:spPr>
          <a:xfrm>
            <a:off x="2957136" y="3738856"/>
            <a:ext cx="0" cy="71241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741720" y="3752551"/>
            <a:ext cx="0" cy="71241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995347" y="3277190"/>
            <a:ext cx="281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600761" y="5089445"/>
            <a:ext cx="166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35536" y="5627453"/>
            <a:ext cx="2036479" cy="859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971747" y="5165787"/>
            <a:ext cx="12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0000FF"/>
                </a:solidFill>
              </a:rPr>
              <a:t>init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4093513" y="5122529"/>
            <a:ext cx="0" cy="4412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557220" y="5902517"/>
            <a:ext cx="278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Autoencoder</a:t>
            </a:r>
            <a:endParaRPr lang="zh-TW" altLang="en-US" sz="2800" b="1" i="1" u="sng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92197" y="5165787"/>
            <a:ext cx="301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different structures?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3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20" grpId="0"/>
      <p:bldP spid="21" grpId="0"/>
      <p:bldP spid="22" grpId="0" animBg="1"/>
      <p:bldP spid="23" grpId="0"/>
      <p:bldP spid="16" grpId="0"/>
      <p:bldP spid="2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4: Each pair of images shows an image from the dataset and its reconstruction after going through Generative Adversarial Networks E and G. 25 images from the dataset were used. Images were not cherry picke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25" y="2261625"/>
            <a:ext cx="7584822" cy="404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1963053" y="178105"/>
            <a:ext cx="5217893" cy="1830636"/>
            <a:chOff x="1907531" y="3277190"/>
            <a:chExt cx="5217893" cy="1830636"/>
          </a:xfrm>
        </p:grpSpPr>
        <p:sp>
          <p:nvSpPr>
            <p:cNvPr id="6" name="矩形 5"/>
            <p:cNvSpPr/>
            <p:nvPr/>
          </p:nvSpPr>
          <p:spPr>
            <a:xfrm>
              <a:off x="4895918" y="4147072"/>
              <a:ext cx="1539240" cy="9607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  <a:p>
              <a:pPr algn="ctr"/>
              <a:r>
                <a:rPr lang="en-US" altLang="zh-TW" sz="2400" dirty="0"/>
                <a:t>(Decoder)</a:t>
              </a:r>
              <a:endParaRPr lang="zh-TW" altLang="en-US" sz="24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662829" y="4129130"/>
              <a:ext cx="1203960" cy="9607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4561114" y="4609508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>
              <a:off x="6435158" y="4627449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4176327" y="4338682"/>
              <a:ext cx="42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z</a:t>
              </a:r>
              <a:endParaRPr lang="zh-TW" altLang="en-US" sz="2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700609" y="4378675"/>
              <a:ext cx="42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2306832" y="4599982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1907531" y="4329156"/>
              <a:ext cx="42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3881303" y="4594994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cxnSpLocks/>
            </p:cNvCxnSpPr>
            <p:nvPr/>
          </p:nvCxnSpPr>
          <p:spPr>
            <a:xfrm flipV="1">
              <a:off x="2128432" y="3738855"/>
              <a:ext cx="4743039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cxnSpLocks/>
            </p:cNvCxnSpPr>
            <p:nvPr/>
          </p:nvCxnSpPr>
          <p:spPr>
            <a:xfrm>
              <a:off x="2128432" y="3738856"/>
              <a:ext cx="0" cy="712416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cxnSpLocks/>
            </p:cNvCxnSpPr>
            <p:nvPr/>
          </p:nvCxnSpPr>
          <p:spPr>
            <a:xfrm>
              <a:off x="6913016" y="3752551"/>
              <a:ext cx="0" cy="71241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3166643" y="3277190"/>
              <a:ext cx="28109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79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 Representation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68373" y="4542127"/>
                <a:ext cx="855362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73" y="4542127"/>
                <a:ext cx="855362" cy="465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112980" y="4542127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980" y="4542127"/>
                <a:ext cx="34945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580369" y="4303880"/>
                <a:ext cx="2450864" cy="1094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𝑙𝑜𝑛𝑔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69" y="4303880"/>
                <a:ext cx="2450864" cy="1094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150914" y="4303880"/>
                <a:ext cx="3015441" cy="1109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∉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𝑙𝑜𝑛𝑔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14" y="4303880"/>
                <a:ext cx="3015441" cy="1109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901154" y="5453774"/>
            <a:ext cx="1189801" cy="10737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Short</a:t>
            </a:r>
          </a:p>
          <a:p>
            <a:pPr algn="ctr"/>
            <a:r>
              <a:rPr lang="en-US" altLang="zh-TW" sz="2400" dirty="0"/>
              <a:t>Hair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272534" y="5480507"/>
            <a:ext cx="1189801" cy="10737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Long Hair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041840" y="5832695"/>
                <a:ext cx="255909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𝐸𝑛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840" y="5832695"/>
                <a:ext cx="2559099" cy="399405"/>
              </a:xfrm>
              <a:prstGeom prst="rect">
                <a:avLst/>
              </a:prstGeom>
              <a:blipFill>
                <a:blip r:embed="rId8"/>
                <a:stretch>
                  <a:fillRect l="-2381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186482" y="580596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82" y="5805962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138185" y="5832695"/>
                <a:ext cx="1134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85" y="5832695"/>
                <a:ext cx="1134349" cy="369332"/>
              </a:xfrm>
              <a:prstGeom prst="rect">
                <a:avLst/>
              </a:prstGeom>
              <a:blipFill>
                <a:blip r:embed="rId10"/>
                <a:stretch>
                  <a:fillRect l="-5376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580369" y="5888090"/>
            <a:ext cx="337260" cy="2585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5689732" y="5888090"/>
            <a:ext cx="337260" cy="2585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「male celebrity」的圖片搜尋結果">
            <a:extLst>
              <a:ext uri="{FF2B5EF4-FFF2-40B4-BE49-F238E27FC236}">
                <a16:creationId xmlns:a16="http://schemas.microsoft.com/office/drawing/2014/main" id="{81A80C72-B151-4BF9-B6E8-51DFFB783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084" y="1776111"/>
            <a:ext cx="805325" cy="8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相關圖片">
            <a:extLst>
              <a:ext uri="{FF2B5EF4-FFF2-40B4-BE49-F238E27FC236}">
                <a16:creationId xmlns:a16="http://schemas.microsoft.com/office/drawing/2014/main" id="{5899B308-0050-4D06-87BD-0B280746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52" y="1520732"/>
            <a:ext cx="735813" cy="73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long female celebrity」的圖片搜尋結果">
            <a:extLst>
              <a:ext uri="{FF2B5EF4-FFF2-40B4-BE49-F238E27FC236}">
                <a16:creationId xmlns:a16="http://schemas.microsoft.com/office/drawing/2014/main" id="{69C69F2D-6818-4C52-8CE2-9B93B841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27" y="2312339"/>
            <a:ext cx="683730" cy="102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「long female celebrity」的圖片搜尋結果">
            <a:extLst>
              <a:ext uri="{FF2B5EF4-FFF2-40B4-BE49-F238E27FC236}">
                <a16:creationId xmlns:a16="http://schemas.microsoft.com/office/drawing/2014/main" id="{159F0D0D-575B-4BE6-99E3-2DBC0BBE2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90" y="3159548"/>
            <a:ext cx="654475" cy="10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相關圖片">
            <a:extLst>
              <a:ext uri="{FF2B5EF4-FFF2-40B4-BE49-F238E27FC236}">
                <a16:creationId xmlns:a16="http://schemas.microsoft.com/office/drawing/2014/main" id="{4A68BE1C-D970-467F-8C54-2DBDCB24E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315" y="1612554"/>
            <a:ext cx="662683" cy="9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「short female celebrity」的圖片搜尋結果">
            <a:extLst>
              <a:ext uri="{FF2B5EF4-FFF2-40B4-BE49-F238E27FC236}">
                <a16:creationId xmlns:a16="http://schemas.microsoft.com/office/drawing/2014/main" id="{94527DD3-81E1-4E61-ADFD-1C8DD74BB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01" y="3190647"/>
            <a:ext cx="722111" cy="93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4F6CCC95-ADD2-454F-AF67-F023E4794F1A}"/>
              </a:ext>
            </a:extLst>
          </p:cNvPr>
          <p:cNvSpPr/>
          <p:nvPr/>
        </p:nvSpPr>
        <p:spPr>
          <a:xfrm>
            <a:off x="3005356" y="2473397"/>
            <a:ext cx="156599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51875F7-7D92-48F9-A997-F25B5584D8A4}"/>
              </a:ext>
            </a:extLst>
          </p:cNvPr>
          <p:cNvSpPr/>
          <p:nvPr/>
        </p:nvSpPr>
        <p:spPr>
          <a:xfrm>
            <a:off x="2803327" y="3081248"/>
            <a:ext cx="156599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A6C081CF-9990-4D14-92EF-DCBB8A384FD6}"/>
              </a:ext>
            </a:extLst>
          </p:cNvPr>
          <p:cNvSpPr/>
          <p:nvPr/>
        </p:nvSpPr>
        <p:spPr>
          <a:xfrm>
            <a:off x="2044057" y="2712242"/>
            <a:ext cx="156599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86418E1-E068-48DC-AD60-FD1C8308E98F}"/>
              </a:ext>
            </a:extLst>
          </p:cNvPr>
          <p:cNvSpPr/>
          <p:nvPr/>
        </p:nvSpPr>
        <p:spPr>
          <a:xfrm>
            <a:off x="2592400" y="2758173"/>
            <a:ext cx="156599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46" name="Picture 22" descr="「short female celebrity」的圖片搜尋結果">
            <a:extLst>
              <a:ext uri="{FF2B5EF4-FFF2-40B4-BE49-F238E27FC236}">
                <a16:creationId xmlns:a16="http://schemas.microsoft.com/office/drawing/2014/main" id="{466D6387-4077-4DE1-BA55-17DBF40EF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89" y="2846295"/>
            <a:ext cx="698890" cy="99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6B97D76F-C291-4838-92F0-531A1559304C}"/>
              </a:ext>
            </a:extLst>
          </p:cNvPr>
          <p:cNvSpPr/>
          <p:nvPr/>
        </p:nvSpPr>
        <p:spPr>
          <a:xfrm>
            <a:off x="5611432" y="2473397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463BA56-68A8-4AF3-A0D4-B3E50BDEEBEB}"/>
              </a:ext>
            </a:extLst>
          </p:cNvPr>
          <p:cNvSpPr/>
          <p:nvPr/>
        </p:nvSpPr>
        <p:spPr>
          <a:xfrm>
            <a:off x="6259152" y="3147911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45438489-F82B-4301-9820-58AF1091559A}"/>
              </a:ext>
            </a:extLst>
          </p:cNvPr>
          <p:cNvSpPr/>
          <p:nvPr/>
        </p:nvSpPr>
        <p:spPr>
          <a:xfrm>
            <a:off x="6627058" y="2172826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ED2DCAFE-4922-42BA-BB3D-3809500398A4}"/>
              </a:ext>
            </a:extLst>
          </p:cNvPr>
          <p:cNvSpPr/>
          <p:nvPr/>
        </p:nvSpPr>
        <p:spPr>
          <a:xfrm>
            <a:off x="7194234" y="2778690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A2B0D7A3-FDD0-4553-9731-F3F9AF5FC996}"/>
              </a:ext>
            </a:extLst>
          </p:cNvPr>
          <p:cNvSpPr/>
          <p:nvPr/>
        </p:nvSpPr>
        <p:spPr>
          <a:xfrm>
            <a:off x="6366342" y="2668537"/>
            <a:ext cx="156599" cy="156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E66F268-B2B4-498B-8024-7C40E24BD93B}"/>
              </a:ext>
            </a:extLst>
          </p:cNvPr>
          <p:cNvCxnSpPr>
            <a:cxnSpLocks/>
          </p:cNvCxnSpPr>
          <p:nvPr/>
        </p:nvCxnSpPr>
        <p:spPr>
          <a:xfrm flipH="1">
            <a:off x="2867948" y="2769423"/>
            <a:ext cx="3391204" cy="66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A34CE5-FAB0-4455-B1FB-81345BF16571}"/>
                  </a:ext>
                </a:extLst>
              </p:cNvPr>
              <p:cNvSpPr txBox="1"/>
              <p:nvPr/>
            </p:nvSpPr>
            <p:spPr>
              <a:xfrm>
                <a:off x="4178552" y="2746836"/>
                <a:ext cx="855362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A34CE5-FAB0-4455-B1FB-81345BF1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552" y="2746836"/>
                <a:ext cx="855362" cy="4658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23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CelebA GAN set attributes - YouTube [720p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1396" y="365126"/>
            <a:ext cx="6012523" cy="59303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87327" y="6295434"/>
            <a:ext cx="548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https://www.youtube.com/watch?v=kPEIJJsQr7U</a:t>
            </a:r>
          </a:p>
        </p:txBody>
      </p:sp>
      <p:sp>
        <p:nvSpPr>
          <p:cNvPr id="6" name="矩形 5"/>
          <p:cNvSpPr/>
          <p:nvPr/>
        </p:nvSpPr>
        <p:spPr>
          <a:xfrm>
            <a:off x="712441" y="434224"/>
            <a:ext cx="13716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Photo </a:t>
            </a:r>
          </a:p>
          <a:p>
            <a:r>
              <a:rPr lang="en-US" altLang="zh-TW" sz="3200" b="1" i="1" u="sng" dirty="0"/>
              <a:t>Editing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200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9A2C8-49FB-4DAE-BC81-58DB8F77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6644317-FC68-4312-A0F4-F32315BC7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66850"/>
          <a:ext cx="78867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2FB465F-54BB-4CAB-B876-366AC64ABABF}"/>
              </a:ext>
            </a:extLst>
          </p:cNvPr>
          <p:cNvSpPr/>
          <p:nvPr/>
        </p:nvSpPr>
        <p:spPr>
          <a:xfrm>
            <a:off x="759280" y="3104922"/>
            <a:ext cx="4117520" cy="4946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1151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9A2C8-49FB-4DAE-BC81-58DB8F77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6644317-FC68-4312-A0F4-F32315BC7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66850"/>
          <a:ext cx="78867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2FB465F-54BB-4CAB-B876-366AC64ABABF}"/>
              </a:ext>
            </a:extLst>
          </p:cNvPr>
          <p:cNvSpPr/>
          <p:nvPr/>
        </p:nvSpPr>
        <p:spPr>
          <a:xfrm>
            <a:off x="831852" y="3724616"/>
            <a:ext cx="1751691" cy="382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27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F8B1C4E-A686-4C63-B814-92119412BA16}"/>
              </a:ext>
            </a:extLst>
          </p:cNvPr>
          <p:cNvSpPr/>
          <p:nvPr/>
        </p:nvSpPr>
        <p:spPr>
          <a:xfrm>
            <a:off x="1295470" y="5230959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3715D5-0C12-47A3-B4D1-70E2535FACF1}"/>
              </a:ext>
            </a:extLst>
          </p:cNvPr>
          <p:cNvSpPr/>
          <p:nvPr/>
        </p:nvSpPr>
        <p:spPr>
          <a:xfrm>
            <a:off x="1295470" y="356883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A85B4D53-5CFE-4255-A8DC-BAB908B2D793}"/>
              </a:ext>
            </a:extLst>
          </p:cNvPr>
          <p:cNvSpPr/>
          <p:nvPr/>
        </p:nvSpPr>
        <p:spPr>
          <a:xfrm>
            <a:off x="3293400" y="5715002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6E50D5A5-899B-4A03-9F80-E9B51475F5FF}"/>
              </a:ext>
            </a:extLst>
          </p:cNvPr>
          <p:cNvSpPr/>
          <p:nvPr/>
        </p:nvSpPr>
        <p:spPr>
          <a:xfrm>
            <a:off x="3278887" y="4048857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9BDE59-57A5-4153-931A-EB827274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27B73A-6898-46A8-8AFF-47A16103C2F1}"/>
              </a:ext>
            </a:extLst>
          </p:cNvPr>
          <p:cNvSpPr/>
          <p:nvPr/>
        </p:nvSpPr>
        <p:spPr>
          <a:xfrm>
            <a:off x="5087462" y="26198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(student)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3B4824-E4BB-4CFF-84DA-66C493E3A12F}"/>
              </a:ext>
            </a:extLst>
          </p:cNvPr>
          <p:cNvSpPr/>
          <p:nvPr/>
        </p:nvSpPr>
        <p:spPr>
          <a:xfrm>
            <a:off x="6720114" y="269231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(teacher)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60F152-3CC2-47A3-A823-4B8E6ACCB5DB}"/>
              </a:ext>
            </a:extLst>
          </p:cNvPr>
          <p:cNvSpPr/>
          <p:nvPr/>
        </p:nvSpPr>
        <p:spPr>
          <a:xfrm>
            <a:off x="1295470" y="2088035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4E2F4A5-9AA0-485B-B4EE-11A5BD3F3BA4}"/>
              </a:ext>
            </a:extLst>
          </p:cNvPr>
          <p:cNvGrpSpPr/>
          <p:nvPr/>
        </p:nvGrpSpPr>
        <p:grpSpPr>
          <a:xfrm>
            <a:off x="3278887" y="2385298"/>
            <a:ext cx="2302299" cy="700745"/>
            <a:chOff x="2926927" y="2258346"/>
            <a:chExt cx="2302299" cy="700745"/>
          </a:xfrm>
        </p:grpSpPr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76D9FD7F-7F3B-4001-AE4B-B6D04B2FDB82}"/>
                </a:ext>
              </a:extLst>
            </p:cNvPr>
            <p:cNvSpPr/>
            <p:nvPr/>
          </p:nvSpPr>
          <p:spPr>
            <a:xfrm>
              <a:off x="2926927" y="2258346"/>
              <a:ext cx="2302299" cy="700745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129D01C-5018-4FAE-99E2-83789AD7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6173" y="2336909"/>
              <a:ext cx="2081864" cy="549612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CC57B87-C0E4-48C1-8A59-2755D95410DE}"/>
              </a:ext>
            </a:extLst>
          </p:cNvPr>
          <p:cNvSpPr/>
          <p:nvPr/>
        </p:nvSpPr>
        <p:spPr>
          <a:xfrm>
            <a:off x="6355218" y="2518694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FB89F88-4078-4C40-A728-61B89EC9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20" y="4138276"/>
            <a:ext cx="2071064" cy="52190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D9095D1-8AEE-42F6-97F5-A4741D799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20" y="5817606"/>
            <a:ext cx="2106868" cy="524567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3AF5B81-64FA-4454-B6F4-B87FB0FD6BF7}"/>
              </a:ext>
            </a:extLst>
          </p:cNvPr>
          <p:cNvGrpSpPr/>
          <p:nvPr/>
        </p:nvGrpSpPr>
        <p:grpSpPr>
          <a:xfrm>
            <a:off x="6605112" y="1171910"/>
            <a:ext cx="2162335" cy="554490"/>
            <a:chOff x="3798412" y="6111526"/>
            <a:chExt cx="2162335" cy="55449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4BA7E64-3D24-4583-91DE-736918A9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2501B18-1375-4955-A237-E3080E731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9C0E54B-1E38-4D70-99F1-51C0188F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45124D4A-A2BE-4E58-8C51-CB95C1B7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3B54E6CA-A5D4-4965-A915-730AA6DD4BE5}"/>
              </a:ext>
            </a:extLst>
          </p:cNvPr>
          <p:cNvSpPr/>
          <p:nvPr/>
        </p:nvSpPr>
        <p:spPr>
          <a:xfrm>
            <a:off x="6355218" y="4399229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450AE367-0EDB-4BE4-8EFD-7D965BCB9870}"/>
              </a:ext>
            </a:extLst>
          </p:cNvPr>
          <p:cNvSpPr/>
          <p:nvPr/>
        </p:nvSpPr>
        <p:spPr>
          <a:xfrm>
            <a:off x="3835390" y="3274599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eyes </a:t>
            </a:r>
            <a:endParaRPr lang="zh-TW" altLang="en-US" sz="2400" dirty="0"/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34E633AD-536F-46F9-8289-ABA80068C917}"/>
              </a:ext>
            </a:extLst>
          </p:cNvPr>
          <p:cNvSpPr/>
          <p:nvPr/>
        </p:nvSpPr>
        <p:spPr>
          <a:xfrm>
            <a:off x="3835390" y="4935780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mouth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98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8" grpId="0" animBg="1"/>
      <p:bldP spid="27" grpId="0" animBg="1"/>
      <p:bldP spid="9" grpId="0" animBg="1"/>
      <p:bldP spid="11" grpId="0" animBg="1"/>
      <p:bldP spid="22" grpId="0" animBg="1"/>
      <p:bldP spid="23" grpId="0" animBg="1"/>
      <p:bldP spid="2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Generating images based on text description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81906" y="2791645"/>
            <a:ext cx="1504494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981906" y="4949833"/>
            <a:ext cx="1504494" cy="9918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2170872" y="5280461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6103161" y="3101773"/>
            <a:ext cx="1002280" cy="3200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21532" y="2983355"/>
            <a:ext cx="2126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sentence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64342" y="3030980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78521" y="5209668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12" name="箭號: 向右 11"/>
          <p:cNvSpPr/>
          <p:nvPr/>
        </p:nvSpPr>
        <p:spPr>
          <a:xfrm>
            <a:off x="3123484" y="2983355"/>
            <a:ext cx="85842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523914" y="3030980"/>
            <a:ext cx="85842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3123484" y="5244186"/>
            <a:ext cx="85842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5523914" y="5153402"/>
            <a:ext cx="85842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604301" y="4939361"/>
            <a:ext cx="1093491" cy="1024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21" name="手繪多邊形: 圖案 20"/>
          <p:cNvSpPr/>
          <p:nvPr/>
        </p:nvSpPr>
        <p:spPr>
          <a:xfrm>
            <a:off x="2655409" y="3739211"/>
            <a:ext cx="3948892" cy="1200150"/>
          </a:xfrm>
          <a:custGeom>
            <a:avLst/>
            <a:gdLst>
              <a:gd name="connsiteX0" fmla="*/ 3943350 w 3948892"/>
              <a:gd name="connsiteY0" fmla="*/ 0 h 1200150"/>
              <a:gd name="connsiteX1" fmla="*/ 3714750 w 3948892"/>
              <a:gd name="connsiteY1" fmla="*/ 533400 h 1200150"/>
              <a:gd name="connsiteX2" fmla="*/ 2419350 w 3948892"/>
              <a:gd name="connsiteY2" fmla="*/ 609600 h 1200150"/>
              <a:gd name="connsiteX3" fmla="*/ 552450 w 3948892"/>
              <a:gd name="connsiteY3" fmla="*/ 438150 h 1200150"/>
              <a:gd name="connsiteX4" fmla="*/ 0 w 3948892"/>
              <a:gd name="connsiteY4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8892" h="1200150">
                <a:moveTo>
                  <a:pt x="3943350" y="0"/>
                </a:moveTo>
                <a:cubicBezTo>
                  <a:pt x="3956050" y="215900"/>
                  <a:pt x="3968750" y="431800"/>
                  <a:pt x="3714750" y="533400"/>
                </a:cubicBezTo>
                <a:cubicBezTo>
                  <a:pt x="3460750" y="635000"/>
                  <a:pt x="2946400" y="625475"/>
                  <a:pt x="2419350" y="609600"/>
                </a:cubicBezTo>
                <a:cubicBezTo>
                  <a:pt x="1892300" y="593725"/>
                  <a:pt x="955675" y="339725"/>
                  <a:pt x="552450" y="438150"/>
                </a:cubicBezTo>
                <a:cubicBezTo>
                  <a:pt x="149225" y="536575"/>
                  <a:pt x="74612" y="868362"/>
                  <a:pt x="0" y="120015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19210" y="3318961"/>
            <a:ext cx="264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“a dog is sleeping”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697792" y="5922248"/>
            <a:ext cx="49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?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「a dog is sleeping」的圖片搜尋結果">
            <a:extLst>
              <a:ext uri="{FF2B5EF4-FFF2-40B4-BE49-F238E27FC236}">
                <a16:creationId xmlns:a16="http://schemas.microsoft.com/office/drawing/2014/main" id="{7AE8F551-2AEE-47BA-8240-781A2CC8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11" y="4863295"/>
            <a:ext cx="1537511" cy="115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58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Generating images based on text description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81906" y="2791645"/>
            <a:ext cx="1504494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981906" y="4949833"/>
            <a:ext cx="1504494" cy="9918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2170872" y="5280461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6103161" y="3101773"/>
            <a:ext cx="1002280" cy="3200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21532" y="2983355"/>
            <a:ext cx="2126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sentence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64342" y="3030980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78521" y="5209668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12" name="箭號: 向右 11"/>
          <p:cNvSpPr/>
          <p:nvPr/>
        </p:nvSpPr>
        <p:spPr>
          <a:xfrm>
            <a:off x="3123484" y="2983355"/>
            <a:ext cx="85842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523914" y="3030980"/>
            <a:ext cx="85842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3123484" y="5244186"/>
            <a:ext cx="85842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5523914" y="5153402"/>
            <a:ext cx="85842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/>
          <p:cNvSpPr/>
          <p:nvPr/>
        </p:nvSpPr>
        <p:spPr>
          <a:xfrm>
            <a:off x="2667000" y="3714750"/>
            <a:ext cx="3948892" cy="1200150"/>
          </a:xfrm>
          <a:custGeom>
            <a:avLst/>
            <a:gdLst>
              <a:gd name="connsiteX0" fmla="*/ 3943350 w 3948892"/>
              <a:gd name="connsiteY0" fmla="*/ 0 h 1200150"/>
              <a:gd name="connsiteX1" fmla="*/ 3714750 w 3948892"/>
              <a:gd name="connsiteY1" fmla="*/ 533400 h 1200150"/>
              <a:gd name="connsiteX2" fmla="*/ 2419350 w 3948892"/>
              <a:gd name="connsiteY2" fmla="*/ 609600 h 1200150"/>
              <a:gd name="connsiteX3" fmla="*/ 552450 w 3948892"/>
              <a:gd name="connsiteY3" fmla="*/ 438150 h 1200150"/>
              <a:gd name="connsiteX4" fmla="*/ 0 w 3948892"/>
              <a:gd name="connsiteY4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8892" h="1200150">
                <a:moveTo>
                  <a:pt x="3943350" y="0"/>
                </a:moveTo>
                <a:cubicBezTo>
                  <a:pt x="3956050" y="215900"/>
                  <a:pt x="3968750" y="431800"/>
                  <a:pt x="3714750" y="533400"/>
                </a:cubicBezTo>
                <a:cubicBezTo>
                  <a:pt x="3460750" y="635000"/>
                  <a:pt x="2946400" y="625475"/>
                  <a:pt x="2419350" y="609600"/>
                </a:cubicBezTo>
                <a:cubicBezTo>
                  <a:pt x="1892300" y="593725"/>
                  <a:pt x="955675" y="339725"/>
                  <a:pt x="552450" y="438150"/>
                </a:cubicBezTo>
                <a:cubicBezTo>
                  <a:pt x="149225" y="536575"/>
                  <a:pt x="74612" y="868362"/>
                  <a:pt x="0" y="120015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90146" y="3726840"/>
            <a:ext cx="222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a </a:t>
            </a:r>
            <a:r>
              <a:rPr lang="en-US" altLang="zh-TW" sz="2400" dirty="0"/>
              <a:t>bird</a:t>
            </a:r>
            <a:r>
              <a:rPr lang="zh-TW" altLang="en-US" sz="2400" dirty="0"/>
              <a:t> is </a:t>
            </a:r>
            <a:r>
              <a:rPr lang="en-US" altLang="zh-TW" sz="2400" dirty="0"/>
              <a:t>flying”</a:t>
            </a:r>
            <a:endParaRPr lang="zh-TW" altLang="en-US" sz="240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1F3EC01-BE3C-4F9E-BF9B-880E8D675DD9}"/>
              </a:ext>
            </a:extLst>
          </p:cNvPr>
          <p:cNvGrpSpPr/>
          <p:nvPr/>
        </p:nvGrpSpPr>
        <p:grpSpPr>
          <a:xfrm>
            <a:off x="4737127" y="238230"/>
            <a:ext cx="4055908" cy="1378298"/>
            <a:chOff x="4737127" y="238230"/>
            <a:chExt cx="4055908" cy="137829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8D0D8BC-6F9A-4C9A-BDAD-5A40D2EA13F6}"/>
                </a:ext>
              </a:extLst>
            </p:cNvPr>
            <p:cNvSpPr/>
            <p:nvPr/>
          </p:nvSpPr>
          <p:spPr>
            <a:xfrm>
              <a:off x="4737127" y="323044"/>
              <a:ext cx="25523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</a:t>
              </a:r>
              <a:r>
                <a:rPr lang="en-US" altLang="zh-TW" sz="2400" baseline="30000" dirty="0"/>
                <a:t>1</a:t>
              </a:r>
              <a:r>
                <a:rPr lang="en-US" altLang="zh-TW" sz="2400" dirty="0"/>
                <a:t>: </a:t>
              </a:r>
              <a:r>
                <a:rPr lang="zh-TW" altLang="en-US" sz="2400" dirty="0"/>
                <a:t>a dog is running</a:t>
              </a: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4F2E200-EE56-4D88-8323-CA9E0E0AA021}"/>
                </a:ext>
              </a:extLst>
            </p:cNvPr>
            <p:cNvGrpSpPr/>
            <p:nvPr/>
          </p:nvGrpSpPr>
          <p:grpSpPr>
            <a:xfrm>
              <a:off x="7307314" y="238230"/>
              <a:ext cx="1479479" cy="672920"/>
              <a:chOff x="7162792" y="365126"/>
              <a:chExt cx="1479479" cy="672920"/>
            </a:xfrm>
          </p:grpSpPr>
          <p:pic>
            <p:nvPicPr>
              <p:cNvPr id="33" name="Picture 4" descr="「a dog is running」的圖片搜尋結果">
                <a:extLst>
                  <a:ext uri="{FF2B5EF4-FFF2-40B4-BE49-F238E27FC236}">
                    <a16:creationId xmlns:a16="http://schemas.microsoft.com/office/drawing/2014/main" id="{7A940DDD-D555-4B29-9F05-5A19126FF3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7676" y="365126"/>
                <a:ext cx="964595" cy="672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AD931CA-DC85-40E5-8906-D12E72FD45E0}"/>
                      </a:ext>
                    </a:extLst>
                  </p:cNvPr>
                  <p:cNvSpPr/>
                  <p:nvPr/>
                </p:nvSpPr>
                <p:spPr>
                  <a:xfrm>
                    <a:off x="7162792" y="454160"/>
                    <a:ext cx="628482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altLang="zh-TW" sz="2400" dirty="0"/>
                      <a:t>: </a:t>
                    </a:r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2792" y="454160"/>
                    <a:ext cx="62848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0667" r="-16505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830C03C9-AF18-48D8-932F-147081EF3B43}"/>
                </a:ext>
              </a:extLst>
            </p:cNvPr>
            <p:cNvGrpSpPr/>
            <p:nvPr/>
          </p:nvGrpSpPr>
          <p:grpSpPr>
            <a:xfrm>
              <a:off x="7297031" y="968113"/>
              <a:ext cx="1496004" cy="648415"/>
              <a:chOff x="7297031" y="968113"/>
              <a:chExt cx="1496004" cy="648415"/>
            </a:xfrm>
          </p:grpSpPr>
          <p:pic>
            <p:nvPicPr>
              <p:cNvPr id="31" name="Picture 6" descr="「a bird is flying」的圖片搜尋結果">
                <a:extLst>
                  <a:ext uri="{FF2B5EF4-FFF2-40B4-BE49-F238E27FC236}">
                    <a16:creationId xmlns:a16="http://schemas.microsoft.com/office/drawing/2014/main" id="{15FAC031-11A6-45FE-BB20-269C0274CF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069" y="968113"/>
                <a:ext cx="958966" cy="648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210D2104-6536-4EE7-A186-1285BA8E3740}"/>
                      </a:ext>
                    </a:extLst>
                  </p:cNvPr>
                  <p:cNvSpPr/>
                  <p:nvPr/>
                </p:nvSpPr>
                <p:spPr>
                  <a:xfrm>
                    <a:off x="7297031" y="1063811"/>
                    <a:ext cx="51488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zh-TW" sz="2400" dirty="0"/>
                      <a:t>: </a:t>
                    </a:r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32" name="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7031" y="1063811"/>
                    <a:ext cx="51488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0667" r="-34524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DB875B6-63C5-487E-BCE4-B39531FD61CB}"/>
                </a:ext>
              </a:extLst>
            </p:cNvPr>
            <p:cNvSpPr/>
            <p:nvPr/>
          </p:nvSpPr>
          <p:spPr>
            <a:xfrm>
              <a:off x="4744041" y="1058477"/>
              <a:ext cx="22931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</a:t>
              </a:r>
              <a:r>
                <a:rPr lang="en-US" altLang="zh-TW" sz="2400" baseline="30000" dirty="0"/>
                <a:t>2</a:t>
              </a:r>
              <a:r>
                <a:rPr lang="en-US" altLang="zh-TW" sz="2400" dirty="0"/>
                <a:t>: </a:t>
              </a:r>
              <a:r>
                <a:rPr lang="zh-TW" altLang="en-US" sz="2400" dirty="0"/>
                <a:t>a </a:t>
              </a:r>
              <a:r>
                <a:rPr lang="en-US" altLang="zh-TW" sz="2400" dirty="0"/>
                <a:t>bird</a:t>
              </a:r>
              <a:r>
                <a:rPr lang="zh-TW" altLang="en-US" sz="2400" dirty="0"/>
                <a:t> is </a:t>
              </a:r>
              <a:r>
                <a:rPr lang="en-US" altLang="zh-TW" sz="2400" dirty="0"/>
                <a:t>flying</a:t>
              </a:r>
              <a:endParaRPr lang="zh-TW" altLang="en-US" sz="2400" dirty="0"/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50E7E69-0760-4D8C-B2A6-C550307DD21F}"/>
              </a:ext>
            </a:extLst>
          </p:cNvPr>
          <p:cNvSpPr txBox="1"/>
          <p:nvPr/>
        </p:nvSpPr>
        <p:spPr>
          <a:xfrm>
            <a:off x="634916" y="3331051"/>
            <a:ext cx="264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a dog is running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pic>
        <p:nvPicPr>
          <p:cNvPr id="36" name="Picture 4" descr="「a dog is running」的圖片搜尋結果">
            <a:extLst>
              <a:ext uri="{FF2B5EF4-FFF2-40B4-BE49-F238E27FC236}">
                <a16:creationId xmlns:a16="http://schemas.microsoft.com/office/drawing/2014/main" id="{B3D28AD3-D6E4-4A0D-B272-DD4138A1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97" y="4963462"/>
            <a:ext cx="1253613" cy="87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「a bird is flying」的圖片搜尋結果">
            <a:extLst>
              <a:ext uri="{FF2B5EF4-FFF2-40B4-BE49-F238E27FC236}">
                <a16:creationId xmlns:a16="http://schemas.microsoft.com/office/drawing/2014/main" id="{09C3AAFE-0144-4D14-8856-DDD100A4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150" y="5185694"/>
            <a:ext cx="1268645" cy="8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5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4196322" y="4613048"/>
            <a:ext cx="153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>
                <a:solidFill>
                  <a:srgbClr val="FF0000"/>
                </a:solidFill>
              </a:rPr>
              <a:t>Target of NN</a:t>
            </a:r>
            <a:r>
              <a:rPr lang="zh-TW" altLang="en-US" sz="2400">
                <a:solidFill>
                  <a:srgbClr val="FF0000"/>
                </a:solidFill>
              </a:rPr>
              <a:t> </a:t>
            </a:r>
            <a:r>
              <a:rPr lang="en-US" altLang="zh-TW" sz="240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b="1" i="1" u="sng" dirty="0"/>
              <a:t>Text to image </a:t>
            </a:r>
            <a:r>
              <a:rPr lang="en-US" altLang="zh-TW" sz="2400" dirty="0"/>
              <a:t>by traditional supervised learning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731173" y="2417333"/>
            <a:ext cx="1472384" cy="828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259523" y="2594989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140416" y="2569694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15557" y="2269602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44401" y="3739573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Text: “train”</a:t>
            </a:r>
            <a:endParaRPr lang="zh-TW" altLang="en-US" sz="2400" dirty="0"/>
          </a:p>
        </p:txBody>
      </p:sp>
      <p:pic>
        <p:nvPicPr>
          <p:cNvPr id="2050" name="Picture 2" descr="「火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32" y="4052301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3777583" y="4655995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「火車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20" y="4549339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火車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51" y="3635723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火車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314" y="4265731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火車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58" y="5469340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火車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72" y="4647598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4996783" y="4310646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182179" y="5205820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300314" y="5392154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272127" y="4879740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534643" y="6128017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315683" y="5383901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F4E8F5B-AC8D-42A8-9D36-F30E1CD3AAB1}"/>
              </a:ext>
            </a:extLst>
          </p:cNvPr>
          <p:cNvGrpSpPr/>
          <p:nvPr/>
        </p:nvGrpSpPr>
        <p:grpSpPr>
          <a:xfrm>
            <a:off x="4737127" y="238230"/>
            <a:ext cx="4055908" cy="1378298"/>
            <a:chOff x="4737127" y="238230"/>
            <a:chExt cx="4055908" cy="1378298"/>
          </a:xfrm>
        </p:grpSpPr>
        <p:sp>
          <p:nvSpPr>
            <p:cNvPr id="14" name="矩形 13"/>
            <p:cNvSpPr/>
            <p:nvPr/>
          </p:nvSpPr>
          <p:spPr>
            <a:xfrm>
              <a:off x="4737127" y="323044"/>
              <a:ext cx="25523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</a:t>
              </a:r>
              <a:r>
                <a:rPr lang="en-US" altLang="zh-TW" sz="2400" baseline="30000" dirty="0"/>
                <a:t>1</a:t>
              </a:r>
              <a:r>
                <a:rPr lang="en-US" altLang="zh-TW" sz="2400" dirty="0"/>
                <a:t>: </a:t>
              </a:r>
              <a:r>
                <a:rPr lang="zh-TW" altLang="en-US" sz="2400" dirty="0"/>
                <a:t>a dog is running</a:t>
              </a:r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7307314" y="238230"/>
              <a:ext cx="1479479" cy="672920"/>
              <a:chOff x="7162792" y="365126"/>
              <a:chExt cx="1479479" cy="672920"/>
            </a:xfrm>
          </p:grpSpPr>
          <p:pic>
            <p:nvPicPr>
              <p:cNvPr id="5124" name="Picture 4" descr="「a dog is running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7676" y="365126"/>
                <a:ext cx="964595" cy="672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7162792" y="454160"/>
                    <a:ext cx="628482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altLang="zh-TW" sz="2400" dirty="0"/>
                      <a:t>: </a:t>
                    </a:r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2792" y="454160"/>
                    <a:ext cx="62848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0667" r="-16505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群組 28"/>
            <p:cNvGrpSpPr/>
            <p:nvPr/>
          </p:nvGrpSpPr>
          <p:grpSpPr>
            <a:xfrm>
              <a:off x="7297031" y="968113"/>
              <a:ext cx="1496004" cy="648415"/>
              <a:chOff x="7297031" y="968113"/>
              <a:chExt cx="1496004" cy="648415"/>
            </a:xfrm>
          </p:grpSpPr>
          <p:pic>
            <p:nvPicPr>
              <p:cNvPr id="5126" name="Picture 6" descr="「a bird is flying」的圖片搜尋結果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069" y="968113"/>
                <a:ext cx="958966" cy="648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/>
                  <p:cNvSpPr/>
                  <p:nvPr/>
                </p:nvSpPr>
                <p:spPr>
                  <a:xfrm>
                    <a:off x="7297031" y="1063811"/>
                    <a:ext cx="51488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zh-TW" sz="2400" dirty="0"/>
                      <a:t>: </a:t>
                    </a:r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32" name="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7031" y="1063811"/>
                    <a:ext cx="51488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0667" r="-34524" b="-30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矩形 32"/>
            <p:cNvSpPr/>
            <p:nvPr/>
          </p:nvSpPr>
          <p:spPr>
            <a:xfrm>
              <a:off x="4744041" y="1058477"/>
              <a:ext cx="22931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c</a:t>
              </a:r>
              <a:r>
                <a:rPr lang="en-US" altLang="zh-TW" sz="2400" baseline="30000" dirty="0"/>
                <a:t>2</a:t>
              </a:r>
              <a:r>
                <a:rPr lang="en-US" altLang="zh-TW" sz="2400" dirty="0"/>
                <a:t>: </a:t>
              </a:r>
              <a:r>
                <a:rPr lang="zh-TW" altLang="en-US" sz="2400" dirty="0"/>
                <a:t>a </a:t>
              </a:r>
              <a:r>
                <a:rPr lang="en-US" altLang="zh-TW" sz="2400" dirty="0"/>
                <a:t>bird</a:t>
              </a:r>
              <a:r>
                <a:rPr lang="zh-TW" altLang="en-US" sz="2400" dirty="0"/>
                <a:t> is </a:t>
              </a:r>
              <a:r>
                <a:rPr lang="en-US" altLang="zh-TW" sz="2400" dirty="0"/>
                <a:t>flying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2349236" y="5964002"/>
            <a:ext cx="2110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 </a:t>
            </a:r>
            <a:r>
              <a:rPr lang="zh-TW" altLang="en-US" sz="2400" dirty="0">
                <a:solidFill>
                  <a:srgbClr val="FF0000"/>
                </a:solidFill>
              </a:rPr>
              <a:t>blurry </a:t>
            </a:r>
            <a:r>
              <a:rPr lang="en-US" altLang="zh-TW" sz="2400" dirty="0">
                <a:solidFill>
                  <a:srgbClr val="FF0000"/>
                </a:solidFill>
              </a:rPr>
              <a:t>image!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 flipH="1">
            <a:off x="3777583" y="5574465"/>
            <a:ext cx="587607" cy="496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32148" y="2584945"/>
            <a:ext cx="255230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r>
              <a:rPr lang="en-US" altLang="zh-TW" sz="2400" baseline="30000" dirty="0"/>
              <a:t>1</a:t>
            </a:r>
            <a:r>
              <a:rPr lang="en-US" altLang="zh-TW" sz="2400" dirty="0"/>
              <a:t>: </a:t>
            </a:r>
            <a:r>
              <a:rPr lang="zh-TW" altLang="en-US" sz="2400" dirty="0"/>
              <a:t>a dog is running</a:t>
            </a:r>
          </a:p>
        </p:txBody>
      </p:sp>
      <p:grpSp>
        <p:nvGrpSpPr>
          <p:cNvPr id="44" name="群組 43"/>
          <p:cNvGrpSpPr/>
          <p:nvPr/>
        </p:nvGrpSpPr>
        <p:grpSpPr>
          <a:xfrm>
            <a:off x="7317276" y="2466043"/>
            <a:ext cx="1652361" cy="778936"/>
            <a:chOff x="7162792" y="315662"/>
            <a:chExt cx="1652361" cy="778936"/>
          </a:xfrm>
        </p:grpSpPr>
        <p:pic>
          <p:nvPicPr>
            <p:cNvPr id="45" name="Picture 4" descr="「a dog is running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590" y="315662"/>
              <a:ext cx="1116563" cy="778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7162792" y="454160"/>
                  <a:ext cx="62848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altLang="zh-TW" sz="2400" dirty="0"/>
                    <a:t>: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792" y="454160"/>
                  <a:ext cx="628482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10526" r="-1747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直線單箭頭接點 30"/>
          <p:cNvCxnSpPr/>
          <p:nvPr/>
        </p:nvCxnSpPr>
        <p:spPr>
          <a:xfrm>
            <a:off x="6779877" y="2869766"/>
            <a:ext cx="5171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文字方塊 2047"/>
          <p:cNvSpPr txBox="1"/>
          <p:nvPr/>
        </p:nvSpPr>
        <p:spPr>
          <a:xfrm>
            <a:off x="6706212" y="3170001"/>
            <a:ext cx="163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6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5" grpId="0" animBg="1"/>
      <p:bldP spid="6" grpId="0" animBg="1"/>
      <p:bldP spid="8" grpId="0" animBg="1"/>
      <p:bldP spid="10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7" grpId="0"/>
      <p:bldP spid="43" grpId="0" animBg="1"/>
      <p:bldP spid="204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62089" y="1618797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604097" y="1988129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447476" y="161879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3447476" y="230090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070186" y="238077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186" y="2380779"/>
                <a:ext cx="223266" cy="369332"/>
              </a:xfrm>
              <a:prstGeom prst="rect">
                <a:avLst/>
              </a:prstGeom>
              <a:blipFill>
                <a:blip r:embed="rId2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778100" y="2362850"/>
            <a:ext cx="240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Prior distribution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077672" y="2009972"/>
            <a:ext cx="215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x = G(</a:t>
            </a:r>
            <a:r>
              <a:rPr lang="en-US" altLang="zh-TW" sz="2800" dirty="0" err="1"/>
              <a:t>c,z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53" name="矩形 52"/>
          <p:cNvSpPr/>
          <p:nvPr/>
        </p:nvSpPr>
        <p:spPr>
          <a:xfrm>
            <a:off x="2244639" y="1649768"/>
            <a:ext cx="104881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c: train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4196322" y="4613048"/>
            <a:ext cx="153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>
                <a:solidFill>
                  <a:srgbClr val="FF0000"/>
                </a:solidFill>
              </a:rPr>
              <a:t>Target of NN</a:t>
            </a:r>
            <a:r>
              <a:rPr lang="zh-TW" altLang="en-US" sz="2400">
                <a:solidFill>
                  <a:srgbClr val="FF0000"/>
                </a:solidFill>
              </a:rPr>
              <a:t> </a:t>
            </a:r>
            <a:r>
              <a:rPr lang="en-US" altLang="zh-TW" sz="240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44401" y="3739573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Text: “train”</a:t>
            </a:r>
            <a:endParaRPr lang="zh-TW" altLang="en-US" sz="2400" dirty="0"/>
          </a:p>
        </p:txBody>
      </p:sp>
      <p:pic>
        <p:nvPicPr>
          <p:cNvPr id="61" name="Picture 2" descr="「火車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32" y="4052301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橢圓 61"/>
          <p:cNvSpPr/>
          <p:nvPr/>
        </p:nvSpPr>
        <p:spPr>
          <a:xfrm>
            <a:off x="3777583" y="4655995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3" name="Picture 4" descr="「火車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20" y="4549339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「火車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51" y="3635723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「火車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314" y="4265731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「火車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58" y="5469340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「火車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72" y="4647598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橢圓 67"/>
          <p:cNvSpPr/>
          <p:nvPr/>
        </p:nvSpPr>
        <p:spPr>
          <a:xfrm>
            <a:off x="4996783" y="4310646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橢圓 68"/>
          <p:cNvSpPr/>
          <p:nvPr/>
        </p:nvSpPr>
        <p:spPr>
          <a:xfrm>
            <a:off x="3182179" y="5205820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7300314" y="5392154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8272127" y="4879740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6534643" y="6128017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4315683" y="5383901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2349236" y="5964002"/>
            <a:ext cx="2110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 </a:t>
            </a:r>
            <a:r>
              <a:rPr lang="zh-TW" altLang="en-US" sz="2400" dirty="0">
                <a:solidFill>
                  <a:srgbClr val="FF0000"/>
                </a:solidFill>
              </a:rPr>
              <a:t>blurry </a:t>
            </a:r>
            <a:r>
              <a:rPr lang="en-US" altLang="zh-TW" sz="2400" dirty="0">
                <a:solidFill>
                  <a:srgbClr val="FF0000"/>
                </a:solidFill>
              </a:rPr>
              <a:t>image!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75" name="直線單箭頭接點 74"/>
          <p:cNvCxnSpPr>
            <a:cxnSpLocks/>
          </p:cNvCxnSpPr>
          <p:nvPr/>
        </p:nvCxnSpPr>
        <p:spPr>
          <a:xfrm flipH="1">
            <a:off x="3777583" y="5574465"/>
            <a:ext cx="587607" cy="496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/>
          <p:cNvSpPr/>
          <p:nvPr/>
        </p:nvSpPr>
        <p:spPr>
          <a:xfrm rot="3376006">
            <a:off x="7095072" y="4276027"/>
            <a:ext cx="790335" cy="2604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/>
          <p:cNvSpPr/>
          <p:nvPr/>
        </p:nvSpPr>
        <p:spPr>
          <a:xfrm rot="3613158">
            <a:off x="3740243" y="3416667"/>
            <a:ext cx="790335" cy="26048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5971785" y="3268753"/>
            <a:ext cx="2657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Approximate the distribution below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971785" y="2885525"/>
            <a:ext cx="265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It is a distribution.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076590" y="1649768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59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3" grpId="0"/>
      <p:bldP spid="15" grpId="0"/>
      <p:bldP spid="16" grpId="0"/>
      <p:bldP spid="53" grpId="0" animBg="1"/>
      <p:bldP spid="76" grpId="0" animBg="1"/>
      <p:bldP spid="77" grpId="0" animBg="1"/>
      <p:bldP spid="29" grpId="0"/>
      <p:bldP spid="78" grpId="0"/>
      <p:bldP spid="3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559536" y="3861755"/>
            <a:ext cx="4794784" cy="1241127"/>
            <a:chOff x="4997554" y="5008781"/>
            <a:chExt cx="4794784" cy="1241127"/>
          </a:xfrm>
        </p:grpSpPr>
        <p:sp>
          <p:nvSpPr>
            <p:cNvPr id="5" name="矩形 4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</a:t>
              </a:r>
            </a:p>
            <a:p>
              <a:pPr algn="ctr"/>
              <a:r>
                <a:rPr lang="en-US" altLang="zh-TW" sz="2400" dirty="0"/>
                <a:t>(type 2)</a:t>
              </a:r>
            </a:p>
          </p:txBody>
        </p:sp>
        <p:sp>
          <p:nvSpPr>
            <p:cNvPr id="6" name="箭號: 向右 5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p:sp>
          <p:nvSpPr>
            <p:cNvPr id="8" name="箭號: 向右 7"/>
            <p:cNvSpPr/>
            <p:nvPr/>
          </p:nvSpPr>
          <p:spPr>
            <a:xfrm>
              <a:off x="5371318" y="5008781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箭號: 向右 10"/>
            <p:cNvSpPr/>
            <p:nvPr/>
          </p:nvSpPr>
          <p:spPr>
            <a:xfrm>
              <a:off x="5392066" y="572630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9181" y="3859164"/>
            <a:ext cx="4774036" cy="1177480"/>
            <a:chOff x="5018302" y="5008781"/>
            <a:chExt cx="4774036" cy="1177480"/>
          </a:xfrm>
        </p:grpSpPr>
        <p:sp>
          <p:nvSpPr>
            <p:cNvPr id="13" name="矩形 12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</a:t>
              </a:r>
            </a:p>
            <a:p>
              <a:pPr algn="ctr"/>
              <a:r>
                <a:rPr lang="en-US" altLang="zh-TW" sz="2400" dirty="0"/>
                <a:t>(type 1)</a:t>
              </a:r>
            </a:p>
          </p:txBody>
        </p:sp>
        <p:sp>
          <p:nvSpPr>
            <p:cNvPr id="14" name="箭號: 向右 13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箭號: 向右 16"/>
            <p:cNvSpPr/>
            <p:nvPr/>
          </p:nvSpPr>
          <p:spPr>
            <a:xfrm>
              <a:off x="5412814" y="533571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3826098" y="5108995"/>
            <a:ext cx="233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example: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784851" y="5524970"/>
            <a:ext cx="510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example: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508998" y="1576027"/>
            <a:ext cx="8599399" cy="1205718"/>
            <a:chOff x="783600" y="2048246"/>
            <a:chExt cx="8599399" cy="1205718"/>
          </a:xfrm>
        </p:grpSpPr>
        <p:sp>
          <p:nvSpPr>
            <p:cNvPr id="33" name="矩形 32"/>
            <p:cNvSpPr/>
            <p:nvPr/>
          </p:nvSpPr>
          <p:spPr>
            <a:xfrm>
              <a:off x="4067589" y="2048246"/>
              <a:ext cx="1504494" cy="1177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sp>
          <p:nvSpPr>
            <p:cNvPr id="34" name="箭號: 向右 33"/>
            <p:cNvSpPr/>
            <p:nvPr/>
          </p:nvSpPr>
          <p:spPr>
            <a:xfrm>
              <a:off x="5609597" y="2417578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/>
            <p:cNvSpPr/>
            <p:nvPr/>
          </p:nvSpPr>
          <p:spPr>
            <a:xfrm>
              <a:off x="3452976" y="204824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3452976" y="273035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37"/>
            <p:cNvSpPr txBox="1"/>
            <p:nvPr/>
          </p:nvSpPr>
          <p:spPr>
            <a:xfrm>
              <a:off x="783600" y="2792299"/>
              <a:ext cx="2403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Prior distribution</a:t>
              </a:r>
              <a:endParaRPr lang="zh-TW" altLang="en-US" sz="2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31530" y="2431911"/>
              <a:ext cx="2151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x = G(</a:t>
              </a:r>
              <a:r>
                <a:rPr lang="en-US" altLang="zh-TW" sz="2800" dirty="0" err="1"/>
                <a:t>c,z</a:t>
              </a:r>
              <a:r>
                <a:rPr lang="en-US" altLang="zh-TW" sz="2800" dirty="0"/>
                <a:t>)</a:t>
              </a:r>
              <a:endParaRPr lang="zh-TW" altLang="en-US" sz="28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250139" y="2079217"/>
              <a:ext cx="1048813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c: train</a:t>
              </a:r>
              <a:endParaRPr lang="zh-TW" altLang="en-US" sz="2400" dirty="0"/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1453729" y="3055537"/>
            <a:ext cx="269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 is realistic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892567" y="1581416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824472" y="2905161"/>
            <a:ext cx="3534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 is realistic or not + </a:t>
            </a:r>
          </a:p>
          <a:p>
            <a:r>
              <a:rPr lang="en-US" altLang="zh-TW" sz="2400" dirty="0"/>
              <a:t>c and x are matched or not</a:t>
            </a:r>
            <a:endParaRPr lang="zh-TW" altLang="en-US" sz="2400" dirty="0"/>
          </a:p>
        </p:txBody>
      </p:sp>
      <p:cxnSp>
        <p:nvCxnSpPr>
          <p:cNvPr id="45" name="直線單箭頭接點 44"/>
          <p:cNvCxnSpPr>
            <a:cxnSpLocks/>
          </p:cNvCxnSpPr>
          <p:nvPr/>
        </p:nvCxnSpPr>
        <p:spPr>
          <a:xfrm flipH="1" flipV="1">
            <a:off x="2858543" y="3498272"/>
            <a:ext cx="834933" cy="809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cxnSpLocks/>
          </p:cNvCxnSpPr>
          <p:nvPr/>
        </p:nvCxnSpPr>
        <p:spPr>
          <a:xfrm flipH="1" flipV="1">
            <a:off x="7139833" y="3680326"/>
            <a:ext cx="892829" cy="6131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/>
          <p:cNvGrpSpPr/>
          <p:nvPr/>
        </p:nvGrpSpPr>
        <p:grpSpPr>
          <a:xfrm>
            <a:off x="6298820" y="5061664"/>
            <a:ext cx="2065117" cy="524283"/>
            <a:chOff x="6739996" y="5521947"/>
            <a:chExt cx="2065117" cy="524283"/>
          </a:xfrm>
        </p:grpSpPr>
        <p:sp>
          <p:nvSpPr>
            <p:cNvPr id="57" name="矩形 56"/>
            <p:cNvSpPr/>
            <p:nvPr/>
          </p:nvSpPr>
          <p:spPr>
            <a:xfrm>
              <a:off x="6739996" y="5577117"/>
              <a:ext cx="20651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(train ,              )</a:t>
              </a:r>
              <a:endParaRPr lang="zh-TW" altLang="en-US" sz="2400" dirty="0"/>
            </a:p>
          </p:txBody>
        </p:sp>
        <p:pic>
          <p:nvPicPr>
            <p:cNvPr id="58" name="Picture 6" descr="「火車」的圖片搜尋結果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6306" y="5521947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矩形 62"/>
          <p:cNvSpPr/>
          <p:nvPr/>
        </p:nvSpPr>
        <p:spPr>
          <a:xfrm>
            <a:off x="4592015" y="6098467"/>
            <a:ext cx="206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(train ,              )</a:t>
            </a:r>
            <a:endParaRPr lang="zh-TW" altLang="en-US" sz="2400" dirty="0"/>
          </a:p>
        </p:txBody>
      </p:sp>
      <p:grpSp>
        <p:nvGrpSpPr>
          <p:cNvPr id="65" name="群組 64"/>
          <p:cNvGrpSpPr/>
          <p:nvPr/>
        </p:nvGrpSpPr>
        <p:grpSpPr>
          <a:xfrm>
            <a:off x="6661041" y="6075651"/>
            <a:ext cx="1855957" cy="524283"/>
            <a:chOff x="6739996" y="5545807"/>
            <a:chExt cx="1855957" cy="524283"/>
          </a:xfrm>
        </p:grpSpPr>
        <p:sp>
          <p:nvSpPr>
            <p:cNvPr id="66" name="矩形 65"/>
            <p:cNvSpPr/>
            <p:nvPr/>
          </p:nvSpPr>
          <p:spPr>
            <a:xfrm>
              <a:off x="6739996" y="5577117"/>
              <a:ext cx="18559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(cat ,              )</a:t>
              </a:r>
              <a:endParaRPr lang="zh-TW" altLang="en-US" sz="2400" dirty="0"/>
            </a:p>
          </p:txBody>
        </p:sp>
        <p:pic>
          <p:nvPicPr>
            <p:cNvPr id="67" name="Picture 6" descr="「火車」的圖片搜尋結果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455" y="5545807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9" name="圖片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81575" y="5995949"/>
            <a:ext cx="634019" cy="666700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384548" y="5214358"/>
            <a:ext cx="233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example:</a:t>
            </a:r>
            <a:endParaRPr lang="zh-TW" altLang="en-US" sz="2400" dirty="0"/>
          </a:p>
        </p:txBody>
      </p:sp>
      <p:pic>
        <p:nvPicPr>
          <p:cNvPr id="46" name="Picture 6" descr="「火車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90" y="5208398"/>
            <a:ext cx="699044" cy="52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字方塊 47"/>
          <p:cNvSpPr txBox="1"/>
          <p:nvPr/>
        </p:nvSpPr>
        <p:spPr>
          <a:xfrm>
            <a:off x="303579" y="5948214"/>
            <a:ext cx="510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example:</a:t>
            </a:r>
            <a:endParaRPr lang="zh-TW" altLang="en-US" sz="2400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4921" y="5881578"/>
            <a:ext cx="634019" cy="666700"/>
          </a:xfrm>
          <a:prstGeom prst="rect">
            <a:avLst/>
          </a:prstGeom>
        </p:spPr>
      </p:pic>
      <p:pic>
        <p:nvPicPr>
          <p:cNvPr id="1026" name="Picture 2" descr="「win png」的圖片搜尋結果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852" y="3730483"/>
            <a:ext cx="1735421" cy="149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6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1" grpId="0"/>
      <p:bldP spid="43" grpId="0"/>
      <p:bldP spid="63" grpId="0"/>
      <p:bldP spid="44" grpId="0"/>
      <p:bldP spid="4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5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6663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0959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根據文字敘述畫出動漫人物頭像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39544" y="599182"/>
            <a:ext cx="27722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inherit"/>
              </a:rPr>
              <a:t>MLDS</a:t>
            </a:r>
            <a:r>
              <a:rPr lang="zh-TW" altLang="en-US" sz="2400" dirty="0">
                <a:latin typeface="inherit"/>
              </a:rPr>
              <a:t> 作業三</a:t>
            </a:r>
            <a:endParaRPr lang="en-US" altLang="zh-TW" sz="2400" dirty="0">
              <a:latin typeface="inherit"/>
            </a:endParaRPr>
          </a:p>
          <a:p>
            <a:r>
              <a:rPr lang="zh-TW" altLang="en-US" sz="2400" i="0" dirty="0">
                <a:effectLst/>
                <a:latin typeface="inherit"/>
              </a:rPr>
              <a:t>負責助教：曾柏翔</a:t>
            </a:r>
            <a:endParaRPr lang="zh-TW" altLang="en-US" sz="2400" i="0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4197197"/>
            <a:ext cx="7861950" cy="9198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5583214"/>
            <a:ext cx="7851928" cy="9186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2798778"/>
            <a:ext cx="7851928" cy="91869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6316" y="3762584"/>
            <a:ext cx="285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Black</a:t>
            </a:r>
            <a:r>
              <a:rPr lang="en-US" altLang="zh-TW" sz="2400" dirty="0"/>
              <a:t> hair, </a:t>
            </a:r>
            <a:r>
              <a:rPr lang="en-US" altLang="zh-TW" sz="2400" b="1" dirty="0">
                <a:solidFill>
                  <a:srgbClr val="0000FF"/>
                </a:solidFill>
              </a:rPr>
              <a:t>blue</a:t>
            </a:r>
            <a:r>
              <a:rPr lang="en-US" altLang="zh-TW" sz="2400" dirty="0"/>
              <a:t> eyes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46315" y="5146087"/>
            <a:ext cx="297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Blue</a:t>
            </a:r>
            <a:r>
              <a:rPr lang="en-US" altLang="zh-TW" sz="2400" dirty="0"/>
              <a:t> hair, </a:t>
            </a:r>
            <a:r>
              <a:rPr lang="en-US" altLang="zh-TW" sz="2400" b="1" dirty="0">
                <a:solidFill>
                  <a:srgbClr val="00B050"/>
                </a:solidFill>
              </a:rPr>
              <a:t>green</a:t>
            </a:r>
            <a:r>
              <a:rPr lang="en-US" altLang="zh-TW" sz="2400" dirty="0"/>
              <a:t> eyes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46315" y="2305474"/>
            <a:ext cx="2432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Red</a:t>
            </a:r>
            <a:r>
              <a:rPr lang="en-US" altLang="zh-TW" sz="2400" dirty="0"/>
              <a:t> hair, long hair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49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94AFE1-5D0E-40D4-B535-293BFF61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Collection</a:t>
            </a:r>
            <a:endParaRPr lang="zh-TW" altLang="en-US" dirty="0"/>
          </a:p>
        </p:txBody>
      </p:sp>
      <p:pic>
        <p:nvPicPr>
          <p:cNvPr id="4" name="Shape 112">
            <a:extLst>
              <a:ext uri="{FF2B5EF4-FFF2-40B4-BE49-F238E27FC236}">
                <a16:creationId xmlns:a16="http://schemas.microsoft.com/office/drawing/2014/main" id="{F3D37FFD-8978-4BE4-8492-4B4C617A34F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762" y="1753226"/>
            <a:ext cx="7715128" cy="445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3">
            <a:extLst>
              <a:ext uri="{FF2B5EF4-FFF2-40B4-BE49-F238E27FC236}">
                <a16:creationId xmlns:a16="http://schemas.microsoft.com/office/drawing/2014/main" id="{5E78E83C-AED9-4B96-90F9-35C459E04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770" y="2592704"/>
            <a:ext cx="2242926" cy="353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4">
            <a:extLst>
              <a:ext uri="{FF2B5EF4-FFF2-40B4-BE49-F238E27FC236}">
                <a16:creationId xmlns:a16="http://schemas.microsoft.com/office/drawing/2014/main" id="{615D628C-A14D-4F1F-B4BC-18ABF9A93F39}"/>
              </a:ext>
            </a:extLst>
          </p:cNvPr>
          <p:cNvSpPr txBox="1"/>
          <p:nvPr/>
        </p:nvSpPr>
        <p:spPr>
          <a:xfrm>
            <a:off x="1427933" y="6187565"/>
            <a:ext cx="6348785" cy="38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zh-TW" sz="1200" dirty="0"/>
              <a:t>http://konachan.net/post/show/239400/aikatsu-clouds-flowers-hikami_sumire-hiten_goane_r</a:t>
            </a:r>
          </a:p>
        </p:txBody>
      </p:sp>
      <p:sp>
        <p:nvSpPr>
          <p:cNvPr id="7" name="Shape 115">
            <a:extLst>
              <a:ext uri="{FF2B5EF4-FFF2-40B4-BE49-F238E27FC236}">
                <a16:creationId xmlns:a16="http://schemas.microsoft.com/office/drawing/2014/main" id="{CCCA59ED-F83F-4129-8588-6BE3A69E54AA}"/>
              </a:ext>
            </a:extLst>
          </p:cNvPr>
          <p:cNvSpPr/>
          <p:nvPr/>
        </p:nvSpPr>
        <p:spPr>
          <a:xfrm>
            <a:off x="788098" y="2751089"/>
            <a:ext cx="961104" cy="166439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Shape 117">
            <a:extLst>
              <a:ext uri="{FF2B5EF4-FFF2-40B4-BE49-F238E27FC236}">
                <a16:creationId xmlns:a16="http://schemas.microsoft.com/office/drawing/2014/main" id="{9B9169D5-B28A-41BA-BF80-67F4FB7D7465}"/>
              </a:ext>
            </a:extLst>
          </p:cNvPr>
          <p:cNvSpPr/>
          <p:nvPr/>
        </p:nvSpPr>
        <p:spPr>
          <a:xfrm>
            <a:off x="5810207" y="2609083"/>
            <a:ext cx="1839761" cy="19484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Shape 111">
            <a:extLst>
              <a:ext uri="{FF2B5EF4-FFF2-40B4-BE49-F238E27FC236}">
                <a16:creationId xmlns:a16="http://schemas.microsoft.com/office/drawing/2014/main" id="{0F572FB7-6F29-46F2-B1DB-5A9428818B9C}"/>
              </a:ext>
            </a:extLst>
          </p:cNvPr>
          <p:cNvSpPr txBox="1"/>
          <p:nvPr/>
        </p:nvSpPr>
        <p:spPr>
          <a:xfrm>
            <a:off x="6032473" y="595966"/>
            <a:ext cx="2311305" cy="718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dirty="0"/>
              <a:t>感謝曾柏翔助教、</a:t>
            </a:r>
            <a:endParaRPr lang="en-US" altLang="zh-TW" dirty="0"/>
          </a:p>
          <a:p>
            <a:r>
              <a:rPr lang="zh-TW" altLang="en-US" dirty="0"/>
              <a:t>樊恩宇助教蒐集資料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427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2B7BF-DAA8-4D47-8399-ADE69A55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Released Training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6E8E81-9C27-44E3-BD82-73BA095D8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/>
          <a:lstStyle/>
          <a:p>
            <a:r>
              <a:rPr lang="en-US" alt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download link: </a:t>
            </a:r>
            <a:r>
              <a:rPr lang="en-US" altLang="zh-TW" u="sng" dirty="0">
                <a:hlinkClick r:id="rId3"/>
              </a:rPr>
              <a:t>https://drive.google.com/open?id=0BwJmB7alR-AvMHEtczZZN0EtdzQ</a:t>
            </a:r>
            <a: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Anime Dataset: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data:  33.4k (image, tags) pair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tags file format</a:t>
            </a:r>
          </a:p>
          <a:p>
            <a:pPr lvl="1"/>
            <a:r>
              <a:rPr lang="en-US" altLang="zh-TW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img_id</a:t>
            </a:r>
            <a:r>
              <a:rPr lang="en-US" alt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&lt;comma&gt; tag1 &lt;colon&gt; #_post &lt;tab&gt; tag2 &lt;colon&gt; …</a:t>
            </a:r>
          </a:p>
          <a:p>
            <a:endParaRPr lang="en-US" alt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/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/>
            <a:endParaRPr lang="zh-TW" altLang="en-US" dirty="0"/>
          </a:p>
        </p:txBody>
      </p:sp>
      <p:pic>
        <p:nvPicPr>
          <p:cNvPr id="5" name="Shape 310">
            <a:extLst>
              <a:ext uri="{FF2B5EF4-FFF2-40B4-BE49-F238E27FC236}">
                <a16:creationId xmlns:a16="http://schemas.microsoft.com/office/drawing/2014/main" id="{F25A34D1-E8ED-464A-ADA0-A8680A6C7E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259" y="487361"/>
            <a:ext cx="1054100" cy="10175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11">
            <a:extLst>
              <a:ext uri="{FF2B5EF4-FFF2-40B4-BE49-F238E27FC236}">
                <a16:creationId xmlns:a16="http://schemas.microsoft.com/office/drawing/2014/main" id="{05B3F0A9-FC40-4BBB-8F25-AA1AFCF85145}"/>
              </a:ext>
            </a:extLst>
          </p:cNvPr>
          <p:cNvSpPr txBox="1"/>
          <p:nvPr/>
        </p:nvSpPr>
        <p:spPr>
          <a:xfrm>
            <a:off x="7376359" y="365126"/>
            <a:ext cx="2604988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</a:rPr>
              <a:t>blue eyes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red hair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short hair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9965C7C-1D19-4CA7-A48D-D885070F5461}"/>
              </a:ext>
            </a:extLst>
          </p:cNvPr>
          <p:cNvGrpSpPr/>
          <p:nvPr/>
        </p:nvGrpSpPr>
        <p:grpSpPr>
          <a:xfrm>
            <a:off x="590550" y="5074923"/>
            <a:ext cx="8665698" cy="1543450"/>
            <a:chOff x="628650" y="5151123"/>
            <a:chExt cx="8665698" cy="1543450"/>
          </a:xfrm>
        </p:grpSpPr>
        <p:pic>
          <p:nvPicPr>
            <p:cNvPr id="7" name="Shape 314">
              <a:extLst>
                <a:ext uri="{FF2B5EF4-FFF2-40B4-BE49-F238E27FC236}">
                  <a16:creationId xmlns:a16="http://schemas.microsoft.com/office/drawing/2014/main" id="{39DDEA9B-895C-4370-9C67-82BB8B4EC1F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011" t="2876" r="37700" b="86231"/>
            <a:stretch/>
          </p:blipFill>
          <p:spPr>
            <a:xfrm>
              <a:off x="628650" y="5151123"/>
              <a:ext cx="8093982" cy="83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312">
              <a:extLst>
                <a:ext uri="{FF2B5EF4-FFF2-40B4-BE49-F238E27FC236}">
                  <a16:creationId xmlns:a16="http://schemas.microsoft.com/office/drawing/2014/main" id="{6DD547AC-49D1-4C16-8AFB-C89BAFFB8514}"/>
                </a:ext>
              </a:extLst>
            </p:cNvPr>
            <p:cNvSpPr txBox="1"/>
            <p:nvPr/>
          </p:nvSpPr>
          <p:spPr>
            <a:xfrm>
              <a:off x="7256148" y="5987173"/>
              <a:ext cx="2038200" cy="70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-US" altLang="zh-TW" sz="2400" b="1" dirty="0">
                  <a:solidFill>
                    <a:srgbClr val="E69138"/>
                  </a:solidFill>
                </a:rPr>
                <a:t>tags.csv</a:t>
              </a: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1FC646-5460-4AF3-9011-E147BB16CEBF}"/>
              </a:ext>
            </a:extLst>
          </p:cNvPr>
          <p:cNvSpPr txBox="1"/>
          <p:nvPr/>
        </p:nvSpPr>
        <p:spPr>
          <a:xfrm>
            <a:off x="6175858" y="1504950"/>
            <a:ext cx="1346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96 x 96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79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0D3BF-4DA5-47BD-8D29-B41F795F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 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90824B7-66AD-4268-912F-8096D05B1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55258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80676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2" y="1533553"/>
            <a:ext cx="1257300" cy="13239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1036" y="6430605"/>
            <a:ext cx="7657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Lucida Grande"/>
              </a:rPr>
              <a:t>https://arxiv.org/pdf/1611.07004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3402"/>
            <a:ext cx="9144000" cy="3404978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2598588" y="1568473"/>
            <a:ext cx="5158019" cy="1205718"/>
            <a:chOff x="3070040" y="1618797"/>
            <a:chExt cx="5158019" cy="1205718"/>
          </a:xfrm>
        </p:grpSpPr>
        <p:grpSp>
          <p:nvGrpSpPr>
            <p:cNvPr id="6" name="群組 5"/>
            <p:cNvGrpSpPr/>
            <p:nvPr/>
          </p:nvGrpSpPr>
          <p:grpSpPr>
            <a:xfrm>
              <a:off x="3070186" y="1618797"/>
              <a:ext cx="5157873" cy="1205718"/>
              <a:chOff x="3075686" y="2048246"/>
              <a:chExt cx="5157873" cy="120571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067589" y="2048246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G</a:t>
                </a:r>
              </a:p>
            </p:txBody>
          </p:sp>
          <p:sp>
            <p:nvSpPr>
              <p:cNvPr id="8" name="箭號: 向右 7"/>
              <p:cNvSpPr/>
              <p:nvPr/>
            </p:nvSpPr>
            <p:spPr>
              <a:xfrm>
                <a:off x="5609597" y="2417578"/>
                <a:ext cx="420254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箭號: 向右 8"/>
              <p:cNvSpPr/>
              <p:nvPr/>
            </p:nvSpPr>
            <p:spPr>
              <a:xfrm>
                <a:off x="3452976" y="204824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箭號: 向右 9"/>
              <p:cNvSpPr/>
              <p:nvPr/>
            </p:nvSpPr>
            <p:spPr>
              <a:xfrm>
                <a:off x="3452976" y="2730356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0"/>
                  <p:cNvSpPr txBox="1"/>
                  <p:nvPr/>
                </p:nvSpPr>
                <p:spPr>
                  <a:xfrm>
                    <a:off x="3075686" y="281022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1" name="文字方塊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686" y="2810228"/>
                    <a:ext cx="22326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字方塊 12"/>
              <p:cNvSpPr txBox="1"/>
              <p:nvPr/>
            </p:nvSpPr>
            <p:spPr>
              <a:xfrm>
                <a:off x="6082090" y="2417578"/>
                <a:ext cx="21514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x = G(</a:t>
                </a:r>
                <a:r>
                  <a:rPr lang="en-US" altLang="zh-TW" sz="2800" dirty="0" err="1"/>
                  <a:t>c,z</a:t>
                </a:r>
                <a:r>
                  <a:rPr lang="en-US" altLang="zh-TW" sz="2800" dirty="0"/>
                  <a:t>)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070040" y="1690136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040" y="1690136"/>
                  <a:ext cx="22326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216" r="-135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  <a:endCxn id="15" idx="1"/>
          </p:cNvCxnSpPr>
          <p:nvPr/>
        </p:nvCxnSpPr>
        <p:spPr>
          <a:xfrm flipV="1">
            <a:off x="1516392" y="1824478"/>
            <a:ext cx="1082196" cy="37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294" y="1495225"/>
            <a:ext cx="11906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6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/>
          <p:cNvSpPr txBox="1"/>
          <p:nvPr/>
        </p:nvSpPr>
        <p:spPr>
          <a:xfrm>
            <a:off x="5832859" y="3136084"/>
            <a:ext cx="163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Traditional supervised approach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04295" y="2750617"/>
            <a:ext cx="1472384" cy="828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9" name="箭號: 向右 8"/>
          <p:cNvSpPr/>
          <p:nvPr/>
        </p:nvSpPr>
        <p:spPr>
          <a:xfrm>
            <a:off x="4432645" y="2928273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/>
          <p:cNvSpPr/>
          <p:nvPr/>
        </p:nvSpPr>
        <p:spPr>
          <a:xfrm>
            <a:off x="2313538" y="2902978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888679" y="2602886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5952999" y="3116207"/>
            <a:ext cx="135485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01" y="2597251"/>
            <a:ext cx="1098863" cy="115713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2568973"/>
            <a:ext cx="1076206" cy="119674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4804063" y="5073716"/>
            <a:ext cx="356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It is blurry because it is the average of several images.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66029" y="4023845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</a:t>
            </a:r>
            <a:endParaRPr lang="zh-TW" altLang="en-US" sz="24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9" y="4559642"/>
            <a:ext cx="1720850" cy="169338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624" y="4520511"/>
            <a:ext cx="1695262" cy="173252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319809" y="619780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136096" y="6207610"/>
            <a:ext cx="117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close</a:t>
            </a:r>
            <a:endParaRPr lang="zh-TW" altLang="en-US" sz="24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74" y="244558"/>
            <a:ext cx="1257300" cy="132397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73" y="244557"/>
            <a:ext cx="11906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2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 animBg="1"/>
      <p:bldP spid="10" grpId="0" animBg="1"/>
      <p:bldP spid="11" grpId="0" animBg="1"/>
      <p:bldP spid="29" grpId="0"/>
      <p:bldP spid="20" grpId="0"/>
      <p:bldP spid="25" grpId="0"/>
      <p:bldP spid="3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74" y="244558"/>
            <a:ext cx="1257300" cy="13239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73" y="244557"/>
            <a:ext cx="1190625" cy="1323975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66029" y="4023845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</a:t>
            </a:r>
            <a:endParaRPr lang="zh-TW" altLang="en-US" sz="2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9" y="4559642"/>
            <a:ext cx="1720850" cy="169338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624" y="4520511"/>
            <a:ext cx="1695262" cy="173252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319809" y="619780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36096" y="6207610"/>
            <a:ext cx="117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close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783101" y="6253031"/>
            <a:ext cx="137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723993" y="2664943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34" name="箭號: 向右 33"/>
          <p:cNvSpPr/>
          <p:nvPr/>
        </p:nvSpPr>
        <p:spPr>
          <a:xfrm>
            <a:off x="3266001" y="3034275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/>
          <p:cNvSpPr/>
          <p:nvPr/>
        </p:nvSpPr>
        <p:spPr>
          <a:xfrm>
            <a:off x="1109380" y="2664943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/>
          <p:cNvSpPr/>
          <p:nvPr/>
        </p:nvSpPr>
        <p:spPr>
          <a:xfrm>
            <a:off x="1109380" y="3347053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732090" y="3426925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90" y="3426925"/>
                <a:ext cx="223266" cy="369332"/>
              </a:xfrm>
              <a:prstGeom prst="rect">
                <a:avLst/>
              </a:prstGeom>
              <a:blipFill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3720828" y="2623035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6" y="2474317"/>
            <a:ext cx="793974" cy="83607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323391" y="2693181"/>
            <a:ext cx="1504494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43" name="箭號: 向右 42"/>
          <p:cNvSpPr/>
          <p:nvPr/>
        </p:nvSpPr>
        <p:spPr>
          <a:xfrm>
            <a:off x="7865399" y="3062513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5708778" y="2693181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箭號: 向右 44"/>
          <p:cNvSpPr/>
          <p:nvPr/>
        </p:nvSpPr>
        <p:spPr>
          <a:xfrm>
            <a:off x="5708778" y="3375291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54" y="2280907"/>
            <a:ext cx="793974" cy="836079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8278071" y="3072374"/>
            <a:ext cx="933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231" y="3161685"/>
            <a:ext cx="763620" cy="877879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318" y="4477133"/>
            <a:ext cx="1806440" cy="1819275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95" y="793084"/>
            <a:ext cx="1076206" cy="1196741"/>
          </a:xfrm>
          <a:prstGeom prst="rect">
            <a:avLst/>
          </a:prstGeom>
        </p:spPr>
      </p:pic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4194824" y="1989825"/>
            <a:ext cx="516659" cy="675118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6625141" y="6244951"/>
            <a:ext cx="1714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GAN </a:t>
            </a:r>
            <a:r>
              <a:rPr lang="en-US" altLang="zh-TW" sz="2400" dirty="0"/>
              <a:t>+ close</a:t>
            </a:r>
            <a:endParaRPr lang="zh-TW" altLang="en-US" sz="2400" dirty="0"/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957" y="4486065"/>
            <a:ext cx="18573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1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 animBg="1"/>
      <p:bldP spid="35" grpId="0" animBg="1"/>
      <p:bldP spid="36" grpId="0" animBg="1"/>
      <p:bldP spid="37" grpId="0"/>
      <p:bldP spid="39" grpId="0" animBg="1"/>
      <p:bldP spid="43" grpId="0" animBg="1"/>
      <p:bldP spid="44" grpId="0" animBg="1"/>
      <p:bldP spid="45" grpId="0" animBg="1"/>
      <p:bldP spid="49" grpId="0"/>
      <p:bldP spid="5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super resolution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Christian </a:t>
            </a:r>
            <a:r>
              <a:rPr lang="en-US" altLang="zh-TW" sz="1800" dirty="0" err="1"/>
              <a:t>Ledig</a:t>
            </a:r>
            <a:r>
              <a:rPr lang="en-US" altLang="zh-TW" sz="1800" dirty="0"/>
              <a:t>, Lucas </a:t>
            </a:r>
            <a:r>
              <a:rPr lang="en-US" altLang="zh-TW" sz="1800" dirty="0" err="1"/>
              <a:t>Theis</a:t>
            </a:r>
            <a:r>
              <a:rPr lang="en-US" altLang="zh-TW" sz="1800" dirty="0"/>
              <a:t>, Ferenc </a:t>
            </a:r>
            <a:r>
              <a:rPr lang="en-US" altLang="zh-TW" sz="1800" dirty="0" err="1"/>
              <a:t>Huszar</a:t>
            </a:r>
            <a:r>
              <a:rPr lang="en-US" altLang="zh-TW" sz="1800" dirty="0"/>
              <a:t>, Jose Caballero, Andrew Cunningham, Alejandro Acosta, Andrew Aitken, </a:t>
            </a:r>
            <a:r>
              <a:rPr lang="en-US" altLang="zh-TW" sz="1800" dirty="0" err="1"/>
              <a:t>Alykhan</a:t>
            </a:r>
            <a:r>
              <a:rPr lang="en-US" altLang="zh-TW" sz="1800" dirty="0"/>
              <a:t> Tejani, Johannes </a:t>
            </a:r>
            <a:r>
              <a:rPr lang="en-US" altLang="zh-TW" sz="1800" dirty="0" err="1"/>
              <a:t>Totz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Zehan</a:t>
            </a:r>
            <a:r>
              <a:rPr lang="en-US" altLang="zh-TW" sz="1800" dirty="0"/>
              <a:t> Wang, </a:t>
            </a:r>
            <a:r>
              <a:rPr lang="en-US" altLang="zh-TW" sz="1800" dirty="0" err="1"/>
              <a:t>Wenzhe</a:t>
            </a:r>
            <a:r>
              <a:rPr lang="en-US" altLang="zh-TW" sz="1800" dirty="0"/>
              <a:t> Shi, “Photo-Realistic Single Image Super-Resolution Using a Generative Adversarial Network”, CVPR, 2016</a:t>
            </a:r>
            <a:endParaRPr lang="zh-TW" alt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8" y="2958088"/>
            <a:ext cx="7970222" cy="37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72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96" y="5092459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 Generation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24" y="2692600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80" y="2672603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58" y="2716974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45" y="2672603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10" y="2741604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10" name="矩形 9"/>
          <p:cNvSpPr/>
          <p:nvPr/>
        </p:nvSpPr>
        <p:spPr>
          <a:xfrm>
            <a:off x="4118839" y="2741604"/>
            <a:ext cx="1762515" cy="101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sp>
        <p:nvSpPr>
          <p:cNvPr id="11" name="箭號: 向右 10"/>
          <p:cNvSpPr/>
          <p:nvPr/>
        </p:nvSpPr>
        <p:spPr>
          <a:xfrm>
            <a:off x="3530737" y="2983309"/>
            <a:ext cx="539356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/>
          <p:cNvSpPr/>
          <p:nvPr/>
        </p:nvSpPr>
        <p:spPr>
          <a:xfrm>
            <a:off x="5952568" y="2983309"/>
            <a:ext cx="539356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118840" y="5205831"/>
            <a:ext cx="1762515" cy="10109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Discrimi</a:t>
            </a:r>
            <a:endParaRPr lang="en-US" altLang="zh-TW" sz="2800" dirty="0"/>
          </a:p>
          <a:p>
            <a:pPr algn="ctr"/>
            <a:r>
              <a:rPr lang="en-US" altLang="zh-TW" sz="2800" dirty="0" err="1"/>
              <a:t>nator</a:t>
            </a:r>
            <a:endParaRPr lang="zh-TW" altLang="en-US" sz="2800" dirty="0"/>
          </a:p>
        </p:txBody>
      </p:sp>
      <p:sp>
        <p:nvSpPr>
          <p:cNvPr id="14" name="箭號: 向右 13"/>
          <p:cNvSpPr/>
          <p:nvPr/>
        </p:nvSpPr>
        <p:spPr>
          <a:xfrm>
            <a:off x="3530738" y="5413406"/>
            <a:ext cx="539356" cy="5715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5952569" y="5413406"/>
            <a:ext cx="539356" cy="5715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83" y="5014844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039" y="4994847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7" y="5039218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4" y="4994847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21" name="文字方塊 20"/>
          <p:cNvSpPr txBox="1"/>
          <p:nvPr/>
        </p:nvSpPr>
        <p:spPr>
          <a:xfrm>
            <a:off x="6563139" y="5253419"/>
            <a:ext cx="2394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Last frame is real or generated</a:t>
            </a:r>
            <a:endParaRPr lang="zh-TW" altLang="en-US" sz="2400" dirty="0"/>
          </a:p>
        </p:txBody>
      </p:sp>
      <p:sp>
        <p:nvSpPr>
          <p:cNvPr id="22" name="右大括弧 21"/>
          <p:cNvSpPr/>
          <p:nvPr/>
        </p:nvSpPr>
        <p:spPr>
          <a:xfrm rot="5400000">
            <a:off x="2078146" y="2726738"/>
            <a:ext cx="429153" cy="260378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 flipH="1">
            <a:off x="2292722" y="4270836"/>
            <a:ext cx="1" cy="627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H="1">
            <a:off x="2541912" y="3825522"/>
            <a:ext cx="4448228" cy="10881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766026" y="4407894"/>
            <a:ext cx="403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thinks it is real</a:t>
            </a:r>
            <a:endParaRPr lang="zh-TW" altLang="en-US" sz="24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6401989" y="942375"/>
            <a:ext cx="2600612" cy="2151409"/>
            <a:chOff x="6401989" y="942375"/>
            <a:chExt cx="2600612" cy="2151409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1989" y="942375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0" name="文字方塊 29"/>
            <p:cNvSpPr txBox="1"/>
            <p:nvPr/>
          </p:nvSpPr>
          <p:spPr>
            <a:xfrm>
              <a:off x="7439558" y="1424870"/>
              <a:ext cx="1563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target</a:t>
              </a:r>
              <a:endParaRPr lang="zh-TW" altLang="en-US" sz="2400" dirty="0"/>
            </a:p>
          </p:txBody>
        </p:sp>
        <p:sp>
          <p:nvSpPr>
            <p:cNvPr id="31" name="箭號: 上-下雙向 30"/>
            <p:cNvSpPr/>
            <p:nvPr/>
          </p:nvSpPr>
          <p:spPr>
            <a:xfrm>
              <a:off x="6744754" y="1992303"/>
              <a:ext cx="414572" cy="800165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7284492" y="2262787"/>
              <a:ext cx="15630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Minimize distance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044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/>
      <p:bldP spid="22" grpId="0" animBg="1"/>
      <p:bldP spid="2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github.com/dyelax/Adversarial_Video_Generation/raw/master/Results/Gifs/4_Comparis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81" y="0"/>
            <a:ext cx="6347437" cy="317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dyelax/Adversarial_Video_Generation/raw/master/Results/Gifs/5_Comparis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208" y="3213405"/>
            <a:ext cx="6333510" cy="31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05A524-FD8C-48EC-AF57-64CB6835573B}"/>
              </a:ext>
            </a:extLst>
          </p:cNvPr>
          <p:cNvSpPr/>
          <p:nvPr/>
        </p:nvSpPr>
        <p:spPr>
          <a:xfrm>
            <a:off x="1233126" y="6437310"/>
            <a:ext cx="676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https://github.com/dyelax/Adversarial_Video_Generation</a:t>
            </a:r>
          </a:p>
        </p:txBody>
      </p:sp>
    </p:spTree>
    <p:extLst>
      <p:ext uri="{BB962C8B-B14F-4D97-AF65-F5344CB8AC3E}">
        <p14:creationId xmlns:p14="http://schemas.microsoft.com/office/powerpoint/2010/main" val="32933577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68997-CC21-4B8F-81B5-5F685A1C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Enhancement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83BA84-459A-4697-A4C0-A2674395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293ED7-2A84-4D0E-95BA-5F4C5FD9C400}"/>
              </a:ext>
            </a:extLst>
          </p:cNvPr>
          <p:cNvSpPr/>
          <p:nvPr/>
        </p:nvSpPr>
        <p:spPr>
          <a:xfrm>
            <a:off x="2933713" y="2890019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1B247D78-BA52-4C38-AA41-01B9B82D1FE1}"/>
              </a:ext>
            </a:extLst>
          </p:cNvPr>
          <p:cNvSpPr/>
          <p:nvPr/>
        </p:nvSpPr>
        <p:spPr>
          <a:xfrm>
            <a:off x="4494207" y="3223517"/>
            <a:ext cx="496132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B7AD4A5-C0E0-41E3-AA18-8D02EE613AD7}"/>
              </a:ext>
            </a:extLst>
          </p:cNvPr>
          <p:cNvSpPr/>
          <p:nvPr/>
        </p:nvSpPr>
        <p:spPr>
          <a:xfrm>
            <a:off x="2327846" y="322351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A0DD7C-03D9-4027-92BF-F54C69D01976}"/>
              </a:ext>
            </a:extLst>
          </p:cNvPr>
          <p:cNvSpPr/>
          <p:nvPr/>
        </p:nvSpPr>
        <p:spPr>
          <a:xfrm>
            <a:off x="5045611" y="4435379"/>
            <a:ext cx="1504494" cy="19498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33D1E01-B0D0-4E4A-94A2-EFCF8DC8A646}"/>
              </a:ext>
            </a:extLst>
          </p:cNvPr>
          <p:cNvSpPr/>
          <p:nvPr/>
        </p:nvSpPr>
        <p:spPr>
          <a:xfrm>
            <a:off x="6552125" y="5104858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98F2496-997F-4F8B-BCF0-A4321F228CCE}"/>
              </a:ext>
            </a:extLst>
          </p:cNvPr>
          <p:cNvSpPr/>
          <p:nvPr/>
        </p:nvSpPr>
        <p:spPr>
          <a:xfrm>
            <a:off x="4430998" y="4591111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2CA0E82-5B39-41E7-BD03-51340E9EB337}"/>
              </a:ext>
            </a:extLst>
          </p:cNvPr>
          <p:cNvSpPr/>
          <p:nvPr/>
        </p:nvSpPr>
        <p:spPr>
          <a:xfrm>
            <a:off x="4449755" y="5729079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F1C25F-6173-4134-95DB-03FE14DCC7B3}"/>
              </a:ext>
            </a:extLst>
          </p:cNvPr>
          <p:cNvSpPr txBox="1"/>
          <p:nvPr/>
        </p:nvSpPr>
        <p:spPr>
          <a:xfrm>
            <a:off x="6972379" y="5114719"/>
            <a:ext cx="224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069D948-184A-4F11-A947-900FA43244A7}"/>
              </a:ext>
            </a:extLst>
          </p:cNvPr>
          <p:cNvCxnSpPr>
            <a:cxnSpLocks/>
          </p:cNvCxnSpPr>
          <p:nvPr/>
        </p:nvCxnSpPr>
        <p:spPr>
          <a:xfrm>
            <a:off x="6477202" y="3478759"/>
            <a:ext cx="6165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A83266D5-F2EA-42CF-B9E8-00EBAB08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725" y="2937720"/>
            <a:ext cx="1396151" cy="105546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9AAF320-9151-4834-A276-764E16E9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40" y="2951027"/>
            <a:ext cx="1402095" cy="106858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9ABF22A-BAA4-4323-8164-C384A6234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611" y="2951027"/>
            <a:ext cx="1402095" cy="1073458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3A4D9C-800F-487C-BD9A-CD677E9E450A}"/>
              </a:ext>
            </a:extLst>
          </p:cNvPr>
          <p:cNvSpPr txBox="1"/>
          <p:nvPr/>
        </p:nvSpPr>
        <p:spPr>
          <a:xfrm>
            <a:off x="633333" y="2504110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noisy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3ECDB0-83CD-4B75-AAE1-0F4C0461C975}"/>
              </a:ext>
            </a:extLst>
          </p:cNvPr>
          <p:cNvSpPr txBox="1"/>
          <p:nvPr/>
        </p:nvSpPr>
        <p:spPr>
          <a:xfrm>
            <a:off x="4811891" y="2488750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E4EE1A1-EBB7-4BA3-9895-541EF1AE920D}"/>
              </a:ext>
            </a:extLst>
          </p:cNvPr>
          <p:cNvSpPr txBox="1"/>
          <p:nvPr/>
        </p:nvSpPr>
        <p:spPr>
          <a:xfrm>
            <a:off x="6934274" y="2495525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clean</a:t>
            </a:r>
            <a:endParaRPr lang="zh-TW" altLang="en-US" sz="2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D35F96C-575B-4C20-9E4B-BEAB3503B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03" y="5469286"/>
            <a:ext cx="1402095" cy="106858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2D7F576-B64F-4D4A-B4DF-91C345C10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02" y="4278423"/>
            <a:ext cx="1402095" cy="1073458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73C26B19-7797-4251-A37D-CCFE40EF52A9}"/>
              </a:ext>
            </a:extLst>
          </p:cNvPr>
          <p:cNvGrpSpPr/>
          <p:nvPr/>
        </p:nvGrpSpPr>
        <p:grpSpPr>
          <a:xfrm>
            <a:off x="5806123" y="661266"/>
            <a:ext cx="3075164" cy="1312689"/>
            <a:chOff x="5824981" y="749761"/>
            <a:chExt cx="3075164" cy="1312689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77212AB8-AAC6-4E62-8B65-FC0DD45DD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240" y="766424"/>
              <a:ext cx="1163719" cy="88691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007C6E7-9AD3-4476-B91A-32E74D1F7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3096" y="749761"/>
              <a:ext cx="1193981" cy="902627"/>
            </a:xfrm>
            <a:prstGeom prst="rect">
              <a:avLst/>
            </a:prstGeom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92E1A89-139F-41A4-8C9C-EA407E5EB9AA}"/>
                </a:ext>
              </a:extLst>
            </p:cNvPr>
            <p:cNvSpPr txBox="1"/>
            <p:nvPr/>
          </p:nvSpPr>
          <p:spPr>
            <a:xfrm>
              <a:off x="5824981" y="1600785"/>
              <a:ext cx="1837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noisy</a:t>
              </a:r>
              <a:endParaRPr lang="zh-TW" altLang="en-US" sz="2400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E7E4C9C-3D8E-4904-878A-1BCDF7AAED44}"/>
                </a:ext>
              </a:extLst>
            </p:cNvPr>
            <p:cNvSpPr txBox="1"/>
            <p:nvPr/>
          </p:nvSpPr>
          <p:spPr>
            <a:xfrm>
              <a:off x="7063037" y="1600785"/>
              <a:ext cx="1837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clean</a:t>
              </a:r>
              <a:endParaRPr lang="zh-TW" altLang="en-US" sz="2400" dirty="0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49C14AC-95EB-40A3-9B99-C1529D827D3A}"/>
              </a:ext>
            </a:extLst>
          </p:cNvPr>
          <p:cNvSpPr txBox="1"/>
          <p:nvPr/>
        </p:nvSpPr>
        <p:spPr>
          <a:xfrm>
            <a:off x="1551887" y="4589920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2301230-3A3A-4353-BD99-317D93CC410D}"/>
              </a:ext>
            </a:extLst>
          </p:cNvPr>
          <p:cNvSpPr txBox="1"/>
          <p:nvPr/>
        </p:nvSpPr>
        <p:spPr>
          <a:xfrm>
            <a:off x="1551887" y="5769618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noisy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C4C9CE9-4CA7-4098-B806-BED4BF34D13E}"/>
              </a:ext>
            </a:extLst>
          </p:cNvPr>
          <p:cNvSpPr txBox="1"/>
          <p:nvPr/>
        </p:nvSpPr>
        <p:spPr>
          <a:xfrm>
            <a:off x="6435742" y="163134"/>
            <a:ext cx="183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4CD4EB-7BAA-4D44-9C65-78F02936E6A2}"/>
              </a:ext>
            </a:extLst>
          </p:cNvPr>
          <p:cNvSpPr/>
          <p:nvPr/>
        </p:nvSpPr>
        <p:spPr>
          <a:xfrm>
            <a:off x="6831251" y="5512461"/>
            <a:ext cx="2279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(fake pair or not)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78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/>
      <p:bldP spid="36" grpId="0"/>
      <p:bldP spid="37" grpId="0"/>
      <p:bldP spid="7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Speech 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/>
          <a:lstStyle/>
          <a:p>
            <a:r>
              <a:rPr lang="en-US" altLang="zh-TW" dirty="0"/>
              <a:t>Speech synthesis</a:t>
            </a:r>
          </a:p>
          <a:p>
            <a:pPr lvl="1"/>
            <a:r>
              <a:rPr lang="en-US" altLang="zh-TW" sz="1800" dirty="0"/>
              <a:t>Takuhiro Kaneko, </a:t>
            </a:r>
            <a:r>
              <a:rPr lang="en-US" altLang="zh-TW" sz="1800" dirty="0" err="1"/>
              <a:t>Hirokazu</a:t>
            </a:r>
            <a:r>
              <a:rPr lang="en-US" altLang="zh-TW" sz="1800" dirty="0"/>
              <a:t> Kameoka, Nobukatsu </a:t>
            </a:r>
            <a:r>
              <a:rPr lang="en-US" altLang="zh-TW" sz="1800" dirty="0" err="1"/>
              <a:t>Hojo</a:t>
            </a:r>
            <a:r>
              <a:rPr lang="en-US" altLang="zh-TW" sz="1800" dirty="0"/>
              <a:t>, Yusuke </a:t>
            </a:r>
            <a:r>
              <a:rPr lang="en-US" altLang="zh-TW" sz="1800" dirty="0" err="1"/>
              <a:t>Ijima</a:t>
            </a:r>
            <a:r>
              <a:rPr lang="en-US" altLang="zh-TW" sz="1800" dirty="0"/>
              <a:t>, Kaoru </a:t>
            </a:r>
            <a:r>
              <a:rPr lang="en-US" altLang="zh-TW" sz="1800" dirty="0" err="1"/>
              <a:t>Hiramatsu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Kunio</a:t>
            </a:r>
            <a:r>
              <a:rPr lang="en-US" altLang="zh-TW" sz="1800" dirty="0"/>
              <a:t> Kashino, “Generative Adversarial Network-based Postfiltering for Statistical Parametric Speech Synthesis”, ICASSP 2017</a:t>
            </a:r>
          </a:p>
          <a:p>
            <a:pPr lvl="1"/>
            <a:r>
              <a:rPr lang="en-US" altLang="zh-TW" sz="1800" dirty="0"/>
              <a:t>Yuki Saito, Shinnosuke </a:t>
            </a:r>
            <a:r>
              <a:rPr lang="en-US" altLang="zh-TW" sz="1800" dirty="0" err="1"/>
              <a:t>Takamichi</a:t>
            </a:r>
            <a:r>
              <a:rPr lang="en-US" altLang="zh-TW" sz="1800" dirty="0"/>
              <a:t>, and Hiroshi </a:t>
            </a:r>
            <a:r>
              <a:rPr lang="en-US" altLang="zh-TW" sz="1800" dirty="0" err="1"/>
              <a:t>Saruwatari</a:t>
            </a:r>
            <a:r>
              <a:rPr lang="en-US" altLang="zh-TW" sz="1800" dirty="0"/>
              <a:t>, "Training algorithm to deceive anti-spoofing verification for DNN-based speech synthesis, ”, ICASSP 2017</a:t>
            </a:r>
          </a:p>
          <a:p>
            <a:r>
              <a:rPr lang="en-US" altLang="zh-TW" dirty="0"/>
              <a:t>Voice Conversion</a:t>
            </a:r>
          </a:p>
          <a:p>
            <a:pPr lvl="1"/>
            <a:r>
              <a:rPr lang="en-US" altLang="zh-TW" sz="1800" dirty="0"/>
              <a:t>Chin-Cheng Hsu, </a:t>
            </a:r>
            <a:r>
              <a:rPr lang="en-US" altLang="zh-TW" sz="1800" dirty="0" err="1"/>
              <a:t>Hsin-Te</a:t>
            </a:r>
            <a:r>
              <a:rPr lang="en-US" altLang="zh-TW" sz="1800" dirty="0"/>
              <a:t> Hwang, Yi-</a:t>
            </a:r>
            <a:r>
              <a:rPr lang="en-US" altLang="zh-TW" sz="1800" dirty="0" err="1"/>
              <a:t>Chiao</a:t>
            </a:r>
            <a:r>
              <a:rPr lang="en-US" altLang="zh-TW" sz="1800" dirty="0"/>
              <a:t> Wu, Yu Tsao, </a:t>
            </a:r>
            <a:r>
              <a:rPr lang="en-US" altLang="zh-TW" sz="1800" dirty="0" err="1"/>
              <a:t>Hsin</a:t>
            </a:r>
            <a:r>
              <a:rPr lang="en-US" altLang="zh-TW" sz="1800" dirty="0"/>
              <a:t>-Min Wang, Voice Conversion from Unaligned Corpora using </a:t>
            </a:r>
            <a:r>
              <a:rPr lang="en-US" altLang="zh-TW" sz="1800" dirty="0" err="1"/>
              <a:t>Variational</a:t>
            </a:r>
            <a:r>
              <a:rPr lang="en-US" altLang="zh-TW" sz="1800" dirty="0"/>
              <a:t> Autoencoding Wasserstein Generative Adversarial Networks, </a:t>
            </a:r>
            <a:r>
              <a:rPr lang="en-US" altLang="zh-TW" sz="1800" dirty="0" err="1"/>
              <a:t>Interspeech</a:t>
            </a:r>
            <a:r>
              <a:rPr lang="en-US" altLang="zh-TW" sz="1800" dirty="0"/>
              <a:t> 2017</a:t>
            </a:r>
          </a:p>
          <a:p>
            <a:r>
              <a:rPr lang="en-US" altLang="zh-TW" dirty="0"/>
              <a:t>Speech Enhancement</a:t>
            </a:r>
          </a:p>
          <a:p>
            <a:pPr lvl="1"/>
            <a:r>
              <a:rPr lang="en-US" altLang="zh-TW" sz="1800" dirty="0"/>
              <a:t>Santiago Pascual, Antonio </a:t>
            </a:r>
            <a:r>
              <a:rPr lang="en-US" altLang="zh-TW" sz="1800" dirty="0" err="1"/>
              <a:t>Bonafonte</a:t>
            </a:r>
            <a:r>
              <a:rPr lang="en-US" altLang="zh-TW" sz="1800" dirty="0"/>
              <a:t>, Joan </a:t>
            </a:r>
            <a:r>
              <a:rPr lang="en-US" altLang="zh-TW" sz="1800" dirty="0" err="1"/>
              <a:t>Serrà</a:t>
            </a:r>
            <a:r>
              <a:rPr lang="en-US" altLang="zh-TW" sz="1800" dirty="0"/>
              <a:t>, SEGAN: Speech Enhancement Generative Adversarial Network, </a:t>
            </a:r>
            <a:r>
              <a:rPr lang="en-US" altLang="zh-TW" sz="1800" dirty="0" err="1"/>
              <a:t>Interspeech</a:t>
            </a:r>
            <a:r>
              <a:rPr lang="en-US" altLang="zh-TW" sz="1800" dirty="0"/>
              <a:t> 2017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723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9A2C8-49FB-4DAE-BC81-58DB8F77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6644317-FC68-4312-A0F4-F32315BC7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66850"/>
          <a:ext cx="78867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2FB465F-54BB-4CAB-B876-366AC64ABABF}"/>
              </a:ext>
            </a:extLst>
          </p:cNvPr>
          <p:cNvSpPr/>
          <p:nvPr/>
        </p:nvSpPr>
        <p:spPr>
          <a:xfrm>
            <a:off x="831852" y="4131016"/>
            <a:ext cx="2129062" cy="382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4431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GAN, Disco GAN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734301"/>
            <a:ext cx="9105900" cy="2943225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-443948" y="3670852"/>
            <a:ext cx="100318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100" y="1800788"/>
            <a:ext cx="891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Transform an object from one domain to another </a:t>
            </a:r>
            <a:r>
              <a:rPr lang="en-US" altLang="zh-TW" sz="2400" b="1" i="1" u="sng" dirty="0"/>
              <a:t>without paired data </a:t>
            </a:r>
            <a:endParaRPr lang="zh-TW" altLang="en-US" sz="2400" b="1" i="1" u="sng" dirty="0"/>
          </a:p>
        </p:txBody>
      </p:sp>
      <p:pic>
        <p:nvPicPr>
          <p:cNvPr id="3074" name="Picture 2" descr="fail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1" y="4175260"/>
            <a:ext cx="3028395" cy="227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52" y="2388834"/>
            <a:ext cx="1350685" cy="91915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23150" y="3203538"/>
            <a:ext cx="113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photo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235" y="2388834"/>
            <a:ext cx="1335462" cy="89458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342757" y="3231088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van Gogh</a:t>
            </a:r>
            <a:endParaRPr lang="zh-TW" altLang="en-US" dirty="0"/>
          </a:p>
        </p:txBody>
      </p:sp>
      <p:sp>
        <p:nvSpPr>
          <p:cNvPr id="18" name="箭號: 向右 17"/>
          <p:cNvSpPr/>
          <p:nvPr/>
        </p:nvSpPr>
        <p:spPr>
          <a:xfrm>
            <a:off x="1768337" y="2582665"/>
            <a:ext cx="423898" cy="51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69491" y="2717472"/>
            <a:ext cx="2536616" cy="610226"/>
            <a:chOff x="4250491" y="2646474"/>
            <a:chExt cx="2536616" cy="610226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23" name="文字方塊 22"/>
          <p:cNvSpPr txBox="1"/>
          <p:nvPr/>
        </p:nvSpPr>
        <p:spPr>
          <a:xfrm>
            <a:off x="4242497" y="2320919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816441" y="231356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2515" y="2743406"/>
            <a:ext cx="728892" cy="573318"/>
          </a:xfrm>
          <a:prstGeom prst="rect">
            <a:avLst/>
          </a:prstGeom>
        </p:spPr>
      </p:pic>
      <p:pic>
        <p:nvPicPr>
          <p:cNvPr id="3078" name="Picture 6" descr="「梵谷」的圖片搜尋結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84" y="2746363"/>
            <a:ext cx="555873" cy="67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9818" y="2716157"/>
            <a:ext cx="525559" cy="70164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816441" y="680347"/>
            <a:ext cx="1815983" cy="943046"/>
            <a:chOff x="6295174" y="244557"/>
            <a:chExt cx="2549524" cy="1323976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5174" y="244558"/>
              <a:ext cx="1257300" cy="1323975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54073" y="244557"/>
              <a:ext cx="1190625" cy="1323975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6972595" y="225328"/>
            <a:ext cx="1732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paired data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83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 animBg="1"/>
      <p:bldP spid="2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updates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190091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834581" y="230190"/>
            <a:ext cx="4835886" cy="1110152"/>
            <a:chOff x="3869491" y="2313560"/>
            <a:chExt cx="4835886" cy="1110152"/>
          </a:xfrm>
        </p:grpSpPr>
        <p:grpSp>
          <p:nvGrpSpPr>
            <p:cNvPr id="15" name="群組 14"/>
            <p:cNvGrpSpPr/>
            <p:nvPr/>
          </p:nvGrpSpPr>
          <p:grpSpPr>
            <a:xfrm>
              <a:off x="3869491" y="2717472"/>
              <a:ext cx="2536616" cy="610226"/>
              <a:chOff x="4250491" y="2646474"/>
              <a:chExt cx="2536616" cy="61022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19" name="文字方塊 18"/>
            <p:cNvSpPr txBox="1"/>
            <p:nvPr/>
          </p:nvSpPr>
          <p:spPr>
            <a:xfrm>
              <a:off x="4242497" y="2320919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816441" y="2313560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2515" y="2743406"/>
              <a:ext cx="728892" cy="573318"/>
            </a:xfrm>
            <a:prstGeom prst="rect">
              <a:avLst/>
            </a:prstGeom>
          </p:spPr>
        </p:pic>
        <p:pic>
          <p:nvPicPr>
            <p:cNvPr id="2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284" y="2746363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9818" y="2716157"/>
              <a:ext cx="525559" cy="701648"/>
            </a:xfrm>
            <a:prstGeom prst="rect">
              <a:avLst/>
            </a:prstGeom>
          </p:spPr>
        </p:pic>
      </p:grpSp>
      <p:sp>
        <p:nvSpPr>
          <p:cNvPr id="25" name="箭號: 向右 24"/>
          <p:cNvSpPr/>
          <p:nvPr/>
        </p:nvSpPr>
        <p:spPr>
          <a:xfrm>
            <a:off x="1906665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>
            <a:off x="3824679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" y="2538181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991" y="4658241"/>
            <a:ext cx="1590893" cy="1251334"/>
          </a:xfrm>
          <a:prstGeom prst="rect">
            <a:avLst/>
          </a:prstGeom>
        </p:spPr>
      </p:pic>
      <p:pic>
        <p:nvPicPr>
          <p:cNvPr id="32" name="Picture 6" descr="「梵谷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28" y="4665317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131" y="4665317"/>
            <a:ext cx="931993" cy="124425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727" y="2532543"/>
            <a:ext cx="1494397" cy="1173832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3170065" y="60229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34792" y="2105304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005321" y="4042080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38" name="箭號: 向右 37"/>
          <p:cNvSpPr/>
          <p:nvPr/>
        </p:nvSpPr>
        <p:spPr>
          <a:xfrm>
            <a:off x="7576508" y="4088558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 rot="1874375">
            <a:off x="6044558" y="348569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 rot="18957067">
            <a:off x="6044557" y="4805327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22770" y="4766178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4267981" y="1752193"/>
            <a:ext cx="235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Become similar to domain 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43" name="Picture 6" descr="「梵谷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17" y="2533669"/>
            <a:ext cx="1027930" cy="125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/>
          <p:cNvSpPr txBox="1"/>
          <p:nvPr/>
        </p:nvSpPr>
        <p:spPr>
          <a:xfrm>
            <a:off x="5995020" y="2877143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what we want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07217" y="3654526"/>
            <a:ext cx="170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ignore input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76399" y="125849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https://arxiv.org/abs/1703.10593</a:t>
            </a:r>
          </a:p>
        </p:txBody>
      </p:sp>
      <p:sp>
        <p:nvSpPr>
          <p:cNvPr id="47" name="矩形 46"/>
          <p:cNvSpPr/>
          <p:nvPr/>
        </p:nvSpPr>
        <p:spPr>
          <a:xfrm>
            <a:off x="276399" y="1521814"/>
            <a:ext cx="3621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https://junyanz.github.io/CycleGAN/</a:t>
            </a:r>
          </a:p>
        </p:txBody>
      </p:sp>
    </p:spTree>
    <p:extLst>
      <p:ext uri="{BB962C8B-B14F-4D97-AF65-F5344CB8AC3E}">
        <p14:creationId xmlns:p14="http://schemas.microsoft.com/office/powerpoint/2010/main" val="1715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30" grpId="0" animBg="1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/>
      <p:bldP spid="42" grpId="0"/>
      <p:bldP spid="44" grpId="0"/>
      <p:bldP spid="4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3834581" y="230190"/>
            <a:ext cx="4835886" cy="1110152"/>
            <a:chOff x="3869491" y="2313560"/>
            <a:chExt cx="4835886" cy="1110152"/>
          </a:xfrm>
        </p:grpSpPr>
        <p:grpSp>
          <p:nvGrpSpPr>
            <p:cNvPr id="5" name="群組 4"/>
            <p:cNvGrpSpPr/>
            <p:nvPr/>
          </p:nvGrpSpPr>
          <p:grpSpPr>
            <a:xfrm>
              <a:off x="3869491" y="2717472"/>
              <a:ext cx="2536616" cy="610226"/>
              <a:chOff x="4250491" y="2646474"/>
              <a:chExt cx="2536616" cy="610226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6" name="文字方塊 5"/>
            <p:cNvSpPr txBox="1"/>
            <p:nvPr/>
          </p:nvSpPr>
          <p:spPr>
            <a:xfrm>
              <a:off x="4242497" y="2320919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816441" y="2313560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2515" y="2743406"/>
              <a:ext cx="728892" cy="573318"/>
            </a:xfrm>
            <a:prstGeom prst="rect">
              <a:avLst/>
            </a:prstGeom>
          </p:spPr>
        </p:pic>
        <p:pic>
          <p:nvPicPr>
            <p:cNvPr id="9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284" y="2746363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79818" y="2716157"/>
              <a:ext cx="525559" cy="7016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/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39642" y="4101021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642" y="4101021"/>
                <a:ext cx="859865" cy="8295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863" y="4873903"/>
            <a:ext cx="1590893" cy="1251334"/>
          </a:xfrm>
          <a:prstGeom prst="rect">
            <a:avLst/>
          </a:prstGeom>
        </p:spPr>
      </p:pic>
      <p:pic>
        <p:nvPicPr>
          <p:cNvPr id="20" name="Picture 6" descr="「梵谷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00" y="4880979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003" y="4880979"/>
            <a:ext cx="931993" cy="124425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2712437" y="61474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498393" y="4257742"/>
            <a:ext cx="118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25" name="箭號: 向右 24"/>
          <p:cNvSpPr/>
          <p:nvPr/>
        </p:nvSpPr>
        <p:spPr>
          <a:xfrm>
            <a:off x="7069580" y="430422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 rot="1874375">
            <a:off x="5461430" y="37013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/>
          <p:cNvSpPr/>
          <p:nvPr/>
        </p:nvSpPr>
        <p:spPr>
          <a:xfrm rot="18957067">
            <a:off x="5461429" y="502098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039642" y="4981840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pic>
        <p:nvPicPr>
          <p:cNvPr id="29" name="Picture 6" descr="「梵谷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84" y="3411785"/>
            <a:ext cx="1009446" cy="123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號: 向右 33"/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/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8" name="直線接點 37"/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「打叉 png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18" y="3652184"/>
            <a:ext cx="857938" cy="8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1043966" y="3751224"/>
            <a:ext cx="2785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Lack of information for reconstruction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/>
      <p:bldP spid="4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3834581" y="230190"/>
            <a:ext cx="4835886" cy="1110152"/>
            <a:chOff x="3869491" y="2313560"/>
            <a:chExt cx="4835886" cy="1110152"/>
          </a:xfrm>
        </p:grpSpPr>
        <p:grpSp>
          <p:nvGrpSpPr>
            <p:cNvPr id="5" name="群組 4"/>
            <p:cNvGrpSpPr/>
            <p:nvPr/>
          </p:nvGrpSpPr>
          <p:grpSpPr>
            <a:xfrm>
              <a:off x="3869491" y="2717472"/>
              <a:ext cx="2536616" cy="610226"/>
              <a:chOff x="4250491" y="2646474"/>
              <a:chExt cx="2536616" cy="610226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0491" y="2653163"/>
                <a:ext cx="867210" cy="588364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7701" y="2651495"/>
                <a:ext cx="792769" cy="605205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0470" y="2646474"/>
                <a:ext cx="876637" cy="604093"/>
              </a:xfrm>
              <a:prstGeom prst="rect">
                <a:avLst/>
              </a:prstGeom>
            </p:spPr>
          </p:pic>
        </p:grpSp>
        <p:sp>
          <p:nvSpPr>
            <p:cNvPr id="6" name="文字方塊 5"/>
            <p:cNvSpPr txBox="1"/>
            <p:nvPr/>
          </p:nvSpPr>
          <p:spPr>
            <a:xfrm>
              <a:off x="4242497" y="2320919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X</a:t>
              </a:r>
              <a:endParaRPr lang="zh-TW" altLang="en-US" sz="24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816441" y="2313560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515" y="2743406"/>
              <a:ext cx="728892" cy="573318"/>
            </a:xfrm>
            <a:prstGeom prst="rect">
              <a:avLst/>
            </a:prstGeom>
          </p:spPr>
        </p:pic>
        <p:pic>
          <p:nvPicPr>
            <p:cNvPr id="9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284" y="2746363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9818" y="2716157"/>
              <a:ext cx="525559" cy="7016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/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號: 向右 20"/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直線接點 23"/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6" descr="「梵谷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5" y="4778555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7735" y="4812874"/>
            <a:ext cx="1211723" cy="1238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號: 向右 31"/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/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向右 34"/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/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6" descr="「梵谷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62" y="4779353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接點 37"/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直線接點 39"/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箭號: 向右 44"/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/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右 48"/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/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6333261" y="3798966"/>
            <a:ext cx="283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Y or not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12203" y="3806814"/>
            <a:ext cx="2362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X or not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AD2E3A2-0369-41BF-B5BA-65DEAD8B629F}"/>
              </a:ext>
            </a:extLst>
          </p:cNvPr>
          <p:cNvSpPr txBox="1"/>
          <p:nvPr/>
        </p:nvSpPr>
        <p:spPr>
          <a:xfrm>
            <a:off x="127773" y="124350"/>
            <a:ext cx="289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c.f. Dual Learning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/>
      <p:bldP spid="48" grpId="0" animBg="1"/>
      <p:bldP spid="49" grpId="0" animBg="1"/>
      <p:bldP spid="51" grpId="0" animBg="1"/>
      <p:bldP spid="53" grpId="0"/>
      <p:bldP spid="5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9A2C8-49FB-4DAE-BC81-58DB8F77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6644317-FC68-4312-A0F4-F32315BC7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66850"/>
          <a:ext cx="78867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2FB465F-54BB-4CAB-B876-366AC64ABABF}"/>
              </a:ext>
            </a:extLst>
          </p:cNvPr>
          <p:cNvSpPr/>
          <p:nvPr/>
        </p:nvSpPr>
        <p:spPr>
          <a:xfrm>
            <a:off x="831852" y="4537417"/>
            <a:ext cx="2129062" cy="382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1815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8333"/>
            <a:ext cx="3901440" cy="15498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22183"/>
            <a:ext cx="1322070" cy="1350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79" y="4424402"/>
            <a:ext cx="1354850" cy="1397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/>
          <p:cNvSpPr/>
          <p:nvPr/>
        </p:nvSpPr>
        <p:spPr>
          <a:xfrm>
            <a:off x="1290319" y="2547858"/>
            <a:ext cx="3516471" cy="3516471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224846" y="3810229"/>
            <a:ext cx="150335" cy="15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stCxn id="7" idx="1"/>
            <a:endCxn id="11" idx="7"/>
          </p:cNvCxnSpPr>
          <p:nvPr/>
        </p:nvCxnSpPr>
        <p:spPr>
          <a:xfrm flipH="1">
            <a:off x="3353165" y="2797589"/>
            <a:ext cx="1523635" cy="1034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15699" y="3955531"/>
            <a:ext cx="222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space of </a:t>
            </a:r>
          </a:p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918" y="2161052"/>
            <a:ext cx="1333500" cy="1304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橢圓 28"/>
          <p:cNvSpPr/>
          <p:nvPr/>
        </p:nvSpPr>
        <p:spPr>
          <a:xfrm>
            <a:off x="2800910" y="3314917"/>
            <a:ext cx="1054298" cy="105429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" name="直線單箭頭接點 15"/>
          <p:cNvCxnSpPr>
            <a:cxnSpLocks/>
            <a:stCxn id="11" idx="5"/>
          </p:cNvCxnSpPr>
          <p:nvPr/>
        </p:nvCxnSpPr>
        <p:spPr>
          <a:xfrm>
            <a:off x="3353165" y="3938548"/>
            <a:ext cx="203486" cy="328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endCxn id="9" idx="1"/>
          </p:cNvCxnSpPr>
          <p:nvPr/>
        </p:nvCxnSpPr>
        <p:spPr>
          <a:xfrm>
            <a:off x="3616275" y="4342623"/>
            <a:ext cx="2139104" cy="780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31" y="1927094"/>
            <a:ext cx="1304980" cy="134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451" y="5257662"/>
            <a:ext cx="1151448" cy="1161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橢圓 17"/>
          <p:cNvSpPr/>
          <p:nvPr/>
        </p:nvSpPr>
        <p:spPr>
          <a:xfrm>
            <a:off x="2505703" y="3676877"/>
            <a:ext cx="150335" cy="15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481484" y="4854334"/>
            <a:ext cx="150335" cy="15033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  <a:endCxn id="3" idx="2"/>
          </p:cNvCxnSpPr>
          <p:nvPr/>
        </p:nvCxnSpPr>
        <p:spPr>
          <a:xfrm flipH="1" flipV="1">
            <a:off x="1509421" y="3275095"/>
            <a:ext cx="958932" cy="415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  <a:stCxn id="20" idx="3"/>
            <a:endCxn id="5" idx="3"/>
          </p:cNvCxnSpPr>
          <p:nvPr/>
        </p:nvCxnSpPr>
        <p:spPr>
          <a:xfrm flipH="1">
            <a:off x="2519899" y="4982653"/>
            <a:ext cx="983601" cy="855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3520631" y="4218880"/>
            <a:ext cx="150335" cy="1503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0EEE082-7AC5-4D8D-831F-5A129B38D2DE}"/>
              </a:ext>
            </a:extLst>
          </p:cNvPr>
          <p:cNvSpPr txBox="1"/>
          <p:nvPr/>
        </p:nvSpPr>
        <p:spPr>
          <a:xfrm>
            <a:off x="3670966" y="6064329"/>
            <a:ext cx="499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Why move on the code space?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9DECB94-6126-40B1-8E01-D74CF5FE6E42}"/>
              </a:ext>
            </a:extLst>
          </p:cNvPr>
          <p:cNvSpPr/>
          <p:nvPr/>
        </p:nvSpPr>
        <p:spPr>
          <a:xfrm rot="17934954">
            <a:off x="6650577" y="3637171"/>
            <a:ext cx="666750" cy="575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28BA21-B507-423E-919F-C127DC7A7B84}"/>
              </a:ext>
            </a:extLst>
          </p:cNvPr>
          <p:cNvSpPr txBox="1"/>
          <p:nvPr/>
        </p:nvSpPr>
        <p:spPr>
          <a:xfrm>
            <a:off x="7276753" y="3575908"/>
            <a:ext cx="160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Fulfill the constraint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animBg="1"/>
      <p:bldP spid="13" grpId="0" animBg="1"/>
      <p:bldP spid="26" grpId="0"/>
      <p:bldP spid="28" grpId="0" animBg="1"/>
      <p:bldP spid="3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633611" y="4383332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3400522" y="4365390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5298807" y="484576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172851" y="486370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914020" y="457494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438302" y="461493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1" name="直線單箭頭接點 30"/>
          <p:cNvCxnSpPr/>
          <p:nvPr/>
        </p:nvCxnSpPr>
        <p:spPr>
          <a:xfrm>
            <a:off x="3044525" y="4836242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645224" y="4565416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4618996" y="4831254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 flipV="1">
            <a:off x="2866125" y="3975115"/>
            <a:ext cx="474303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2866125" y="3975116"/>
            <a:ext cx="0" cy="71241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7650709" y="3988811"/>
            <a:ext cx="0" cy="71241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904336" y="3513450"/>
            <a:ext cx="281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u="sng" dirty="0"/>
              <a:t>Method 1</a:t>
            </a:r>
          </a:p>
          <a:p>
            <a:endParaRPr lang="en-US" altLang="zh-TW" b="1" i="1" u="sng" dirty="0"/>
          </a:p>
          <a:p>
            <a:endParaRPr lang="en-US" altLang="zh-TW" b="1" i="1" u="sng" dirty="0"/>
          </a:p>
          <a:p>
            <a:r>
              <a:rPr lang="en-US" altLang="zh-TW" b="1" i="1" u="sng" dirty="0"/>
              <a:t>Method 2</a:t>
            </a:r>
          </a:p>
          <a:p>
            <a:endParaRPr lang="en-US" altLang="zh-TW" b="1" i="1" u="sng" dirty="0"/>
          </a:p>
          <a:p>
            <a:endParaRPr lang="en-US" altLang="zh-TW" b="1" i="1" u="sng" dirty="0"/>
          </a:p>
          <a:p>
            <a:r>
              <a:rPr lang="en-US" altLang="zh-TW" b="1" i="1" u="sng" dirty="0"/>
              <a:t>Method 3</a:t>
            </a:r>
          </a:p>
          <a:p>
            <a:endParaRPr lang="en-US" altLang="zh-TW" b="1" i="1" u="sng" dirty="0"/>
          </a:p>
          <a:p>
            <a:endParaRPr lang="en-US" altLang="zh-TW" b="1" i="1" u="sng" dirty="0"/>
          </a:p>
          <a:p>
            <a:endParaRPr lang="zh-TW" altLang="en-US" b="1" i="1" u="sng" dirty="0"/>
          </a:p>
        </p:txBody>
      </p:sp>
      <p:sp>
        <p:nvSpPr>
          <p:cNvPr id="8" name="橢圓 7"/>
          <p:cNvSpPr/>
          <p:nvPr/>
        </p:nvSpPr>
        <p:spPr>
          <a:xfrm>
            <a:off x="4007028" y="0"/>
            <a:ext cx="1967229" cy="1967229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0" y="287354"/>
            <a:ext cx="1276083" cy="1303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橢圓 10"/>
          <p:cNvSpPr/>
          <p:nvPr/>
        </p:nvSpPr>
        <p:spPr>
          <a:xfrm>
            <a:off x="5103836" y="952739"/>
            <a:ext cx="150335" cy="15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cxnSpLocks/>
            <a:stCxn id="10" idx="1"/>
          </p:cNvCxnSpPr>
          <p:nvPr/>
        </p:nvCxnSpPr>
        <p:spPr>
          <a:xfrm flipH="1">
            <a:off x="5254171" y="939266"/>
            <a:ext cx="1939109" cy="77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78237" y="2319286"/>
                <a:ext cx="3374770" cy="486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37" y="2319286"/>
                <a:ext cx="3374770" cy="486415"/>
              </a:xfrm>
              <a:prstGeom prst="rect">
                <a:avLst/>
              </a:prstGeom>
              <a:blipFill>
                <a:blip r:embed="rId3"/>
                <a:stretch>
                  <a:fillRect l="-722" b="-1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618987" y="1641627"/>
                <a:ext cx="5913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987" y="1641627"/>
                <a:ext cx="5913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953082" y="1119591"/>
                <a:ext cx="5394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82" y="1119591"/>
                <a:ext cx="5394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2797353" y="2688226"/>
            <a:ext cx="148598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箭號: 向右 19"/>
          <p:cNvSpPr/>
          <p:nvPr/>
        </p:nvSpPr>
        <p:spPr>
          <a:xfrm>
            <a:off x="4459752" y="2311634"/>
            <a:ext cx="388688" cy="368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848440" y="2272255"/>
            <a:ext cx="405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Difference between G(z) and </a:t>
            </a:r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896147" y="2672050"/>
            <a:ext cx="198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Pixel-wise 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96147" y="3026609"/>
            <a:ext cx="343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By another network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28650" y="5676426"/>
            <a:ext cx="826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the results from </a:t>
            </a:r>
            <a:r>
              <a:rPr lang="en-US" altLang="zh-TW" sz="2400" b="1" i="1" u="sng" dirty="0"/>
              <a:t>method 2</a:t>
            </a:r>
            <a:r>
              <a:rPr lang="en-US" altLang="zh-TW" sz="2400" b="1" i="1" dirty="0"/>
              <a:t> </a:t>
            </a:r>
            <a:r>
              <a:rPr lang="en-US" altLang="zh-TW" sz="2400" dirty="0"/>
              <a:t>as the initialization of </a:t>
            </a:r>
            <a:r>
              <a:rPr lang="en-US" altLang="zh-TW" sz="2400" b="1" i="1" u="sng" dirty="0"/>
              <a:t>method 1</a:t>
            </a:r>
            <a:endParaRPr lang="zh-TW" altLang="en-US" sz="2400" b="1" i="1" u="sng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92091" y="2821964"/>
            <a:ext cx="283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Gradient Descent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45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/>
      <p:bldP spid="30" grpId="0"/>
      <p:bldP spid="32" grpId="0"/>
      <p:bldP spid="37" grpId="0"/>
      <p:bldP spid="15" grpId="0"/>
      <p:bldP spid="16" grpId="0"/>
      <p:bldP spid="17" grpId="0"/>
      <p:bldP spid="20" grpId="0" animBg="1"/>
      <p:bldP spid="21" grpId="0"/>
      <p:bldP spid="22" grpId="0"/>
      <p:bldP spid="23" grpId="0"/>
      <p:bldP spid="38" grpId="0"/>
      <p:bldP spid="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Editing Photos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z</a:t>
            </a:r>
            <a:r>
              <a:rPr lang="en-US" altLang="zh-TW" baseline="-25000" dirty="0"/>
              <a:t>0</a:t>
            </a:r>
            <a:r>
              <a:rPr lang="en-US" altLang="zh-TW" dirty="0"/>
              <a:t> is the code of the input image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85258" y="3411837"/>
                <a:ext cx="7830092" cy="589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58" y="3411837"/>
                <a:ext cx="7830092" cy="589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73" y="5439626"/>
            <a:ext cx="1029855" cy="1007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2211161" y="5704522"/>
            <a:ext cx="50800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Does it fulfill the constraint of editing?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23456" y="4258131"/>
            <a:ext cx="3011713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too far away from the original image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29312" y="1825625"/>
            <a:ext cx="2781752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Using discriminator to check the image is realistic or not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85258" y="5260439"/>
            <a:ext cx="6749911" cy="13498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>
            <a:cxnSpLocks/>
          </p:cNvCxnSpPr>
          <p:nvPr/>
        </p:nvCxnSpPr>
        <p:spPr>
          <a:xfrm>
            <a:off x="2844800" y="3889827"/>
            <a:ext cx="12154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cxnSpLocks/>
          </p:cNvCxnSpPr>
          <p:nvPr/>
        </p:nvCxnSpPr>
        <p:spPr>
          <a:xfrm>
            <a:off x="4914900" y="3889827"/>
            <a:ext cx="12154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188200" y="3889827"/>
            <a:ext cx="12154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3452506" y="3889827"/>
            <a:ext cx="427344" cy="138139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5522606" y="3889827"/>
            <a:ext cx="0" cy="330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</p:cNvCxnSpPr>
          <p:nvPr/>
        </p:nvCxnSpPr>
        <p:spPr>
          <a:xfrm flipH="1" flipV="1">
            <a:off x="7795906" y="3025954"/>
            <a:ext cx="0" cy="3858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672" y="115160"/>
            <a:ext cx="1632926" cy="171886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2" y="512802"/>
            <a:ext cx="1029855" cy="1007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: 圓角 10"/>
          <p:cNvSpPr/>
          <p:nvPr/>
        </p:nvSpPr>
        <p:spPr>
          <a:xfrm>
            <a:off x="3077120" y="2462212"/>
            <a:ext cx="1031059" cy="9310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011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9A2C8-49FB-4DAE-BC81-58DB8F77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6644317-FC68-4312-A0F4-F32315BC7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66850"/>
          <a:ext cx="78867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2FB465F-54BB-4CAB-B876-366AC64ABABF}"/>
              </a:ext>
            </a:extLst>
          </p:cNvPr>
          <p:cNvSpPr/>
          <p:nvPr/>
        </p:nvSpPr>
        <p:spPr>
          <a:xfrm>
            <a:off x="628650" y="4972846"/>
            <a:ext cx="7886700" cy="615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C170D5-9110-4772-A2E2-82BDC0F30AFC}"/>
              </a:ext>
            </a:extLst>
          </p:cNvPr>
          <p:cNvSpPr/>
          <p:nvPr/>
        </p:nvSpPr>
        <p:spPr>
          <a:xfrm>
            <a:off x="868136" y="5617028"/>
            <a:ext cx="3907065" cy="420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11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 Independent 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Training and testing data are in different domains</a:t>
            </a:r>
          </a:p>
          <a:p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A9174E-FBB7-411A-8904-83129E1A99F0}"/>
              </a:ext>
            </a:extLst>
          </p:cNvPr>
          <p:cNvGrpSpPr/>
          <p:nvPr/>
        </p:nvGrpSpPr>
        <p:grpSpPr>
          <a:xfrm>
            <a:off x="0" y="3337630"/>
            <a:ext cx="4947979" cy="2124075"/>
            <a:chOff x="2170420" y="2324757"/>
            <a:chExt cx="4947979" cy="212407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B0BA80-7A13-440F-97A8-AA92D0504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1349" y="2324757"/>
              <a:ext cx="3067050" cy="2124075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819EB3B-6146-4D2B-81F9-1032539C3C6E}"/>
                </a:ext>
              </a:extLst>
            </p:cNvPr>
            <p:cNvSpPr txBox="1"/>
            <p:nvPr/>
          </p:nvSpPr>
          <p:spPr>
            <a:xfrm>
              <a:off x="2170420" y="2350958"/>
              <a:ext cx="19176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Training data:</a:t>
              </a:r>
              <a:endParaRPr lang="zh-TW" altLang="en-US" sz="28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FC2BD10-5DBE-4FC8-97A1-AFA6EA4B273C}"/>
                </a:ext>
              </a:extLst>
            </p:cNvPr>
            <p:cNvSpPr txBox="1"/>
            <p:nvPr/>
          </p:nvSpPr>
          <p:spPr>
            <a:xfrm>
              <a:off x="2396889" y="3295428"/>
              <a:ext cx="16544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Testing data:</a:t>
              </a:r>
              <a:endParaRPr lang="zh-TW" altLang="en-US" sz="2800" dirty="0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4B2F877-05AB-4309-B39C-8F2B9CAC692D}"/>
              </a:ext>
            </a:extLst>
          </p:cNvPr>
          <p:cNvSpPr/>
          <p:nvPr/>
        </p:nvSpPr>
        <p:spPr>
          <a:xfrm>
            <a:off x="4483452" y="2616591"/>
            <a:ext cx="1688123" cy="98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BBEE5F-4C80-4350-A963-62F302BBED59}"/>
              </a:ext>
            </a:extLst>
          </p:cNvPr>
          <p:cNvSpPr/>
          <p:nvPr/>
        </p:nvSpPr>
        <p:spPr>
          <a:xfrm>
            <a:off x="4483451" y="5088010"/>
            <a:ext cx="1688123" cy="98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BADDA62-DDA6-476C-83F2-8C2547592ADA}"/>
              </a:ext>
            </a:extLst>
          </p:cNvPr>
          <p:cNvSpPr/>
          <p:nvPr/>
        </p:nvSpPr>
        <p:spPr>
          <a:xfrm>
            <a:off x="3061484" y="2935111"/>
            <a:ext cx="1421967" cy="666218"/>
          </a:xfrm>
          <a:custGeom>
            <a:avLst/>
            <a:gdLst>
              <a:gd name="connsiteX0" fmla="*/ 169943 w 1351629"/>
              <a:gd name="connsiteY0" fmla="*/ 666218 h 666218"/>
              <a:gd name="connsiteX1" fmla="*/ 99605 w 1351629"/>
              <a:gd name="connsiteY1" fmla="*/ 33172 h 666218"/>
              <a:gd name="connsiteX2" fmla="*/ 1351629 w 1351629"/>
              <a:gd name="connsiteY2" fmla="*/ 145714 h 66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1629" h="666218">
                <a:moveTo>
                  <a:pt x="169943" y="666218"/>
                </a:moveTo>
                <a:cubicBezTo>
                  <a:pt x="36300" y="393070"/>
                  <a:pt x="-97343" y="119923"/>
                  <a:pt x="99605" y="33172"/>
                </a:cubicBezTo>
                <a:cubicBezTo>
                  <a:pt x="296553" y="-53579"/>
                  <a:pt x="824091" y="46067"/>
                  <a:pt x="1351629" y="145714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6AD621F1-6A07-46ED-9429-57DADC00E88D}"/>
              </a:ext>
            </a:extLst>
          </p:cNvPr>
          <p:cNvSpPr/>
          <p:nvPr/>
        </p:nvSpPr>
        <p:spPr>
          <a:xfrm flipV="1">
            <a:off x="3061484" y="5091598"/>
            <a:ext cx="1421967" cy="666218"/>
          </a:xfrm>
          <a:custGeom>
            <a:avLst/>
            <a:gdLst>
              <a:gd name="connsiteX0" fmla="*/ 169943 w 1351629"/>
              <a:gd name="connsiteY0" fmla="*/ 666218 h 666218"/>
              <a:gd name="connsiteX1" fmla="*/ 99605 w 1351629"/>
              <a:gd name="connsiteY1" fmla="*/ 33172 h 666218"/>
              <a:gd name="connsiteX2" fmla="*/ 1351629 w 1351629"/>
              <a:gd name="connsiteY2" fmla="*/ 145714 h 66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1629" h="666218">
                <a:moveTo>
                  <a:pt x="169943" y="666218"/>
                </a:moveTo>
                <a:cubicBezTo>
                  <a:pt x="36300" y="393070"/>
                  <a:pt x="-97343" y="119923"/>
                  <a:pt x="99605" y="33172"/>
                </a:cubicBezTo>
                <a:cubicBezTo>
                  <a:pt x="296553" y="-53579"/>
                  <a:pt x="824091" y="46067"/>
                  <a:pt x="1351629" y="145714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EC958D-09F7-4C28-9C1B-4DEAFCD08BF6}"/>
              </a:ext>
            </a:extLst>
          </p:cNvPr>
          <p:cNvSpPr/>
          <p:nvPr/>
        </p:nvSpPr>
        <p:spPr>
          <a:xfrm>
            <a:off x="7085974" y="2592042"/>
            <a:ext cx="225083" cy="9847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A43B30-EB06-4092-AE05-FB820685FEEF}"/>
              </a:ext>
            </a:extLst>
          </p:cNvPr>
          <p:cNvSpPr/>
          <p:nvPr/>
        </p:nvSpPr>
        <p:spPr>
          <a:xfrm>
            <a:off x="7085973" y="5055135"/>
            <a:ext cx="225083" cy="9847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E14AAB6-FE91-4357-93CB-B1B07F018084}"/>
              </a:ext>
            </a:extLst>
          </p:cNvPr>
          <p:cNvSpPr txBox="1"/>
          <p:nvPr/>
        </p:nvSpPr>
        <p:spPr>
          <a:xfrm>
            <a:off x="5918354" y="3831248"/>
            <a:ext cx="256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same distribution</a:t>
            </a:r>
            <a:endParaRPr lang="zh-TW" altLang="en-US" sz="28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338A309-0A94-4728-BFDF-19CCD56DA429}"/>
              </a:ext>
            </a:extLst>
          </p:cNvPr>
          <p:cNvSpPr txBox="1"/>
          <p:nvPr/>
        </p:nvSpPr>
        <p:spPr>
          <a:xfrm>
            <a:off x="7311056" y="2875965"/>
            <a:ext cx="11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feature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59AF95-28CD-4044-BDB8-6E710C189837}"/>
              </a:ext>
            </a:extLst>
          </p:cNvPr>
          <p:cNvSpPr txBox="1"/>
          <p:nvPr/>
        </p:nvSpPr>
        <p:spPr>
          <a:xfrm>
            <a:off x="7289957" y="5312560"/>
            <a:ext cx="11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feature</a:t>
            </a:r>
            <a:endParaRPr lang="zh-TW" altLang="en-US" sz="2400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119D8A0-0F57-44A3-865C-F524DF7E6587}"/>
              </a:ext>
            </a:extLst>
          </p:cNvPr>
          <p:cNvCxnSpPr/>
          <p:nvPr/>
        </p:nvCxnSpPr>
        <p:spPr>
          <a:xfrm>
            <a:off x="6171574" y="3084411"/>
            <a:ext cx="8440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BEB2E2F-0005-4D0A-9C33-538566C6E234}"/>
              </a:ext>
            </a:extLst>
          </p:cNvPr>
          <p:cNvCxnSpPr/>
          <p:nvPr/>
        </p:nvCxnSpPr>
        <p:spPr>
          <a:xfrm>
            <a:off x="6241911" y="5582173"/>
            <a:ext cx="8440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04CC560-4934-443D-9380-810E3C4C27C2}"/>
              </a:ext>
            </a:extLst>
          </p:cNvPr>
          <p:cNvCxnSpPr>
            <a:cxnSpLocks/>
          </p:cNvCxnSpPr>
          <p:nvPr/>
        </p:nvCxnSpPr>
        <p:spPr>
          <a:xfrm flipV="1">
            <a:off x="7198514" y="4665767"/>
            <a:ext cx="0" cy="4222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425453E-D14F-4539-9606-F372910B56F2}"/>
              </a:ext>
            </a:extLst>
          </p:cNvPr>
          <p:cNvCxnSpPr>
            <a:cxnSpLocks/>
          </p:cNvCxnSpPr>
          <p:nvPr/>
        </p:nvCxnSpPr>
        <p:spPr>
          <a:xfrm flipH="1">
            <a:off x="7198514" y="3601329"/>
            <a:ext cx="0" cy="42224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88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 Independent 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0687"/>
            <a:ext cx="9144000" cy="2187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1" y="3657985"/>
            <a:ext cx="5029199" cy="2973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80" y="4400286"/>
            <a:ext cx="2075021" cy="6996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966" y="3265166"/>
            <a:ext cx="2265966" cy="758194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6055814" y="4023360"/>
            <a:ext cx="1288415" cy="814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endCxn id="6" idx="3"/>
          </p:cNvCxnSpPr>
          <p:nvPr/>
        </p:nvCxnSpPr>
        <p:spPr>
          <a:xfrm flipH="1" flipV="1">
            <a:off x="2857501" y="4750098"/>
            <a:ext cx="1070291" cy="2674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2479481" y="5112277"/>
            <a:ext cx="786233" cy="51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3009901" y="5077404"/>
            <a:ext cx="1714500" cy="709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3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8518718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49" y="4807290"/>
            <a:ext cx="3028181" cy="18189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 Independent Features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839119"/>
            <a:ext cx="4972050" cy="216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39" y="3619169"/>
            <a:ext cx="2861310" cy="16915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23" y="3353483"/>
            <a:ext cx="3386677" cy="1295621"/>
          </a:xfrm>
          <a:prstGeom prst="rect">
            <a:avLst/>
          </a:prstGeom>
        </p:spPr>
      </p:pic>
      <p:sp>
        <p:nvSpPr>
          <p:cNvPr id="8" name="箭號: 向右 7"/>
          <p:cNvSpPr/>
          <p:nvPr/>
        </p:nvSpPr>
        <p:spPr>
          <a:xfrm rot="2380629">
            <a:off x="4949714" y="3350009"/>
            <a:ext cx="548077" cy="538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860783" y="2027895"/>
            <a:ext cx="280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Too easy to feature extractor ……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0" y="5191552"/>
            <a:ext cx="1120346" cy="112034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0" y="4169079"/>
            <a:ext cx="973890" cy="97389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317074" y="1627641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feature extractor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60783" y="3092821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Domain classifier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1665"/>
            <a:ext cx="4972050" cy="2162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4015186"/>
            <a:ext cx="3386677" cy="1295621"/>
          </a:xfrm>
          <a:prstGeom prst="rect">
            <a:avLst/>
          </a:prstGeom>
        </p:spPr>
      </p:pic>
      <p:sp>
        <p:nvSpPr>
          <p:cNvPr id="6" name="箭號: 向右 5"/>
          <p:cNvSpPr/>
          <p:nvPr/>
        </p:nvSpPr>
        <p:spPr>
          <a:xfrm rot="2380629">
            <a:off x="5021691" y="4011712"/>
            <a:ext cx="548077" cy="538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5" y="2668982"/>
            <a:ext cx="4124325" cy="10858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20434" y="4407705"/>
            <a:ext cx="3877162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only cheat the domain classifier, but satisfying label classifier at the same time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9881" y="6175001"/>
            <a:ext cx="805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This is a big network, but different parts have different goals.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00700" y="1389289"/>
            <a:ext cx="299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16336" y="5310807"/>
            <a:ext cx="299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domain classification accuracy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-27412" y="1506023"/>
            <a:ext cx="5543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Maximize label classification accuracy + minimize domain classification accuracy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085850" y="2350832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feature extractor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893863" y="3914034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Domain classifier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93863" y="2213900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Label predictor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6336" y="3898749"/>
            <a:ext cx="3471041" cy="1412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516336" y="2301497"/>
            <a:ext cx="3539077" cy="14805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28650" y="2394365"/>
            <a:ext cx="4343400" cy="17352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2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  <p:bldP spid="16" grpId="0"/>
      <p:bldP spid="11" grpId="0" animBg="1"/>
      <p:bldP spid="17" grpId="0" animBg="1"/>
      <p:bldP spid="1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489"/>
            <a:ext cx="9144000" cy="38743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3294" y="5425616"/>
            <a:ext cx="843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Yaroslav </a:t>
            </a:r>
            <a:r>
              <a:rPr lang="en-US" altLang="zh-TW" dirty="0" err="1"/>
              <a:t>Ganin</a:t>
            </a:r>
            <a:r>
              <a:rPr lang="en-US" altLang="zh-TW" dirty="0"/>
              <a:t>, Victor </a:t>
            </a:r>
            <a:r>
              <a:rPr lang="en-US" altLang="zh-TW" dirty="0" err="1"/>
              <a:t>Lempitsky</a:t>
            </a:r>
            <a:r>
              <a:rPr lang="en-US" altLang="zh-TW" dirty="0"/>
              <a:t>, Unsupervised Domain Adaptation by Backpropagation, ICML,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393294" y="6071947"/>
            <a:ext cx="8750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Hana </a:t>
            </a:r>
            <a:r>
              <a:rPr lang="en-US" altLang="zh-TW" dirty="0" err="1"/>
              <a:t>Ajakan</a:t>
            </a:r>
            <a:r>
              <a:rPr lang="en-US" altLang="zh-TW" dirty="0"/>
              <a:t>, Pascal Germain, Hugo </a:t>
            </a:r>
            <a:r>
              <a:rPr lang="en-US" altLang="zh-TW" dirty="0" err="1"/>
              <a:t>Larochelle</a:t>
            </a:r>
            <a:r>
              <a:rPr lang="en-US" altLang="zh-TW" dirty="0"/>
              <a:t>, François </a:t>
            </a:r>
            <a:r>
              <a:rPr lang="en-US" altLang="zh-TW" dirty="0" err="1"/>
              <a:t>Laviolette</a:t>
            </a:r>
            <a:r>
              <a:rPr lang="en-US" altLang="zh-TW" dirty="0"/>
              <a:t>, Mario Marchand, Domain-Adversarial Training of Neural Networks, JMLR, 2016 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9314" y="4409953"/>
            <a:ext cx="448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Domain classifier fails in the end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9314" y="4839747"/>
            <a:ext cx="448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should struggle ……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4276577" y="3643533"/>
            <a:ext cx="970671" cy="808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0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Domain-adversarial training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3294" y="5425616"/>
            <a:ext cx="843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Yaroslav </a:t>
            </a:r>
            <a:r>
              <a:rPr lang="en-US" altLang="zh-TW" dirty="0" err="1"/>
              <a:t>Ganin</a:t>
            </a:r>
            <a:r>
              <a:rPr lang="en-US" altLang="zh-TW" dirty="0"/>
              <a:t>, Victor </a:t>
            </a:r>
            <a:r>
              <a:rPr lang="en-US" altLang="zh-TW" dirty="0" err="1"/>
              <a:t>Lempitsky</a:t>
            </a:r>
            <a:r>
              <a:rPr lang="en-US" altLang="zh-TW" dirty="0"/>
              <a:t>, Unsupervised Domain Adaptation by Backpropagation, ICML, 2015</a:t>
            </a:r>
          </a:p>
        </p:txBody>
      </p:sp>
      <p:sp>
        <p:nvSpPr>
          <p:cNvPr id="7" name="矩形 6"/>
          <p:cNvSpPr/>
          <p:nvPr/>
        </p:nvSpPr>
        <p:spPr>
          <a:xfrm>
            <a:off x="393294" y="6071947"/>
            <a:ext cx="8750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Hana </a:t>
            </a:r>
            <a:r>
              <a:rPr lang="en-US" altLang="zh-TW" dirty="0" err="1"/>
              <a:t>Ajakan</a:t>
            </a:r>
            <a:r>
              <a:rPr lang="en-US" altLang="zh-TW" dirty="0"/>
              <a:t>, Pascal Germain, Hugo </a:t>
            </a:r>
            <a:r>
              <a:rPr lang="en-US" altLang="zh-TW" dirty="0" err="1"/>
              <a:t>Larochelle</a:t>
            </a:r>
            <a:r>
              <a:rPr lang="en-US" altLang="zh-TW" dirty="0"/>
              <a:t>, François </a:t>
            </a:r>
            <a:r>
              <a:rPr lang="en-US" altLang="zh-TW" dirty="0" err="1"/>
              <a:t>Laviolette</a:t>
            </a:r>
            <a:r>
              <a:rPr lang="en-US" altLang="zh-TW" dirty="0"/>
              <a:t>, Mario Marchand, Domain-Adversarial Training of Neural Networks, JMLR, 2016 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66B1C3-B557-4AC5-AAFD-7ABAC284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3" y="3528898"/>
            <a:ext cx="8952829" cy="1745704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27B2BA3F-60E7-48F4-8616-B0016C7A2738}"/>
              </a:ext>
            </a:extLst>
          </p:cNvPr>
          <p:cNvGrpSpPr/>
          <p:nvPr/>
        </p:nvGrpSpPr>
        <p:grpSpPr>
          <a:xfrm>
            <a:off x="126593" y="1756664"/>
            <a:ext cx="8826236" cy="1724025"/>
            <a:chOff x="154729" y="1756664"/>
            <a:chExt cx="8826236" cy="172402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172DF4F-345D-49BD-9EA8-7B49CCDD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315" y="1756664"/>
              <a:ext cx="7867650" cy="1724025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F2FAD65-67B6-480A-8FF8-6AC2B4E5FBA1}"/>
                </a:ext>
              </a:extLst>
            </p:cNvPr>
            <p:cNvSpPr txBox="1"/>
            <p:nvPr/>
          </p:nvSpPr>
          <p:spPr>
            <a:xfrm>
              <a:off x="154729" y="2004868"/>
              <a:ext cx="1040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Train:</a:t>
              </a:r>
              <a:endParaRPr lang="zh-TW" altLang="en-US" sz="28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CBFD720-EA00-416D-8DF5-564C0AEEB81A}"/>
                </a:ext>
              </a:extLst>
            </p:cNvPr>
            <p:cNvSpPr txBox="1"/>
            <p:nvPr/>
          </p:nvSpPr>
          <p:spPr>
            <a:xfrm>
              <a:off x="154729" y="2593294"/>
              <a:ext cx="1040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Test: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241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9A2C8-49FB-4DAE-BC81-58DB8F77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6644317-FC68-4312-A0F4-F32315BC7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66850"/>
          <a:ext cx="78867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EC170D5-9110-4772-A2E2-82BDC0F30AFC}"/>
              </a:ext>
            </a:extLst>
          </p:cNvPr>
          <p:cNvSpPr/>
          <p:nvPr/>
        </p:nvSpPr>
        <p:spPr>
          <a:xfrm>
            <a:off x="868136" y="6058988"/>
            <a:ext cx="5687409" cy="420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95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VAE-GAN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66180" y="2974977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3596824" y="2992918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421791" y="2974976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262020" y="3455354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5136064" y="3473295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906261" y="3184528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28945" y="3224521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676131" y="3485837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320146" y="3485837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631129" y="3214995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2679566" y="344582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1065794" y="344582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10035" y="317500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22" name="直線接點 21"/>
          <p:cNvCxnSpPr>
            <a:cxnSpLocks/>
          </p:cNvCxnSpPr>
          <p:nvPr/>
        </p:nvCxnSpPr>
        <p:spPr>
          <a:xfrm flipV="1">
            <a:off x="858818" y="4508749"/>
            <a:ext cx="474303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cxnSpLocks/>
          </p:cNvCxnSpPr>
          <p:nvPr/>
        </p:nvCxnSpPr>
        <p:spPr>
          <a:xfrm flipV="1">
            <a:off x="915970" y="3548387"/>
            <a:ext cx="0" cy="94757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897029" y="4079327"/>
            <a:ext cx="281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7" name="直線接點 26"/>
          <p:cNvCxnSpPr>
            <a:cxnSpLocks/>
          </p:cNvCxnSpPr>
          <p:nvPr/>
        </p:nvCxnSpPr>
        <p:spPr>
          <a:xfrm flipV="1">
            <a:off x="5541352" y="3548387"/>
            <a:ext cx="0" cy="94757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718387" y="5097868"/>
            <a:ext cx="168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VAE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641349" y="6195587"/>
            <a:ext cx="168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GAN</a:t>
            </a:r>
            <a:endParaRPr lang="zh-TW" altLang="en-US" sz="2800" dirty="0"/>
          </a:p>
        </p:txBody>
      </p:sp>
      <p:sp>
        <p:nvSpPr>
          <p:cNvPr id="28" name="右大括弧 27"/>
          <p:cNvSpPr/>
          <p:nvPr/>
        </p:nvSpPr>
        <p:spPr>
          <a:xfrm rot="5400000">
            <a:off x="3045124" y="2360341"/>
            <a:ext cx="433792" cy="4894942"/>
          </a:xfrm>
          <a:prstGeom prst="rightBrace">
            <a:avLst>
              <a:gd name="adj1" fmla="val 9094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右大括弧 30"/>
          <p:cNvSpPr/>
          <p:nvPr/>
        </p:nvSpPr>
        <p:spPr>
          <a:xfrm rot="5400000">
            <a:off x="5244945" y="3505644"/>
            <a:ext cx="433792" cy="4894942"/>
          </a:xfrm>
          <a:prstGeom prst="rightBrace">
            <a:avLst>
              <a:gd name="adj1" fmla="val 9094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74755" y="1556492"/>
            <a:ext cx="308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74755" y="2370245"/>
            <a:ext cx="308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z close to normal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057788" y="1530968"/>
            <a:ext cx="308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057788" y="2344721"/>
            <a:ext cx="308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Cheat discriminator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940820" y="1572469"/>
            <a:ext cx="3283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Discriminate real, generated and reconstructed images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66294" y="5138900"/>
            <a:ext cx="594905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Discriminator provides the similarity measure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057788" y="455385"/>
            <a:ext cx="5930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Anders </a:t>
            </a:r>
            <a:r>
              <a:rPr lang="en-US" altLang="zh-TW" dirty="0" err="1">
                <a:latin typeface="Lucida Grande"/>
              </a:rPr>
              <a:t>Boesen</a:t>
            </a:r>
            <a:r>
              <a:rPr lang="en-US" altLang="zh-TW" dirty="0">
                <a:latin typeface="Lucida Grande"/>
              </a:rPr>
              <a:t>, </a:t>
            </a:r>
            <a:r>
              <a:rPr lang="en-US" altLang="zh-TW" dirty="0" err="1">
                <a:latin typeface="Lucida Grande"/>
              </a:rPr>
              <a:t>Lindbo</a:t>
            </a:r>
            <a:r>
              <a:rPr lang="en-US" altLang="zh-TW" dirty="0">
                <a:latin typeface="Lucida Grande"/>
              </a:rPr>
              <a:t> Larsen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Søren</a:t>
            </a:r>
            <a:r>
              <a:rPr lang="en-US" altLang="zh-TW" dirty="0">
                <a:latin typeface="Lucida Grande"/>
              </a:rPr>
              <a:t> Kaae </a:t>
            </a:r>
            <a:r>
              <a:rPr lang="en-US" altLang="zh-TW" dirty="0" err="1">
                <a:latin typeface="Lucida Grande"/>
              </a:rPr>
              <a:t>Sønderby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Hugo </a:t>
            </a:r>
            <a:r>
              <a:rPr lang="en-US" altLang="zh-TW" dirty="0" err="1">
                <a:latin typeface="Lucida Grande"/>
              </a:rPr>
              <a:t>Larochelle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Ole </a:t>
            </a:r>
            <a:r>
              <a:rPr lang="en-US" altLang="zh-TW" dirty="0" err="1">
                <a:latin typeface="Lucida Grande"/>
              </a:rPr>
              <a:t>Winther</a:t>
            </a:r>
            <a:r>
              <a:rPr lang="en-US" altLang="zh-TW" dirty="0">
                <a:latin typeface="Lucida Grande"/>
              </a:rPr>
              <a:t>, “</a:t>
            </a:r>
            <a:r>
              <a:rPr lang="en-US" altLang="zh-TW" dirty="0"/>
              <a:t>Autoencoding beyond pixels using a learned similarity metric</a:t>
            </a:r>
            <a:r>
              <a:rPr lang="en-US" altLang="zh-TW" dirty="0">
                <a:latin typeface="Lucida Grande"/>
              </a:rPr>
              <a:t>”, ICML.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906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  <p:bldP spid="25" grpId="0"/>
      <p:bldP spid="26" grpId="0"/>
      <p:bldP spid="29" grpId="0"/>
      <p:bldP spid="28" grpId="0" animBg="1"/>
      <p:bldP spid="31" grpId="0" animBg="1"/>
      <p:bldP spid="30" grpId="0"/>
      <p:bldP spid="33" grpId="0"/>
      <p:bldP spid="34" grpId="0"/>
      <p:bldP spid="35" grpId="0"/>
      <p:bldP spid="36" grpId="0"/>
      <p:bldP spid="3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BiGAN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9540" y="3854650"/>
            <a:ext cx="1985736" cy="113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123272" y="3854650"/>
            <a:ext cx="1985736" cy="1130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078082" y="3892806"/>
            <a:ext cx="1985736" cy="1130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0" name="箭號: 向右 9"/>
          <p:cNvSpPr/>
          <p:nvPr/>
        </p:nvSpPr>
        <p:spPr>
          <a:xfrm rot="16200000">
            <a:off x="1465015" y="5069314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 rot="5400000" flipV="1">
            <a:off x="3748747" y="3166071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箭號: 向右 11"/>
          <p:cNvSpPr/>
          <p:nvPr/>
        </p:nvSpPr>
        <p:spPr>
          <a:xfrm rot="16200000">
            <a:off x="1465016" y="3190338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 rot="5400000" flipV="1">
            <a:off x="3769152" y="5107471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 rot="16200000">
            <a:off x="6210649" y="5106391"/>
            <a:ext cx="691902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 rot="16200000">
            <a:off x="6703556" y="3214406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938199" y="5676852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x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89127" y="2687192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221931" y="5676851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x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286558" y="2644308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 rot="16200000">
            <a:off x="7260954" y="5127832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556900" y="5796049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x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839629" y="5807597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89859" y="2299044"/>
            <a:ext cx="21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from encoder or decoder?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234531" y="6033790"/>
            <a:ext cx="119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(real)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51188" y="6033790"/>
            <a:ext cx="165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(generated)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351186" y="1923536"/>
            <a:ext cx="1659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(from prior distribution)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300D75-2DCC-4A8B-826F-D2FBD953C5D5}"/>
              </a:ext>
            </a:extLst>
          </p:cNvPr>
          <p:cNvSpPr/>
          <p:nvPr/>
        </p:nvSpPr>
        <p:spPr>
          <a:xfrm>
            <a:off x="3228971" y="142046"/>
            <a:ext cx="5824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Jeff Donahue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Philipp </a:t>
            </a:r>
            <a:r>
              <a:rPr lang="en-US" altLang="zh-TW" dirty="0" err="1">
                <a:latin typeface="Lucida Grande"/>
              </a:rPr>
              <a:t>Krähenbühl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Trevor Darrell, “</a:t>
            </a:r>
            <a:r>
              <a:rPr lang="en-US" altLang="zh-TW" dirty="0"/>
              <a:t>Adversarial Feature Learning”,</a:t>
            </a:r>
            <a:r>
              <a:rPr lang="zh-TW" altLang="en-US" dirty="0"/>
              <a:t> </a:t>
            </a:r>
            <a:r>
              <a:rPr lang="en-US" altLang="zh-TW" dirty="0"/>
              <a:t>ICLR,</a:t>
            </a:r>
            <a:r>
              <a:rPr lang="zh-TW" altLang="en-US" dirty="0"/>
              <a:t> </a:t>
            </a:r>
            <a:r>
              <a:rPr lang="en-US" altLang="zh-TW" dirty="0"/>
              <a:t>2017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63BFC1-FB1C-46CD-9019-4B1C6A6B28A3}"/>
              </a:ext>
            </a:extLst>
          </p:cNvPr>
          <p:cNvSpPr/>
          <p:nvPr/>
        </p:nvSpPr>
        <p:spPr>
          <a:xfrm>
            <a:off x="3228971" y="785003"/>
            <a:ext cx="58243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Vincent </a:t>
            </a:r>
            <a:r>
              <a:rPr lang="en-US" altLang="zh-TW" dirty="0" err="1">
                <a:latin typeface="Lucida Grande"/>
              </a:rPr>
              <a:t>Dumoulin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Ishmael </a:t>
            </a:r>
            <a:r>
              <a:rPr lang="en-US" altLang="zh-TW" dirty="0" err="1">
                <a:latin typeface="Lucida Grande"/>
              </a:rPr>
              <a:t>Belghazi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Ben Poole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Olivier </a:t>
            </a:r>
            <a:r>
              <a:rPr lang="en-US" altLang="zh-TW" dirty="0" err="1">
                <a:latin typeface="Lucida Grande"/>
              </a:rPr>
              <a:t>Mastropietro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Alex Lamb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Martin </a:t>
            </a:r>
            <a:r>
              <a:rPr lang="en-US" altLang="zh-TW" dirty="0" err="1">
                <a:latin typeface="Lucida Grande"/>
              </a:rPr>
              <a:t>Arjovsky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Aaron </a:t>
            </a:r>
            <a:r>
              <a:rPr lang="en-US" altLang="zh-TW" dirty="0" err="1">
                <a:latin typeface="Lucida Grande"/>
              </a:rPr>
              <a:t>Courville</a:t>
            </a:r>
            <a:r>
              <a:rPr lang="en-US" altLang="zh-TW" dirty="0">
                <a:latin typeface="Lucida Grande"/>
              </a:rPr>
              <a:t>, “</a:t>
            </a:r>
            <a:r>
              <a:rPr lang="en-US" altLang="zh-TW" dirty="0" err="1"/>
              <a:t>Adversarially</a:t>
            </a:r>
            <a:r>
              <a:rPr lang="en-US" altLang="zh-TW" dirty="0"/>
              <a:t> Learned Inference</a:t>
            </a:r>
            <a:r>
              <a:rPr lang="en-US" altLang="zh-TW" dirty="0">
                <a:latin typeface="Lucida Grande"/>
              </a:rPr>
              <a:t>”, </a:t>
            </a:r>
            <a:r>
              <a:rPr lang="en-US" altLang="zh-TW" dirty="0"/>
              <a:t>ICLR,</a:t>
            </a:r>
            <a:r>
              <a:rPr lang="zh-TW" altLang="en-US" dirty="0"/>
              <a:t> </a:t>
            </a:r>
            <a:r>
              <a:rPr lang="en-US" altLang="zh-TW" dirty="0"/>
              <a:t>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7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F24D2-0FF6-4C93-B12F-BD5B65BF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</a:t>
            </a:r>
            <a:r>
              <a:rPr lang="zh-TW" altLang="en-US" dirty="0"/>
              <a:t> </a:t>
            </a:r>
            <a:r>
              <a:rPr lang="en-US" altLang="zh-TW" dirty="0"/>
              <a:t>II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524EC4C-501D-4529-91CD-D84022DDB3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921FC377-9613-422C-811E-F58E89DB7CFE}"/>
              </a:ext>
            </a:extLst>
          </p:cNvPr>
          <p:cNvSpPr/>
          <p:nvPr/>
        </p:nvSpPr>
        <p:spPr>
          <a:xfrm>
            <a:off x="628650" y="3367473"/>
            <a:ext cx="7886700" cy="1267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5024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b="1" i="1" u="sng" dirty="0"/>
              <a:t>Training</a:t>
            </a:r>
            <a:endParaRPr lang="zh-TW" altLang="en-US" b="1" i="1" u="sng" dirty="0"/>
          </a:p>
        </p:txBody>
      </p:sp>
      <p:sp>
        <p:nvSpPr>
          <p:cNvPr id="4" name="文字方塊 3"/>
          <p:cNvSpPr txBox="1"/>
          <p:nvPr/>
        </p:nvSpPr>
        <p:spPr>
          <a:xfrm>
            <a:off x="2591585" y="2191626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Reference: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806467" y="2242885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91859" y="2261575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450998" y="2276362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4339423" y="406179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6074427" y="402142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106847" y="440158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841851" y="436984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>
            <a:cxnSpLocks/>
            <a:stCxn id="17" idx="3"/>
          </p:cNvCxnSpPr>
          <p:nvPr/>
        </p:nvCxnSpPr>
        <p:spPr>
          <a:xfrm flipV="1">
            <a:off x="4572000" y="468061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108590" y="3229063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3624247" y="317576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624247" y="361190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4193528" y="3304155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4193528" y="3646596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cxnSpLocks/>
            <a:endCxn id="18" idx="2"/>
          </p:cNvCxnSpPr>
          <p:nvPr/>
        </p:nvCxnSpPr>
        <p:spPr>
          <a:xfrm flipH="1" flipV="1">
            <a:off x="6074428" y="4975655"/>
            <a:ext cx="0" cy="706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5841851" y="5690654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橢圓 53"/>
          <p:cNvSpPr/>
          <p:nvPr/>
        </p:nvSpPr>
        <p:spPr>
          <a:xfrm>
            <a:off x="5926789" y="5765746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5926789" y="6108187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422080" y="5655383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37063" y="322445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352720" y="317114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352720" y="360729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61" name="橢圓 60"/>
          <p:cNvSpPr/>
          <p:nvPr/>
        </p:nvSpPr>
        <p:spPr>
          <a:xfrm>
            <a:off x="5922001" y="3299543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5922001" y="3641984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7854566" y="4017367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621990" y="4365787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5" name="直線單箭頭接點 64"/>
          <p:cNvCxnSpPr>
            <a:cxnSpLocks/>
          </p:cNvCxnSpPr>
          <p:nvPr/>
        </p:nvCxnSpPr>
        <p:spPr>
          <a:xfrm flipV="1">
            <a:off x="6352139" y="4676556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7610022" y="5718474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橢圓 68"/>
          <p:cNvSpPr/>
          <p:nvPr/>
        </p:nvSpPr>
        <p:spPr>
          <a:xfrm>
            <a:off x="7694960" y="617007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7694960" y="5798382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7229507" y="6076551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72" name="矩形 71"/>
          <p:cNvSpPr/>
          <p:nvPr/>
        </p:nvSpPr>
        <p:spPr>
          <a:xfrm>
            <a:off x="7617202" y="322039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7132859" y="316709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7132859" y="360323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75" name="橢圓 74"/>
          <p:cNvSpPr/>
          <p:nvPr/>
        </p:nvSpPr>
        <p:spPr>
          <a:xfrm>
            <a:off x="7702140" y="3295489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702140" y="3637930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單箭頭接點 77"/>
          <p:cNvCxnSpPr>
            <a:cxnSpLocks/>
            <a:endCxn id="64" idx="2"/>
          </p:cNvCxnSpPr>
          <p:nvPr/>
        </p:nvCxnSpPr>
        <p:spPr>
          <a:xfrm flipV="1">
            <a:off x="7839371" y="4971601"/>
            <a:ext cx="0" cy="7432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箭號: 上-下雙向 78"/>
          <p:cNvSpPr/>
          <p:nvPr/>
        </p:nvSpPr>
        <p:spPr>
          <a:xfrm>
            <a:off x="4193528" y="2628482"/>
            <a:ext cx="306198" cy="58261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箭號: 上-下雙向 79"/>
          <p:cNvSpPr/>
          <p:nvPr/>
        </p:nvSpPr>
        <p:spPr>
          <a:xfrm>
            <a:off x="5921328" y="2624277"/>
            <a:ext cx="306198" cy="58261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上-下雙向 80"/>
          <p:cNvSpPr/>
          <p:nvPr/>
        </p:nvSpPr>
        <p:spPr>
          <a:xfrm>
            <a:off x="7702140" y="2619930"/>
            <a:ext cx="272417" cy="58261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>
            <a:cxnSpLocks/>
            <a:stCxn id="77" idx="0"/>
          </p:cNvCxnSpPr>
          <p:nvPr/>
        </p:nvCxnSpPr>
        <p:spPr>
          <a:xfrm flipV="1">
            <a:off x="4358001" y="5006162"/>
            <a:ext cx="2964" cy="612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806467" y="5618702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83" name="直線單箭頭接點 82"/>
          <p:cNvCxnSpPr>
            <a:cxnSpLocks/>
          </p:cNvCxnSpPr>
          <p:nvPr/>
        </p:nvCxnSpPr>
        <p:spPr>
          <a:xfrm>
            <a:off x="4528875" y="2527681"/>
            <a:ext cx="1280264" cy="3154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cxnSpLocks/>
          </p:cNvCxnSpPr>
          <p:nvPr/>
        </p:nvCxnSpPr>
        <p:spPr>
          <a:xfrm>
            <a:off x="6243069" y="2527681"/>
            <a:ext cx="1341975" cy="3154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7" grpId="0" animBg="1"/>
      <p:bldP spid="18" grpId="0" animBg="1"/>
      <p:bldP spid="41" grpId="0" animBg="1"/>
      <p:bldP spid="42" grpId="0"/>
      <p:bldP spid="43" grpId="0"/>
      <p:bldP spid="44" grpId="0" animBg="1"/>
      <p:bldP spid="45" grpId="0" animBg="1"/>
      <p:bldP spid="53" grpId="0" animBg="1"/>
      <p:bldP spid="54" grpId="0" animBg="1"/>
      <p:bldP spid="55" grpId="0" animBg="1"/>
      <p:bldP spid="56" grpId="0"/>
      <p:bldP spid="58" grpId="0" animBg="1"/>
      <p:bldP spid="59" grpId="0"/>
      <p:bldP spid="60" grpId="0"/>
      <p:bldP spid="61" grpId="0" animBg="1"/>
      <p:bldP spid="62" grpId="0" animBg="1"/>
      <p:bldP spid="64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/>
      <p:bldP spid="74" grpId="0"/>
      <p:bldP spid="75" grpId="0" animBg="1"/>
      <p:bldP spid="76" grpId="0" animBg="1"/>
      <p:bldP spid="79" grpId="0" animBg="1"/>
      <p:bldP spid="80" grpId="0" animBg="1"/>
      <p:bldP spid="81" grpId="0" animBg="1"/>
      <p:bldP spid="7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u="sng" dirty="0"/>
              <a:t>Generation (Testing)</a:t>
            </a:r>
            <a:endParaRPr lang="zh-TW" altLang="en-US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91859" y="2261575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450998" y="2276362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4339423" y="406179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6074427" y="402142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106847" y="440158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841851" y="436984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>
            <a:cxnSpLocks/>
            <a:stCxn id="17" idx="3"/>
          </p:cNvCxnSpPr>
          <p:nvPr/>
        </p:nvCxnSpPr>
        <p:spPr>
          <a:xfrm flipV="1">
            <a:off x="4572000" y="468061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108590" y="3229063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3624247" y="317576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624247" y="361190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4196644" y="363792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4193528" y="3285380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cxnSpLocks/>
            <a:endCxn id="18" idx="2"/>
          </p:cNvCxnSpPr>
          <p:nvPr/>
        </p:nvCxnSpPr>
        <p:spPr>
          <a:xfrm flipH="1" flipV="1">
            <a:off x="6074428" y="4975655"/>
            <a:ext cx="0" cy="680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837063" y="322445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352720" y="317114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352720" y="360729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61" name="橢圓 60"/>
          <p:cNvSpPr/>
          <p:nvPr/>
        </p:nvSpPr>
        <p:spPr>
          <a:xfrm>
            <a:off x="5921728" y="363742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5921728" y="328537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7854566" y="4017367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621990" y="4365787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5" name="直線單箭頭接點 64"/>
          <p:cNvCxnSpPr>
            <a:cxnSpLocks/>
          </p:cNvCxnSpPr>
          <p:nvPr/>
        </p:nvCxnSpPr>
        <p:spPr>
          <a:xfrm flipV="1">
            <a:off x="6352139" y="4676556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7632567" y="5640620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橢圓 68"/>
          <p:cNvSpPr/>
          <p:nvPr/>
        </p:nvSpPr>
        <p:spPr>
          <a:xfrm>
            <a:off x="7717505" y="5709850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7717505" y="6044084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7235344" y="5631893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2" name="矩形 71"/>
          <p:cNvSpPr/>
          <p:nvPr/>
        </p:nvSpPr>
        <p:spPr>
          <a:xfrm>
            <a:off x="7617202" y="322039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7132859" y="316709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7132859" y="360323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75" name="橢圓 74"/>
          <p:cNvSpPr/>
          <p:nvPr/>
        </p:nvSpPr>
        <p:spPr>
          <a:xfrm>
            <a:off x="7726976" y="3651072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710968" y="3282442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單箭頭接點 77"/>
          <p:cNvCxnSpPr>
            <a:cxnSpLocks/>
          </p:cNvCxnSpPr>
          <p:nvPr/>
        </p:nvCxnSpPr>
        <p:spPr>
          <a:xfrm flipV="1">
            <a:off x="7864490" y="4947711"/>
            <a:ext cx="1" cy="680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cxnSpLocks/>
          </p:cNvCxnSpPr>
          <p:nvPr/>
        </p:nvCxnSpPr>
        <p:spPr>
          <a:xfrm>
            <a:off x="4485317" y="2604225"/>
            <a:ext cx="1395391" cy="303639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952072" y="227405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83" name="直線單箭頭接點 82"/>
          <p:cNvCxnSpPr>
            <a:cxnSpLocks/>
          </p:cNvCxnSpPr>
          <p:nvPr/>
        </p:nvCxnSpPr>
        <p:spPr>
          <a:xfrm>
            <a:off x="6243239" y="2604225"/>
            <a:ext cx="1378751" cy="303639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835320" y="564777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5" name="橢圓 84"/>
          <p:cNvSpPr/>
          <p:nvPr/>
        </p:nvSpPr>
        <p:spPr>
          <a:xfrm>
            <a:off x="5920258" y="6099382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5920258" y="5727685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/>
          <p:cNvSpPr txBox="1"/>
          <p:nvPr/>
        </p:nvSpPr>
        <p:spPr>
          <a:xfrm>
            <a:off x="5454805" y="6005854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56" name="直線單箭頭接點 55"/>
          <p:cNvCxnSpPr>
            <a:cxnSpLocks/>
          </p:cNvCxnSpPr>
          <p:nvPr/>
        </p:nvCxnSpPr>
        <p:spPr>
          <a:xfrm flipH="1" flipV="1">
            <a:off x="4349446" y="5018216"/>
            <a:ext cx="909" cy="565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3796966" y="5564986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79" name="直線單箭頭接點 78"/>
          <p:cNvCxnSpPr>
            <a:cxnSpLocks/>
          </p:cNvCxnSpPr>
          <p:nvPr/>
        </p:nvCxnSpPr>
        <p:spPr>
          <a:xfrm flipV="1">
            <a:off x="4339422" y="2687580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cxnSpLocks/>
          </p:cNvCxnSpPr>
          <p:nvPr/>
        </p:nvCxnSpPr>
        <p:spPr>
          <a:xfrm flipV="1">
            <a:off x="6067622" y="2687579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cxnSpLocks/>
          </p:cNvCxnSpPr>
          <p:nvPr/>
        </p:nvCxnSpPr>
        <p:spPr>
          <a:xfrm flipV="1">
            <a:off x="7848035" y="2681215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83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 animBg="1"/>
      <p:bldP spid="18" grpId="0" animBg="1"/>
      <p:bldP spid="41" grpId="0" animBg="1"/>
      <p:bldP spid="42" grpId="0"/>
      <p:bldP spid="43" grpId="0"/>
      <p:bldP spid="44" grpId="0" animBg="1"/>
      <p:bldP spid="45" grpId="0" animBg="1"/>
      <p:bldP spid="58" grpId="0" animBg="1"/>
      <p:bldP spid="59" grpId="0"/>
      <p:bldP spid="60" grpId="0"/>
      <p:bldP spid="61" grpId="0" animBg="1"/>
      <p:bldP spid="62" grpId="0" animBg="1"/>
      <p:bldP spid="64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/>
      <p:bldP spid="74" grpId="0"/>
      <p:bldP spid="75" grpId="0" animBg="1"/>
      <p:bldP spid="76" grpId="0" animBg="1"/>
      <p:bldP spid="77" grpId="0"/>
      <p:bldP spid="84" grpId="0" animBg="1"/>
      <p:bldP spid="85" grpId="0" animBg="1"/>
      <p:bldP spid="86" grpId="0" animBg="1"/>
      <p:bldP spid="88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updates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25315585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14925" y="1789387"/>
            <a:ext cx="1883913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5" name="矩形 4"/>
          <p:cNvSpPr/>
          <p:nvPr/>
        </p:nvSpPr>
        <p:spPr>
          <a:xfrm>
            <a:off x="3414925" y="3218644"/>
            <a:ext cx="1883913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109953" y="2140106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sentence x 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5351825" y="2140106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84651" y="3563432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sentence x</a:t>
            </a:r>
            <a:endParaRPr lang="zh-TW" altLang="en-US" sz="2400" dirty="0"/>
          </a:p>
        </p:txBody>
      </p:sp>
      <p:sp>
        <p:nvSpPr>
          <p:cNvPr id="11" name="箭號: 向右 10"/>
          <p:cNvSpPr/>
          <p:nvPr/>
        </p:nvSpPr>
        <p:spPr>
          <a:xfrm>
            <a:off x="2770748" y="3563432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5358145" y="3576551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081255" y="3576551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or fake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889189" y="5529217"/>
            <a:ext cx="216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>
                <a:solidFill>
                  <a:srgbClr val="FF0000"/>
                </a:solidFill>
              </a:rPr>
              <a:t>Original GAN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17" name="箭號: 彎曲 16"/>
          <p:cNvSpPr/>
          <p:nvPr/>
        </p:nvSpPr>
        <p:spPr>
          <a:xfrm rot="16200000">
            <a:off x="4202686" y="4164807"/>
            <a:ext cx="1191856" cy="144570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8" name="Picture 4" descr="「唐詩三百首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87" y="4469815"/>
            <a:ext cx="2273757" cy="186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0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9" grpId="0" animBg="1"/>
      <p:bldP spid="10" grpId="0"/>
      <p:bldP spid="11" grpId="0" animBg="1"/>
      <p:bldP spid="14" grpId="0" animBg="1"/>
      <p:bldP spid="15" grpId="0"/>
      <p:bldP spid="1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Generation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Initialize generator G and discriminator D</a:t>
                </a:r>
              </a:p>
              <a:p>
                <a:r>
                  <a:rPr lang="en-US" altLang="zh-TW" sz="2400" dirty="0"/>
                  <a:t>In each iteration:</a:t>
                </a:r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Sample real sentences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from database</a:t>
                </a:r>
              </a:p>
              <a:p>
                <a:pPr lvl="1"/>
                <a:r>
                  <a:rPr lang="en-US" altLang="zh-TW" dirty="0"/>
                  <a:t>Generate sentences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TW" dirty="0"/>
                  <a:t> by G</a:t>
                </a:r>
              </a:p>
              <a:p>
                <a:pPr lvl="1"/>
                <a:r>
                  <a:rPr lang="en-US" altLang="zh-TW" dirty="0"/>
                  <a:t>Update D to increase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and decrease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Update Gen such that</a:t>
                </a:r>
              </a:p>
              <a:p>
                <a:pPr lvl="2"/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034896" y="5124101"/>
            <a:ext cx="1568171" cy="8425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0" name="矩形 9"/>
          <p:cNvSpPr/>
          <p:nvPr/>
        </p:nvSpPr>
        <p:spPr>
          <a:xfrm>
            <a:off x="4111206" y="5119933"/>
            <a:ext cx="1568171" cy="8261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Discrimi</a:t>
            </a:r>
            <a:endParaRPr lang="en-US" altLang="zh-TW" sz="2400" dirty="0"/>
          </a:p>
          <a:p>
            <a:pPr algn="ctr"/>
            <a:r>
              <a:rPr lang="en-US" altLang="zh-TW" sz="2400" dirty="0" err="1"/>
              <a:t>nator</a:t>
            </a:r>
            <a:endParaRPr lang="en-US" altLang="zh-TW" sz="2400" dirty="0"/>
          </a:p>
        </p:txBody>
      </p:sp>
      <p:sp>
        <p:nvSpPr>
          <p:cNvPr id="11" name="箭號: 向右 10"/>
          <p:cNvSpPr/>
          <p:nvPr/>
        </p:nvSpPr>
        <p:spPr>
          <a:xfrm>
            <a:off x="3565037" y="5302198"/>
            <a:ext cx="5842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644871" y="5302197"/>
            <a:ext cx="5842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187655" y="5277915"/>
            <a:ext cx="98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110956" y="5902588"/>
            <a:ext cx="141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2593" y="3009900"/>
            <a:ext cx="6870700" cy="12912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072593" y="4576141"/>
            <a:ext cx="6870700" cy="18316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16200000">
            <a:off x="6969507" y="5277914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「問號 p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49" y="4611187"/>
            <a:ext cx="1683657" cy="168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42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3" grpId="0" animBg="1"/>
      <p:bldP spid="8" grpId="0"/>
      <p:bldP spid="15" grpId="0"/>
      <p:bldP spid="14" grpId="0" animBg="1"/>
      <p:bldP spid="17" grpId="0" animBg="1"/>
      <p:bldP spid="1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E8F92-4EEA-44DB-B7DA-47E656E2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Generation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6ED6A1-857C-44BC-ADE4-5520346B4150}"/>
              </a:ext>
            </a:extLst>
          </p:cNvPr>
          <p:cNvSpPr txBox="1"/>
          <p:nvPr/>
        </p:nvSpPr>
        <p:spPr>
          <a:xfrm>
            <a:off x="5764497" y="274172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4363CF-772B-43C0-9BDA-F94271BCD7FD}"/>
              </a:ext>
            </a:extLst>
          </p:cNvPr>
          <p:cNvSpPr txBox="1"/>
          <p:nvPr/>
        </p:nvSpPr>
        <p:spPr>
          <a:xfrm>
            <a:off x="7523636" y="2756516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FF3A8BB-E688-4A66-9418-AF7EFFBE9BD3}"/>
              </a:ext>
            </a:extLst>
          </p:cNvPr>
          <p:cNvCxnSpPr/>
          <p:nvPr/>
        </p:nvCxnSpPr>
        <p:spPr>
          <a:xfrm flipV="1">
            <a:off x="4412061" y="4541944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66AB706-1B48-480C-ACFC-87E0587F1316}"/>
              </a:ext>
            </a:extLst>
          </p:cNvPr>
          <p:cNvCxnSpPr/>
          <p:nvPr/>
        </p:nvCxnSpPr>
        <p:spPr>
          <a:xfrm flipV="1">
            <a:off x="6147065" y="450157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7C49E92-C29E-4E44-B3ED-DAD4B9473924}"/>
              </a:ext>
            </a:extLst>
          </p:cNvPr>
          <p:cNvSpPr/>
          <p:nvPr/>
        </p:nvSpPr>
        <p:spPr>
          <a:xfrm>
            <a:off x="4179485" y="488173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373F8E-DC0B-4E6E-B843-C1E754A3602F}"/>
              </a:ext>
            </a:extLst>
          </p:cNvPr>
          <p:cNvSpPr/>
          <p:nvPr/>
        </p:nvSpPr>
        <p:spPr>
          <a:xfrm>
            <a:off x="5914489" y="484999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CC8F139-7AFE-4DC8-ABF0-E54C4E6723B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644638" y="5160764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0768ED1-2267-476D-B1CB-1C221DF51224}"/>
              </a:ext>
            </a:extLst>
          </p:cNvPr>
          <p:cNvSpPr/>
          <p:nvPr/>
        </p:nvSpPr>
        <p:spPr>
          <a:xfrm>
            <a:off x="4181228" y="370921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F5E177-D2C2-42BA-9F24-8755ED5BA345}"/>
              </a:ext>
            </a:extLst>
          </p:cNvPr>
          <p:cNvSpPr txBox="1"/>
          <p:nvPr/>
        </p:nvSpPr>
        <p:spPr>
          <a:xfrm>
            <a:off x="3696885" y="365591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715FFB-9FBD-4D33-B8FE-7B402E330170}"/>
              </a:ext>
            </a:extLst>
          </p:cNvPr>
          <p:cNvSpPr txBox="1"/>
          <p:nvPr/>
        </p:nvSpPr>
        <p:spPr>
          <a:xfrm>
            <a:off x="3696885" y="409205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A19A6642-3F5D-4E71-8CA1-27929E9CC40F}"/>
              </a:ext>
            </a:extLst>
          </p:cNvPr>
          <p:cNvSpPr/>
          <p:nvPr/>
        </p:nvSpPr>
        <p:spPr>
          <a:xfrm>
            <a:off x="4269282" y="411808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55F7CA53-4CEF-4FDF-8B0C-B80D00E89FDC}"/>
              </a:ext>
            </a:extLst>
          </p:cNvPr>
          <p:cNvSpPr/>
          <p:nvPr/>
        </p:nvSpPr>
        <p:spPr>
          <a:xfrm>
            <a:off x="4266166" y="3765534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EA1FB0-C6CA-4229-9291-0D66EEB18080}"/>
              </a:ext>
            </a:extLst>
          </p:cNvPr>
          <p:cNvCxnSpPr>
            <a:cxnSpLocks/>
          </p:cNvCxnSpPr>
          <p:nvPr/>
        </p:nvCxnSpPr>
        <p:spPr>
          <a:xfrm flipV="1">
            <a:off x="6138790" y="5457752"/>
            <a:ext cx="0" cy="3492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79599C2-3639-461B-AC30-C753AAA6F961}"/>
              </a:ext>
            </a:extLst>
          </p:cNvPr>
          <p:cNvSpPr/>
          <p:nvPr/>
        </p:nvSpPr>
        <p:spPr>
          <a:xfrm>
            <a:off x="5909701" y="3704605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090B7E6-C219-45F6-9C21-453F62983D94}"/>
              </a:ext>
            </a:extLst>
          </p:cNvPr>
          <p:cNvSpPr txBox="1"/>
          <p:nvPr/>
        </p:nvSpPr>
        <p:spPr>
          <a:xfrm>
            <a:off x="5425358" y="365130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B44308-4B0F-4FD0-A44C-4A0314955FDB}"/>
              </a:ext>
            </a:extLst>
          </p:cNvPr>
          <p:cNvSpPr txBox="1"/>
          <p:nvPr/>
        </p:nvSpPr>
        <p:spPr>
          <a:xfrm>
            <a:off x="5425358" y="408744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4286464B-EB67-4F9F-AAC6-081264958B06}"/>
              </a:ext>
            </a:extLst>
          </p:cNvPr>
          <p:cNvSpPr/>
          <p:nvPr/>
        </p:nvSpPr>
        <p:spPr>
          <a:xfrm>
            <a:off x="5994366" y="4117580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AB7735C-5948-4824-9B7F-3986B9A0F92D}"/>
              </a:ext>
            </a:extLst>
          </p:cNvPr>
          <p:cNvSpPr/>
          <p:nvPr/>
        </p:nvSpPr>
        <p:spPr>
          <a:xfrm>
            <a:off x="5994366" y="376553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9A5A45F-1412-47DD-BD53-EAC5A625CE40}"/>
              </a:ext>
            </a:extLst>
          </p:cNvPr>
          <p:cNvCxnSpPr/>
          <p:nvPr/>
        </p:nvCxnSpPr>
        <p:spPr>
          <a:xfrm flipV="1">
            <a:off x="7927204" y="449752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93308990-606E-433F-80E7-65E546B394DD}"/>
              </a:ext>
            </a:extLst>
          </p:cNvPr>
          <p:cNvSpPr/>
          <p:nvPr/>
        </p:nvSpPr>
        <p:spPr>
          <a:xfrm>
            <a:off x="7694628" y="484594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F72ED03-EB17-4706-BA63-3F5D714059F6}"/>
              </a:ext>
            </a:extLst>
          </p:cNvPr>
          <p:cNvCxnSpPr>
            <a:cxnSpLocks/>
          </p:cNvCxnSpPr>
          <p:nvPr/>
        </p:nvCxnSpPr>
        <p:spPr>
          <a:xfrm flipV="1">
            <a:off x="6424777" y="515671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67CF8E1B-9D08-401C-A313-120D084697AC}"/>
              </a:ext>
            </a:extLst>
          </p:cNvPr>
          <p:cNvSpPr/>
          <p:nvPr/>
        </p:nvSpPr>
        <p:spPr>
          <a:xfrm>
            <a:off x="7668012" y="5911109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1FB78B1-5852-42E8-BCD3-95B0ADA79542}"/>
              </a:ext>
            </a:extLst>
          </p:cNvPr>
          <p:cNvSpPr/>
          <p:nvPr/>
        </p:nvSpPr>
        <p:spPr>
          <a:xfrm>
            <a:off x="7752950" y="598033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56F313F-B0F1-445A-A933-83440DE97C21}"/>
              </a:ext>
            </a:extLst>
          </p:cNvPr>
          <p:cNvSpPr/>
          <p:nvPr/>
        </p:nvSpPr>
        <p:spPr>
          <a:xfrm>
            <a:off x="7752950" y="6314573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079CD43-783C-4CB6-8D92-E98DB705B071}"/>
              </a:ext>
            </a:extLst>
          </p:cNvPr>
          <p:cNvSpPr txBox="1"/>
          <p:nvPr/>
        </p:nvSpPr>
        <p:spPr>
          <a:xfrm>
            <a:off x="7270789" y="5902382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B8A7389-0084-4683-A094-265B34FB7492}"/>
              </a:ext>
            </a:extLst>
          </p:cNvPr>
          <p:cNvSpPr/>
          <p:nvPr/>
        </p:nvSpPr>
        <p:spPr>
          <a:xfrm>
            <a:off x="7689840" y="370055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C82675F-FA0D-4B7E-93B8-F735720E2949}"/>
              </a:ext>
            </a:extLst>
          </p:cNvPr>
          <p:cNvSpPr txBox="1"/>
          <p:nvPr/>
        </p:nvSpPr>
        <p:spPr>
          <a:xfrm>
            <a:off x="7205497" y="364724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0D524EE-58CF-4CBC-AE1D-B13957017A74}"/>
              </a:ext>
            </a:extLst>
          </p:cNvPr>
          <p:cNvSpPr txBox="1"/>
          <p:nvPr/>
        </p:nvSpPr>
        <p:spPr>
          <a:xfrm>
            <a:off x="7205497" y="408339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7EEFD02-4EDB-40F0-8795-1C0469B48172}"/>
              </a:ext>
            </a:extLst>
          </p:cNvPr>
          <p:cNvSpPr/>
          <p:nvPr/>
        </p:nvSpPr>
        <p:spPr>
          <a:xfrm>
            <a:off x="7799614" y="413122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203E912-A55E-4367-8E9B-3668AF9420F1}"/>
              </a:ext>
            </a:extLst>
          </p:cNvPr>
          <p:cNvSpPr/>
          <p:nvPr/>
        </p:nvSpPr>
        <p:spPr>
          <a:xfrm>
            <a:off x="7783606" y="3762596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0101840-CF14-4D4D-8E59-75947892845E}"/>
              </a:ext>
            </a:extLst>
          </p:cNvPr>
          <p:cNvCxnSpPr>
            <a:cxnSpLocks/>
          </p:cNvCxnSpPr>
          <p:nvPr/>
        </p:nvCxnSpPr>
        <p:spPr>
          <a:xfrm flipV="1">
            <a:off x="7911653" y="5444433"/>
            <a:ext cx="0" cy="425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5A8118F-27B2-4BF9-BDE3-43ECF33EB46E}"/>
              </a:ext>
            </a:extLst>
          </p:cNvPr>
          <p:cNvCxnSpPr>
            <a:cxnSpLocks/>
          </p:cNvCxnSpPr>
          <p:nvPr/>
        </p:nvCxnSpPr>
        <p:spPr>
          <a:xfrm>
            <a:off x="4557955" y="3084379"/>
            <a:ext cx="1345335" cy="275519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30912FD-4EF9-44FE-86BA-E3C065711406}"/>
              </a:ext>
            </a:extLst>
          </p:cNvPr>
          <p:cNvSpPr txBox="1"/>
          <p:nvPr/>
        </p:nvSpPr>
        <p:spPr>
          <a:xfrm>
            <a:off x="4024710" y="2754213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2719D36A-9618-4170-97C2-5D8637938362}"/>
              </a:ext>
            </a:extLst>
          </p:cNvPr>
          <p:cNvCxnSpPr>
            <a:cxnSpLocks/>
          </p:cNvCxnSpPr>
          <p:nvPr/>
        </p:nvCxnSpPr>
        <p:spPr>
          <a:xfrm>
            <a:off x="6315877" y="3084379"/>
            <a:ext cx="1361055" cy="289596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C7AE6A93-783E-4D7E-B472-A6247A926AAE}"/>
              </a:ext>
            </a:extLst>
          </p:cNvPr>
          <p:cNvSpPr/>
          <p:nvPr/>
        </p:nvSpPr>
        <p:spPr>
          <a:xfrm>
            <a:off x="5907958" y="5839574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CC2B3D6F-3227-431F-8735-31B51B066E91}"/>
              </a:ext>
            </a:extLst>
          </p:cNvPr>
          <p:cNvSpPr/>
          <p:nvPr/>
        </p:nvSpPr>
        <p:spPr>
          <a:xfrm>
            <a:off x="5992896" y="629117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E43734D2-A4ED-4A81-8E4B-FBB92D68921B}"/>
              </a:ext>
            </a:extLst>
          </p:cNvPr>
          <p:cNvSpPr/>
          <p:nvPr/>
        </p:nvSpPr>
        <p:spPr>
          <a:xfrm>
            <a:off x="5992896" y="5919482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2E69B7D-7730-448F-9EAC-0B4C101240A4}"/>
              </a:ext>
            </a:extLst>
          </p:cNvPr>
          <p:cNvSpPr txBox="1"/>
          <p:nvPr/>
        </p:nvSpPr>
        <p:spPr>
          <a:xfrm>
            <a:off x="5527443" y="6197651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664774D-DBD6-4F29-963F-CB73F6404F1A}"/>
              </a:ext>
            </a:extLst>
          </p:cNvPr>
          <p:cNvCxnSpPr>
            <a:cxnSpLocks/>
          </p:cNvCxnSpPr>
          <p:nvPr/>
        </p:nvCxnSpPr>
        <p:spPr>
          <a:xfrm flipV="1">
            <a:off x="4434855" y="5511903"/>
            <a:ext cx="0" cy="327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427C7C6-8E6C-4988-82CF-A41B34859DAF}"/>
              </a:ext>
            </a:extLst>
          </p:cNvPr>
          <p:cNvSpPr txBox="1"/>
          <p:nvPr/>
        </p:nvSpPr>
        <p:spPr>
          <a:xfrm>
            <a:off x="3888672" y="5810463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DB50BBA-13D2-40CE-9707-2A5BA28B0EDE}"/>
              </a:ext>
            </a:extLst>
          </p:cNvPr>
          <p:cNvCxnSpPr>
            <a:cxnSpLocks/>
          </p:cNvCxnSpPr>
          <p:nvPr/>
        </p:nvCxnSpPr>
        <p:spPr>
          <a:xfrm flipV="1">
            <a:off x="4412060" y="3167734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3E4412F5-87C6-404C-B1B2-FF073A3F9211}"/>
              </a:ext>
            </a:extLst>
          </p:cNvPr>
          <p:cNvCxnSpPr>
            <a:cxnSpLocks/>
          </p:cNvCxnSpPr>
          <p:nvPr/>
        </p:nvCxnSpPr>
        <p:spPr>
          <a:xfrm flipV="1">
            <a:off x="6140260" y="3167733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D9BAB77-E598-4B5D-9085-58166D704C2C}"/>
              </a:ext>
            </a:extLst>
          </p:cNvPr>
          <p:cNvCxnSpPr>
            <a:cxnSpLocks/>
          </p:cNvCxnSpPr>
          <p:nvPr/>
        </p:nvCxnSpPr>
        <p:spPr>
          <a:xfrm flipV="1">
            <a:off x="7920673" y="3161369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ED725F6-5D91-468A-9463-08E1331A772E}"/>
              </a:ext>
            </a:extLst>
          </p:cNvPr>
          <p:cNvSpPr txBox="1"/>
          <p:nvPr/>
        </p:nvSpPr>
        <p:spPr>
          <a:xfrm>
            <a:off x="528720" y="1806567"/>
            <a:ext cx="2887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Can we do </a:t>
            </a:r>
            <a:r>
              <a:rPr lang="en-US" altLang="zh-TW" sz="2800" dirty="0" err="1"/>
              <a:t>backpropogation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F166F07-25B8-4A1E-A3E8-250E04F82292}"/>
              </a:ext>
            </a:extLst>
          </p:cNvPr>
          <p:cNvSpPr txBox="1"/>
          <p:nvPr/>
        </p:nvSpPr>
        <p:spPr>
          <a:xfrm>
            <a:off x="496588" y="3435673"/>
            <a:ext cx="30399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Tuning generator a little bit will not change the output.</a:t>
            </a:r>
            <a:endParaRPr lang="zh-TW" altLang="en-US" sz="28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AAA5D87-3406-4246-9492-315276C4CE5D}"/>
              </a:ext>
            </a:extLst>
          </p:cNvPr>
          <p:cNvSpPr/>
          <p:nvPr/>
        </p:nvSpPr>
        <p:spPr>
          <a:xfrm>
            <a:off x="4183977" y="1789427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13FE900B-F0E1-47E5-B385-6AE4D5A39EE4}"/>
              </a:ext>
            </a:extLst>
          </p:cNvPr>
          <p:cNvCxnSpPr/>
          <p:nvPr/>
        </p:nvCxnSpPr>
        <p:spPr>
          <a:xfrm flipV="1">
            <a:off x="7917772" y="244063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1AA461-ED80-4348-8E8E-2E6B9D74798D}"/>
              </a:ext>
            </a:extLst>
          </p:cNvPr>
          <p:cNvCxnSpPr/>
          <p:nvPr/>
        </p:nvCxnSpPr>
        <p:spPr>
          <a:xfrm flipV="1">
            <a:off x="6163774" y="2440637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12FD8044-AAF1-4B03-8C14-6F815407FADB}"/>
              </a:ext>
            </a:extLst>
          </p:cNvPr>
          <p:cNvCxnSpPr/>
          <p:nvPr/>
        </p:nvCxnSpPr>
        <p:spPr>
          <a:xfrm flipV="1">
            <a:off x="4415259" y="242760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9FC3607F-DAB5-49EB-AB0E-4FD953479FA5}"/>
              </a:ext>
            </a:extLst>
          </p:cNvPr>
          <p:cNvSpPr/>
          <p:nvPr/>
        </p:nvSpPr>
        <p:spPr>
          <a:xfrm>
            <a:off x="5939302" y="180245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5BBE6689-801E-4B37-B9F1-F0192304F941}"/>
              </a:ext>
            </a:extLst>
          </p:cNvPr>
          <p:cNvCxnSpPr>
            <a:cxnSpLocks/>
          </p:cNvCxnSpPr>
          <p:nvPr/>
        </p:nvCxnSpPr>
        <p:spPr>
          <a:xfrm>
            <a:off x="4759425" y="2105363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EA3FB66A-3FB0-4D39-BE4E-6B22DBBF549D}"/>
              </a:ext>
            </a:extLst>
          </p:cNvPr>
          <p:cNvSpPr/>
          <p:nvPr/>
        </p:nvSpPr>
        <p:spPr>
          <a:xfrm>
            <a:off x="7694628" y="1802456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D9B8CD2F-21FA-40FA-AD07-C4F3954677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8151506" y="1405153"/>
            <a:ext cx="390057" cy="4107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AF72F4D1-0B6E-44D1-81E7-2DC1ECC76F57}"/>
              </a:ext>
            </a:extLst>
          </p:cNvPr>
          <p:cNvSpPr txBox="1"/>
          <p:nvPr/>
        </p:nvSpPr>
        <p:spPr>
          <a:xfrm>
            <a:off x="5113563" y="1297285"/>
            <a:ext cx="205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08E0F28-4F1E-41A7-A1B7-C958DCC747F4}"/>
              </a:ext>
            </a:extLst>
          </p:cNvPr>
          <p:cNvSpPr/>
          <p:nvPr/>
        </p:nvSpPr>
        <p:spPr>
          <a:xfrm>
            <a:off x="4001835" y="1715043"/>
            <a:ext cx="4296501" cy="9099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C4B4BAC3-DF15-4F21-B32F-6BD67E26D46B}"/>
              </a:ext>
            </a:extLst>
          </p:cNvPr>
          <p:cNvCxnSpPr>
            <a:cxnSpLocks/>
          </p:cNvCxnSpPr>
          <p:nvPr/>
        </p:nvCxnSpPr>
        <p:spPr>
          <a:xfrm>
            <a:off x="6536031" y="2118615"/>
            <a:ext cx="1095525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C3E27C8-CF9E-4019-8C33-21D76C8A6941}"/>
              </a:ext>
            </a:extLst>
          </p:cNvPr>
          <p:cNvSpPr txBox="1"/>
          <p:nvPr/>
        </p:nvSpPr>
        <p:spPr>
          <a:xfrm>
            <a:off x="8047885" y="943488"/>
            <a:ext cx="98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A461E470-9832-46AC-B33C-F40C3141E6F6}"/>
              </a:ext>
            </a:extLst>
          </p:cNvPr>
          <p:cNvSpPr/>
          <p:nvPr/>
        </p:nvSpPr>
        <p:spPr>
          <a:xfrm rot="16200000">
            <a:off x="8223250" y="425991"/>
            <a:ext cx="584200" cy="46166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ED1D1504-335E-44D6-8B39-6A76FCFBA4D3}"/>
              </a:ext>
            </a:extLst>
          </p:cNvPr>
          <p:cNvSpPr txBox="1"/>
          <p:nvPr/>
        </p:nvSpPr>
        <p:spPr>
          <a:xfrm>
            <a:off x="1982438" y="2740316"/>
            <a:ext cx="1463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</a:rPr>
              <a:t>NO!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58FEB4A-82B4-45B0-B8E2-7E52A9A1AF34}"/>
              </a:ext>
            </a:extLst>
          </p:cNvPr>
          <p:cNvSpPr txBox="1"/>
          <p:nvPr/>
        </p:nvSpPr>
        <p:spPr>
          <a:xfrm>
            <a:off x="496588" y="4843140"/>
            <a:ext cx="3039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the paper of improved WGAN …</a:t>
            </a:r>
            <a:endParaRPr lang="zh-TW" altLang="en-US" sz="28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4EA2272-BDE4-4F05-8911-02BA5F6904D9}"/>
              </a:ext>
            </a:extLst>
          </p:cNvPr>
          <p:cNvSpPr txBox="1"/>
          <p:nvPr/>
        </p:nvSpPr>
        <p:spPr>
          <a:xfrm>
            <a:off x="1209434" y="5797247"/>
            <a:ext cx="2380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(ignoring sampling process)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8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7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/>
      <p:bldP spid="37" grpId="0"/>
      <p:bldP spid="38" grpId="0" animBg="1"/>
      <p:bldP spid="39" grpId="0" animBg="1"/>
      <p:bldP spid="42" grpId="0"/>
      <p:bldP spid="44" grpId="0" animBg="1"/>
      <p:bldP spid="45" grpId="0" animBg="1"/>
      <p:bldP spid="46" grpId="0" animBg="1"/>
      <p:bldP spid="47" grpId="0"/>
      <p:bldP spid="49" grpId="0"/>
      <p:bldP spid="53" grpId="0"/>
      <p:bldP spid="54" grpId="0"/>
      <p:bldP spid="55" grpId="0" animBg="1"/>
      <p:bldP spid="59" grpId="0" animBg="1"/>
      <p:bldP spid="61" grpId="0" animBg="1"/>
      <p:bldP spid="63" grpId="0"/>
      <p:bldP spid="64" grpId="0" animBg="1"/>
      <p:bldP spid="66" grpId="0"/>
      <p:bldP spid="67" grpId="0" animBg="1"/>
      <p:bldP spid="71" grpId="0"/>
      <p:bldP spid="73" grpId="0"/>
      <p:bldP spid="7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008B6F-3131-4731-AADC-47E1BF44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Generation - </a:t>
            </a:r>
            <a:r>
              <a:rPr lang="en-US" altLang="zh-TW" dirty="0" err="1"/>
              <a:t>SeqGAN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27F13-3887-4BC2-8F9D-4F41F3400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400" dirty="0"/>
              <a:t>Using </a:t>
            </a:r>
            <a:r>
              <a:rPr lang="en-US" altLang="zh-TW" sz="2400" b="1" i="1" u="sng" dirty="0"/>
              <a:t>Reinforcement learning </a:t>
            </a:r>
          </a:p>
          <a:p>
            <a:pPr lvl="1"/>
            <a:r>
              <a:rPr lang="en-US" altLang="zh-TW" dirty="0"/>
              <a:t>Consider the discriminator as </a:t>
            </a:r>
            <a:r>
              <a:rPr lang="en-US" altLang="zh-TW" b="1" dirty="0">
                <a:solidFill>
                  <a:srgbClr val="00B050"/>
                </a:solidFill>
              </a:rPr>
              <a:t>reward function</a:t>
            </a:r>
          </a:p>
          <a:p>
            <a:pPr lvl="1"/>
            <a:r>
              <a:rPr lang="en-US" altLang="zh-TW" dirty="0"/>
              <a:t>Consider the output of discriminator as </a:t>
            </a:r>
            <a:r>
              <a:rPr lang="en-US" altLang="zh-TW" dirty="0">
                <a:solidFill>
                  <a:srgbClr val="FF0000"/>
                </a:solidFill>
              </a:rPr>
              <a:t>total reward </a:t>
            </a:r>
          </a:p>
          <a:p>
            <a:pPr lvl="1"/>
            <a:r>
              <a:rPr lang="en-US" altLang="zh-TW" dirty="0"/>
              <a:t>Update generator to increase discriminator = to get maximum </a:t>
            </a:r>
            <a:r>
              <a:rPr lang="en-US" altLang="zh-TW" dirty="0">
                <a:solidFill>
                  <a:srgbClr val="FF0000"/>
                </a:solidFill>
              </a:rPr>
              <a:t>total reward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DD47F9-CEF5-4723-8BE7-954A73DBE20D}"/>
              </a:ext>
            </a:extLst>
          </p:cNvPr>
          <p:cNvSpPr/>
          <p:nvPr/>
        </p:nvSpPr>
        <p:spPr>
          <a:xfrm>
            <a:off x="1012369" y="5909799"/>
            <a:ext cx="7380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Ref: </a:t>
            </a:r>
            <a:r>
              <a:rPr lang="en-US" altLang="zh-TW" dirty="0" err="1">
                <a:latin typeface="Lucida Grande"/>
              </a:rPr>
              <a:t>Lantao</a:t>
            </a:r>
            <a:r>
              <a:rPr lang="en-US" altLang="zh-TW" dirty="0">
                <a:latin typeface="Lucida Grande"/>
              </a:rPr>
              <a:t> Yu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Weinan</a:t>
            </a:r>
            <a:r>
              <a:rPr lang="en-US" altLang="zh-TW" dirty="0">
                <a:latin typeface="Lucida Grande"/>
              </a:rPr>
              <a:t> Zhang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Jun Wang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Yong Yu, “</a:t>
            </a:r>
            <a:r>
              <a:rPr lang="en-US" altLang="zh-TW" dirty="0" err="1"/>
              <a:t>SeqGAN</a:t>
            </a:r>
            <a:r>
              <a:rPr lang="en-US" altLang="zh-TW" dirty="0"/>
              <a:t>: Sequence Generative Adversarial Nets with Policy Gradient</a:t>
            </a:r>
            <a:r>
              <a:rPr lang="en-US" altLang="zh-TW" dirty="0">
                <a:latin typeface="Lucida Grande"/>
              </a:rPr>
              <a:t>”, AAAI, 2017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F714997-0DE7-4D48-ADC3-45026D33584D}"/>
              </a:ext>
            </a:extLst>
          </p:cNvPr>
          <p:cNvGrpSpPr/>
          <p:nvPr/>
        </p:nvGrpSpPr>
        <p:grpSpPr>
          <a:xfrm>
            <a:off x="1843228" y="2297184"/>
            <a:ext cx="5457543" cy="1244320"/>
            <a:chOff x="2034896" y="5119933"/>
            <a:chExt cx="5457543" cy="12443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C76C45C-8B3F-480F-AF60-AD308A5D54B8}"/>
                </a:ext>
              </a:extLst>
            </p:cNvPr>
            <p:cNvSpPr/>
            <p:nvPr/>
          </p:nvSpPr>
          <p:spPr>
            <a:xfrm>
              <a:off x="2034896" y="5124101"/>
              <a:ext cx="1568171" cy="84251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6CECDC-1743-4E2A-80A2-29786A281850}"/>
                </a:ext>
              </a:extLst>
            </p:cNvPr>
            <p:cNvSpPr/>
            <p:nvPr/>
          </p:nvSpPr>
          <p:spPr>
            <a:xfrm>
              <a:off x="4111206" y="5119933"/>
              <a:ext cx="1568171" cy="82619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Discrimi</a:t>
              </a:r>
              <a:endParaRPr lang="en-US" altLang="zh-TW" sz="2400" dirty="0"/>
            </a:p>
            <a:p>
              <a:pPr algn="ctr"/>
              <a:r>
                <a:rPr lang="en-US" altLang="zh-TW" sz="2400" dirty="0" err="1"/>
                <a:t>nator</a:t>
              </a:r>
              <a:endParaRPr lang="en-US" altLang="zh-TW" sz="2400" dirty="0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31CE7D38-C4DB-4A0C-8868-CEAD9DB6320D}"/>
                </a:ext>
              </a:extLst>
            </p:cNvPr>
            <p:cNvSpPr/>
            <p:nvPr/>
          </p:nvSpPr>
          <p:spPr>
            <a:xfrm>
              <a:off x="3565037" y="5302198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DD0B3237-A276-4B21-A448-9CF8EC3D009E}"/>
                </a:ext>
              </a:extLst>
            </p:cNvPr>
            <p:cNvSpPr/>
            <p:nvPr/>
          </p:nvSpPr>
          <p:spPr>
            <a:xfrm>
              <a:off x="5644871" y="5302197"/>
              <a:ext cx="584200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FC90CAA-DDBF-4D67-8C13-1A3600B0AED8}"/>
                </a:ext>
              </a:extLst>
            </p:cNvPr>
            <p:cNvSpPr txBox="1"/>
            <p:nvPr/>
          </p:nvSpPr>
          <p:spPr>
            <a:xfrm>
              <a:off x="6187655" y="5277915"/>
              <a:ext cx="98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7A346C1-60B5-4490-91FA-8DB15B736E75}"/>
                </a:ext>
              </a:extLst>
            </p:cNvPr>
            <p:cNvSpPr txBox="1"/>
            <p:nvPr/>
          </p:nvSpPr>
          <p:spPr>
            <a:xfrm>
              <a:off x="2110956" y="5902588"/>
              <a:ext cx="1416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update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BEBF10F0-3819-4D24-9911-1F972E300D8A}"/>
                </a:ext>
              </a:extLst>
            </p:cNvPr>
            <p:cNvSpPr/>
            <p:nvPr/>
          </p:nvSpPr>
          <p:spPr>
            <a:xfrm rot="16200000">
              <a:off x="6969507" y="5277914"/>
              <a:ext cx="584200" cy="46166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B461AAC-2C71-4ED1-BB37-8B5128CCAEF8}"/>
              </a:ext>
            </a:extLst>
          </p:cNvPr>
          <p:cNvSpPr txBox="1"/>
          <p:nvPr/>
        </p:nvSpPr>
        <p:spPr>
          <a:xfrm>
            <a:off x="1211348" y="1825625"/>
            <a:ext cx="2831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Using Policy Gradient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8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Represent the input condition as a vector, and consider the vector as the input of RNN generator</a:t>
            </a:r>
            <a:endParaRPr lang="zh-TW" altLang="en-US" sz="2400" dirty="0"/>
          </a:p>
          <a:p>
            <a:r>
              <a:rPr lang="en-US" altLang="zh-TW" sz="2400" dirty="0"/>
              <a:t>E.g. Machine translation / Chat-bot</a:t>
            </a:r>
            <a:endParaRPr lang="zh-TW" altLang="en-US" sz="2400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76552" y="4421964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35476" y="442196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105579" y="5425698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3973358" y="5413582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932274" y="5513114"/>
            <a:ext cx="8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How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3878317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2034181" y="5413582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952432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are</a:t>
            </a:r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2996428" y="5413582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839509" y="5513114"/>
            <a:ext cx="76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you</a:t>
            </a:r>
            <a:endParaRPr lang="zh-TW" altLang="en-US" sz="24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1556518" y="479555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1325303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4205935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3222359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2266758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2997887" y="442196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6" name="直線單箭頭接點 65"/>
          <p:cNvCxnSpPr/>
          <p:nvPr/>
        </p:nvCxnSpPr>
        <p:spPr>
          <a:xfrm>
            <a:off x="2518929" y="479555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982791" y="442196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8" name="直線單箭頭接點 67"/>
          <p:cNvCxnSpPr/>
          <p:nvPr/>
        </p:nvCxnSpPr>
        <p:spPr>
          <a:xfrm>
            <a:off x="3503833" y="479555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058726" y="3261553"/>
            <a:ext cx="253944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Information of the whole sentences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4067730" y="6184074"/>
            <a:ext cx="1767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ff4"/>
              </a:rPr>
              <a:t>Jointly train</a:t>
            </a:r>
            <a:endParaRPr lang="en-US" altLang="zh-TW" sz="2400" b="0" i="0" dirty="0">
              <a:solidFill>
                <a:srgbClr val="FF0000"/>
              </a:solidFill>
              <a:effectLst/>
              <a:latin typeface="ff4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959209" y="3261553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0" name="群組 59"/>
          <p:cNvGrpSpPr/>
          <p:nvPr/>
        </p:nvGrpSpPr>
        <p:grpSpPr>
          <a:xfrm>
            <a:off x="6917729" y="2448754"/>
            <a:ext cx="461665" cy="1413164"/>
            <a:chOff x="2700170" y="5157068"/>
            <a:chExt cx="461665" cy="1413164"/>
          </a:xfrm>
        </p:grpSpPr>
        <p:sp>
          <p:nvSpPr>
            <p:cNvPr id="61" name="矩形 6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2" name="文字方塊 6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5905693" y="2462005"/>
            <a:ext cx="461665" cy="1413164"/>
            <a:chOff x="1417239" y="5157069"/>
            <a:chExt cx="461665" cy="1413164"/>
          </a:xfrm>
        </p:grpSpPr>
        <p:sp>
          <p:nvSpPr>
            <p:cNvPr id="69" name="矩形 68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0" name="文字方塊 69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直線單箭頭接點 70"/>
          <p:cNvCxnSpPr/>
          <p:nvPr/>
        </p:nvCxnSpPr>
        <p:spPr>
          <a:xfrm flipV="1">
            <a:off x="6132092" y="391399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132092" y="391399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5899516" y="4253783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6899516" y="426241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6390149" y="4573180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7412094" y="4573180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手繪多邊形 26"/>
          <p:cNvSpPr/>
          <p:nvPr/>
        </p:nvSpPr>
        <p:spPr>
          <a:xfrm>
            <a:off x="6378699" y="3255920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102"/>
          <p:cNvSpPr/>
          <p:nvPr/>
        </p:nvSpPr>
        <p:spPr>
          <a:xfrm>
            <a:off x="7407147" y="3255920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8" name="群組 87"/>
          <p:cNvGrpSpPr/>
          <p:nvPr/>
        </p:nvGrpSpPr>
        <p:grpSpPr>
          <a:xfrm>
            <a:off x="7947180" y="2461721"/>
            <a:ext cx="461665" cy="1413164"/>
            <a:chOff x="2700170" y="5157068"/>
            <a:chExt cx="461665" cy="1413164"/>
          </a:xfrm>
        </p:grpSpPr>
        <p:sp>
          <p:nvSpPr>
            <p:cNvPr id="89" name="矩形 88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1" name="直線單箭頭接點 90"/>
          <p:cNvCxnSpPr/>
          <p:nvPr/>
        </p:nvCxnSpPr>
        <p:spPr>
          <a:xfrm flipV="1">
            <a:off x="8161543" y="392695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7928967" y="427537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5903003" y="5300730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6132092" y="4868226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6917729" y="531369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7146818" y="4881193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7947180" y="5326664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0" name="直線單箭頭接點 109"/>
          <p:cNvCxnSpPr>
            <a:cxnSpLocks/>
          </p:cNvCxnSpPr>
          <p:nvPr/>
        </p:nvCxnSpPr>
        <p:spPr>
          <a:xfrm flipV="1">
            <a:off x="8176269" y="4894160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199816" y="4097617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箭號: 向右 6"/>
          <p:cNvSpPr/>
          <p:nvPr/>
        </p:nvSpPr>
        <p:spPr>
          <a:xfrm>
            <a:off x="3577479" y="3479600"/>
            <a:ext cx="406337" cy="426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01215" y="6124662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Encoder</a:t>
            </a:r>
            <a:endParaRPr lang="zh-TW" altLang="en-US" sz="2800" b="1" i="1" u="sng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6103359" y="6124662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Decoder</a:t>
            </a:r>
            <a:endParaRPr lang="zh-TW" altLang="en-US" sz="2800" b="1" i="1" u="sng" dirty="0"/>
          </a:p>
        </p:txBody>
      </p:sp>
      <p:cxnSp>
        <p:nvCxnSpPr>
          <p:cNvPr id="17" name="直線單箭頭接點 16"/>
          <p:cNvCxnSpPr>
            <a:stCxn id="55" idx="3"/>
          </p:cNvCxnSpPr>
          <p:nvPr/>
        </p:nvCxnSpPr>
        <p:spPr>
          <a:xfrm flipV="1">
            <a:off x="5835435" y="6414906"/>
            <a:ext cx="52739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cxnSpLocks/>
          </p:cNvCxnSpPr>
          <p:nvPr/>
        </p:nvCxnSpPr>
        <p:spPr>
          <a:xfrm flipH="1" flipV="1">
            <a:off x="3536108" y="6414906"/>
            <a:ext cx="52739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89000" y="3154017"/>
            <a:ext cx="3784600" cy="30229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14056" y="2337251"/>
            <a:ext cx="2819594" cy="3849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254828" y="533400"/>
            <a:ext cx="253357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Sequence-to-sequence learning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5441826" y="2942011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I’m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443677" y="2969934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fine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487945" y="2972534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. (period)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07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9" grpId="0" animBg="1"/>
      <p:bldP spid="42" grpId="0" animBg="1"/>
      <p:bldP spid="22" grpId="0"/>
      <p:bldP spid="47" grpId="0"/>
      <p:bldP spid="40" grpId="0" animBg="1"/>
      <p:bldP spid="45" grpId="0"/>
      <p:bldP spid="41" grpId="0" animBg="1"/>
      <p:bldP spid="46" grpId="0"/>
      <p:bldP spid="65" grpId="0" animBg="1"/>
      <p:bldP spid="67" grpId="0" animBg="1"/>
      <p:bldP spid="16" grpId="0" animBg="1"/>
      <p:bldP spid="55" grpId="0"/>
      <p:bldP spid="59" grpId="0" animBg="1"/>
      <p:bldP spid="105" grpId="0" animBg="1"/>
      <p:bldP spid="107" grpId="0" animBg="1"/>
      <p:bldP spid="109" grpId="0" animBg="1"/>
      <p:bldP spid="7" grpId="0" animBg="1"/>
      <p:bldP spid="10" grpId="0"/>
      <p:bldP spid="112" grpId="0"/>
      <p:bldP spid="18" grpId="0" animBg="1"/>
      <p:bldP spid="114" grpId="0" animBg="1"/>
      <p:bldP spid="19" grpId="0" animBg="1"/>
      <p:bldP spid="77" grpId="0"/>
      <p:bldP spid="79" grpId="0"/>
      <p:bldP spid="80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对话泡泡图标矢量素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14" y="4340128"/>
            <a:ext cx="3713020" cy="25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Chat-bot</a:t>
            </a:r>
            <a:r>
              <a:rPr lang="zh-TW" altLang="en-US" dirty="0"/>
              <a:t> </a:t>
            </a:r>
            <a:r>
              <a:rPr lang="en-US" altLang="zh-TW" dirty="0"/>
              <a:t>with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1429" y="1751426"/>
            <a:ext cx="1883913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3846736" y="3270336"/>
            <a:ext cx="1883913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87509" y="1741087"/>
            <a:ext cx="2639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sentence/history h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30692" y="2109333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8" name="箭號: 向右 7"/>
          <p:cNvSpPr/>
          <p:nvPr/>
        </p:nvSpPr>
        <p:spPr>
          <a:xfrm>
            <a:off x="2957495" y="2120085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/>
          <p:cNvSpPr/>
          <p:nvPr/>
        </p:nvSpPr>
        <p:spPr>
          <a:xfrm>
            <a:off x="5586515" y="2120085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>
            <a:off x="3160936" y="3315939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3160936" y="3994764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>
            <a:off x="5789956" y="3628243"/>
            <a:ext cx="64417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513066" y="3628243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or fake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41428" y="5517607"/>
            <a:ext cx="169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human </a:t>
            </a:r>
          </a:p>
          <a:p>
            <a:pPr algn="r"/>
            <a:r>
              <a:rPr lang="en-US" altLang="zh-TW" sz="2400" dirty="0"/>
              <a:t>dialogues</a:t>
            </a:r>
            <a:endParaRPr lang="zh-TW" altLang="en-US" sz="2400" dirty="0"/>
          </a:p>
        </p:txBody>
      </p:sp>
      <p:sp>
        <p:nvSpPr>
          <p:cNvPr id="18" name="箭號: 彎曲 17"/>
          <p:cNvSpPr/>
          <p:nvPr/>
        </p:nvSpPr>
        <p:spPr>
          <a:xfrm rot="16200000">
            <a:off x="4645589" y="4257944"/>
            <a:ext cx="837119" cy="10014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91556" y="2500269"/>
            <a:ext cx="1183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Chatbot</a:t>
            </a:r>
          </a:p>
        </p:txBody>
      </p:sp>
      <p:sp>
        <p:nvSpPr>
          <p:cNvPr id="21" name="矩形 20"/>
          <p:cNvSpPr/>
          <p:nvPr/>
        </p:nvSpPr>
        <p:spPr>
          <a:xfrm>
            <a:off x="3781297" y="1919228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4632229" y="1919228"/>
            <a:ext cx="751458" cy="54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36279" y="5339104"/>
            <a:ext cx="2746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>
                <a:solidFill>
                  <a:srgbClr val="FF0000"/>
                </a:solidFill>
              </a:rPr>
              <a:t>Conditional GAN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92897" y="3986151"/>
            <a:ext cx="305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response sentence x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7509" y="2950070"/>
            <a:ext cx="2639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sentence/history h</a:t>
            </a:r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C0ED0D-4379-437E-8B2A-B4CA7319BD92}"/>
              </a:ext>
            </a:extLst>
          </p:cNvPr>
          <p:cNvSpPr/>
          <p:nvPr/>
        </p:nvSpPr>
        <p:spPr>
          <a:xfrm>
            <a:off x="5064148" y="49457"/>
            <a:ext cx="39849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dirty="0" err="1"/>
              <a:t>Jiwei</a:t>
            </a:r>
            <a:r>
              <a:rPr lang="en-US" altLang="zh-TW" dirty="0"/>
              <a:t> Li, Will Monroe, </a:t>
            </a:r>
            <a:r>
              <a:rPr lang="en-US" altLang="zh-TW" dirty="0" err="1"/>
              <a:t>Tianlin</a:t>
            </a:r>
            <a:r>
              <a:rPr lang="en-US" altLang="zh-TW" dirty="0"/>
              <a:t> Shi, Sébastien Jean, Alan Ritter, Dan </a:t>
            </a:r>
            <a:r>
              <a:rPr lang="en-US" altLang="zh-TW" dirty="0" err="1"/>
              <a:t>Jurafsky</a:t>
            </a:r>
            <a:r>
              <a:rPr lang="en-US" altLang="zh-TW" dirty="0">
                <a:latin typeface="Lucida Grande"/>
              </a:rPr>
              <a:t>, “</a:t>
            </a:r>
            <a:r>
              <a:rPr lang="en-US" altLang="zh-TW" dirty="0"/>
              <a:t>Adversarial Learning for Neural Dialogue Generation</a:t>
            </a:r>
            <a:r>
              <a:rPr lang="en-US" altLang="zh-TW" dirty="0">
                <a:latin typeface="Lucida Grande"/>
              </a:rPr>
              <a:t>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977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1" grpId="0" animBg="1"/>
      <p:bldP spid="13" grpId="0" animBg="1"/>
      <p:bldP spid="14" grpId="0" animBg="1"/>
      <p:bldP spid="15" grpId="0"/>
      <p:bldP spid="19" grpId="0"/>
      <p:bldP spid="18" grpId="0" animBg="1"/>
      <p:bldP spid="20" grpId="0"/>
      <p:bldP spid="21" grpId="0" animBg="1"/>
      <p:bldP spid="23" grpId="0" animBg="1"/>
      <p:bldP spid="24" grpId="0"/>
      <p:bldP spid="25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A1F34B7-E69E-4633-BC7D-7F1A623452E1}"/>
              </a:ext>
            </a:extLst>
          </p:cNvPr>
          <p:cNvGrpSpPr/>
          <p:nvPr/>
        </p:nvGrpSpPr>
        <p:grpSpPr>
          <a:xfrm>
            <a:off x="187589" y="1947122"/>
            <a:ext cx="5619750" cy="1455781"/>
            <a:chOff x="187589" y="1933870"/>
            <a:chExt cx="5619750" cy="145578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7AEC417-683A-4225-958B-ADC9D88E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589" y="1933870"/>
              <a:ext cx="5619750" cy="14097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3D37095-5F9F-4956-B994-3FB38C472586}"/>
                </a:ext>
              </a:extLst>
            </p:cNvPr>
            <p:cNvSpPr/>
            <p:nvPr/>
          </p:nvSpPr>
          <p:spPr>
            <a:xfrm>
              <a:off x="914401" y="3034493"/>
              <a:ext cx="2703443" cy="355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6D30DD45-DD0E-4D82-A1F2-E4B9D8BC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221" y="530699"/>
            <a:ext cx="5514975" cy="11620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43A26D-5A4C-41F0-BE64-F43981DF3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4" y="4308236"/>
            <a:ext cx="5562600" cy="1133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A1EDC09-6C74-4221-A54D-745871FD3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063903"/>
            <a:ext cx="5486400" cy="12477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19AA03A-8A50-41D5-AF35-F7AA05DF4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5441711"/>
            <a:ext cx="5524500" cy="11144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C7EEEBA-31A3-420E-9D42-76E077A5FD1B}"/>
              </a:ext>
            </a:extLst>
          </p:cNvPr>
          <p:cNvSpPr/>
          <p:nvPr/>
        </p:nvSpPr>
        <p:spPr>
          <a:xfrm>
            <a:off x="187589" y="111099"/>
            <a:ext cx="2945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 Results</a:t>
            </a:r>
            <a:endParaRPr lang="zh-TW" altLang="en-US" sz="3200" b="1" i="1" u="sng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AA1FE6-1EB1-4A3F-9242-F62E9D74EDAA}"/>
              </a:ext>
            </a:extLst>
          </p:cNvPr>
          <p:cNvSpPr/>
          <p:nvPr/>
        </p:nvSpPr>
        <p:spPr>
          <a:xfrm>
            <a:off x="3495221" y="907257"/>
            <a:ext cx="3520721" cy="45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9D8D38-F3D4-42A8-9EC1-998B30F577EB}"/>
              </a:ext>
            </a:extLst>
          </p:cNvPr>
          <p:cNvSpPr/>
          <p:nvPr/>
        </p:nvSpPr>
        <p:spPr>
          <a:xfrm>
            <a:off x="3429000" y="1344062"/>
            <a:ext cx="3520721" cy="2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EAE4A4-1402-481D-AC19-989C1BC450ED}"/>
              </a:ext>
            </a:extLst>
          </p:cNvPr>
          <p:cNvSpPr/>
          <p:nvPr/>
        </p:nvSpPr>
        <p:spPr>
          <a:xfrm>
            <a:off x="253810" y="2239877"/>
            <a:ext cx="3520721" cy="45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3B0BF5-4BAA-4FD0-94A4-D8D69326684B}"/>
              </a:ext>
            </a:extLst>
          </p:cNvPr>
          <p:cNvSpPr/>
          <p:nvPr/>
        </p:nvSpPr>
        <p:spPr>
          <a:xfrm>
            <a:off x="253810" y="2714443"/>
            <a:ext cx="4268314" cy="316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703605-C118-47FC-B847-399180F8BDCA}"/>
              </a:ext>
            </a:extLst>
          </p:cNvPr>
          <p:cNvSpPr/>
          <p:nvPr/>
        </p:nvSpPr>
        <p:spPr>
          <a:xfrm>
            <a:off x="3399905" y="3458269"/>
            <a:ext cx="4268314" cy="45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D69C9E-B2DF-434F-9CFF-83E2513B063C}"/>
              </a:ext>
            </a:extLst>
          </p:cNvPr>
          <p:cNvSpPr/>
          <p:nvPr/>
        </p:nvSpPr>
        <p:spPr>
          <a:xfrm>
            <a:off x="3399904" y="3959339"/>
            <a:ext cx="5245331" cy="375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0858CA-9F33-4109-912C-E2D8B1DBEB85}"/>
              </a:ext>
            </a:extLst>
          </p:cNvPr>
          <p:cNvSpPr/>
          <p:nvPr/>
        </p:nvSpPr>
        <p:spPr>
          <a:xfrm>
            <a:off x="321020" y="4637698"/>
            <a:ext cx="4268314" cy="45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2910BE-862F-4EAD-AD35-57DACD41ABA1}"/>
              </a:ext>
            </a:extLst>
          </p:cNvPr>
          <p:cNvSpPr/>
          <p:nvPr/>
        </p:nvSpPr>
        <p:spPr>
          <a:xfrm>
            <a:off x="321019" y="5112264"/>
            <a:ext cx="4201105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27C22B-7034-414D-B2C9-81E7367099EF}"/>
              </a:ext>
            </a:extLst>
          </p:cNvPr>
          <p:cNvSpPr/>
          <p:nvPr/>
        </p:nvSpPr>
        <p:spPr>
          <a:xfrm>
            <a:off x="3343524" y="5718664"/>
            <a:ext cx="4268314" cy="45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04F5A73-DE93-48A1-B033-2861E65DA19E}"/>
              </a:ext>
            </a:extLst>
          </p:cNvPr>
          <p:cNvSpPr/>
          <p:nvPr/>
        </p:nvSpPr>
        <p:spPr>
          <a:xfrm>
            <a:off x="3343524" y="6223761"/>
            <a:ext cx="4201105" cy="3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124ABD-E98A-4D16-8522-5D855861864F}"/>
              </a:ext>
            </a:extLst>
          </p:cNvPr>
          <p:cNvSpPr txBox="1"/>
          <p:nvPr/>
        </p:nvSpPr>
        <p:spPr>
          <a:xfrm>
            <a:off x="5807339" y="29363"/>
            <a:ext cx="333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段逸林 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278178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-6000" y="1476975"/>
            <a:ext cx="9156000" cy="857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r>
              <a:rPr lang="zh-TW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0340" y="903910"/>
            <a:ext cx="9150000" cy="28476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457200" indent="-323850">
              <a:buSzPct val="93750"/>
              <a:buFont typeface="Arial"/>
            </a:pPr>
            <a:r>
              <a:rPr lang="en-US" altLang="zh-TW" sz="24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Negative sentence to positive sentence:</a:t>
            </a:r>
            <a:br>
              <a:rPr lang="zh-TW" alt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a crappy day  -&gt;  it's a great day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wish you could be here  -&gt;  you could be here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not a good idea  -&gt;  it's good idea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miss you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love you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don't love you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love you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can't do that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can do that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feel so sad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happy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a bad day  -&gt;  it's a good day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a crappy day  -&gt;  it's a great day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sorry for doing such a horrible thing  -&gt;  thanks for doing a great thing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my doggy is sick  -&gt;  my doggy is my doggy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am so hungry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am so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my little doggy is sick -&gt; my little doggy is my little doggy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78A644-F4C8-465A-8E45-37BFCAAA4249}"/>
              </a:ext>
            </a:extLst>
          </p:cNvPr>
          <p:cNvSpPr/>
          <p:nvPr/>
        </p:nvSpPr>
        <p:spPr>
          <a:xfrm>
            <a:off x="561312" y="266513"/>
            <a:ext cx="19443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Cycle GAN</a:t>
            </a:r>
            <a:endParaRPr lang="zh-TW" altLang="en-US" sz="3200" b="1" i="1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B2E4CB-274A-4775-B55B-786B4850D06B}"/>
              </a:ext>
            </a:extLst>
          </p:cNvPr>
          <p:cNvSpPr txBox="1"/>
          <p:nvPr/>
        </p:nvSpPr>
        <p:spPr>
          <a:xfrm>
            <a:off x="5807339" y="29363"/>
            <a:ext cx="333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王耀賢 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6109231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F24D2-0FF6-4C93-B12F-BD5B65BF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</a:t>
            </a:r>
            <a:r>
              <a:rPr lang="zh-TW" altLang="en-US" dirty="0"/>
              <a:t> </a:t>
            </a:r>
            <a:r>
              <a:rPr lang="en-US" altLang="zh-TW" dirty="0"/>
              <a:t>II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524EC4C-501D-4529-91CD-D84022DDB3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921FC377-9613-422C-811E-F58E89DB7CFE}"/>
              </a:ext>
            </a:extLst>
          </p:cNvPr>
          <p:cNvSpPr/>
          <p:nvPr/>
        </p:nvSpPr>
        <p:spPr>
          <a:xfrm>
            <a:off x="628650" y="4753330"/>
            <a:ext cx="7886700" cy="1267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2449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Theory behind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data we want to generate has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90" y="2621573"/>
            <a:ext cx="3586164" cy="3690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90271" y="269364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71" y="2693649"/>
                <a:ext cx="219407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 flipH="1">
            <a:off x="2976284" y="4097190"/>
            <a:ext cx="1335314" cy="4654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94971" y="4051237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High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35530" y="5413434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Low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66" y="2904356"/>
            <a:ext cx="968403" cy="9684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18" y="5228770"/>
            <a:ext cx="948193" cy="94819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211" y="2735610"/>
            <a:ext cx="969390" cy="95349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80174" y="5682872"/>
            <a:ext cx="1030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Image</a:t>
            </a:r>
          </a:p>
          <a:p>
            <a:pPr algn="ctr"/>
            <a:r>
              <a:rPr lang="en-US" altLang="zh-TW" sz="2400" b="1" i="1" u="sng" dirty="0"/>
              <a:t>Space</a:t>
            </a:r>
            <a:endParaRPr lang="zh-TW" altLang="en-US" sz="2400" b="1" i="1" u="sng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3377812" y="4721260"/>
            <a:ext cx="1054405" cy="98160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H="1" flipV="1">
            <a:off x="2693330" y="3454153"/>
            <a:ext cx="1515813" cy="23495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endCxn id="12" idx="2"/>
          </p:cNvCxnSpPr>
          <p:nvPr/>
        </p:nvCxnSpPr>
        <p:spPr>
          <a:xfrm flipV="1">
            <a:off x="6597515" y="3689108"/>
            <a:ext cx="1147391" cy="374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5087309" y="4721260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 rot="2935823">
            <a:off x="6489389" y="4060225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5144298" y="4746997"/>
            <a:ext cx="1437346" cy="1018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66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27782603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3" y="3083684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3" y="3660452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Theory behind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A generator G is a network. The network defines a probability distribution.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69274" y="3435571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925575" y="4020466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77743" y="405923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1426026" y="4133203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892113" y="4163933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5757" y="2952177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564" y="2853287"/>
            <a:ext cx="2736713" cy="2816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左-右雙向 22"/>
          <p:cNvSpPr/>
          <p:nvPr/>
        </p:nvSpPr>
        <p:spPr>
          <a:xfrm>
            <a:off x="5897659" y="4572088"/>
            <a:ext cx="890777" cy="3492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289541" y="4881569"/>
            <a:ext cx="210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589468" y="6387911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7649" y="5244501"/>
                <a:ext cx="4333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It is difficult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9" y="5244501"/>
                <a:ext cx="4333797" cy="461665"/>
              </a:xfrm>
              <a:prstGeom prst="rect">
                <a:avLst/>
              </a:prstGeom>
              <a:blipFill>
                <a:blip r:embed="rId9"/>
                <a:stretch>
                  <a:fillRect l="-225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17649" y="5712566"/>
            <a:ext cx="516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 do not know what the distribution looks like.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60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3" grpId="0"/>
      <p:bldP spid="18" grpId="0"/>
      <p:bldP spid="22" grpId="0"/>
      <p:bldP spid="23" grpId="0" animBg="1"/>
      <p:bldP spid="24" grpId="0"/>
      <p:bldP spid="26" grpId="0"/>
      <p:bldP spid="2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3" y="3083684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3" y="3660452"/>
            <a:ext cx="929364" cy="9166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69274" y="3435571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925575" y="4020466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77743" y="405923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1426026" y="4133203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892113" y="4163933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5757" y="2952177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564" y="2853287"/>
            <a:ext cx="2736713" cy="2816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左-右雙向 22"/>
          <p:cNvSpPr/>
          <p:nvPr/>
        </p:nvSpPr>
        <p:spPr>
          <a:xfrm>
            <a:off x="5897659" y="4572088"/>
            <a:ext cx="890777" cy="3492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289541" y="4881569"/>
            <a:ext cx="210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589468" y="6387911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2B97EC9-EE46-423C-8707-431C2A9862F8}"/>
              </a:ext>
            </a:extLst>
          </p:cNvPr>
          <p:cNvSpPr/>
          <p:nvPr/>
        </p:nvSpPr>
        <p:spPr>
          <a:xfrm>
            <a:off x="5689250" y="85976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BAAC5A0-3503-4FC1-8D0A-59BD03C9C627}"/>
              </a:ext>
            </a:extLst>
          </p:cNvPr>
          <p:cNvCxnSpPr/>
          <p:nvPr/>
        </p:nvCxnSpPr>
        <p:spPr>
          <a:xfrm>
            <a:off x="5182560" y="2486025"/>
            <a:ext cx="24183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53BD8E8-4F72-4A00-85D1-BEEAE00F6192}"/>
              </a:ext>
            </a:extLst>
          </p:cNvPr>
          <p:cNvCxnSpPr>
            <a:cxnSpLocks/>
          </p:cNvCxnSpPr>
          <p:nvPr/>
        </p:nvCxnSpPr>
        <p:spPr>
          <a:xfrm flipV="1">
            <a:off x="6448075" y="2143803"/>
            <a:ext cx="0" cy="3422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3B0A27B-4410-4FC6-BFD9-2FA1BC1AD651}"/>
              </a:ext>
            </a:extLst>
          </p:cNvPr>
          <p:cNvCxnSpPr>
            <a:cxnSpLocks/>
          </p:cNvCxnSpPr>
          <p:nvPr/>
        </p:nvCxnSpPr>
        <p:spPr>
          <a:xfrm flipV="1">
            <a:off x="5185452" y="2486025"/>
            <a:ext cx="0" cy="3422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8E1746F-9DE4-49B7-87FA-03665118FD8C}"/>
              </a:ext>
            </a:extLst>
          </p:cNvPr>
          <p:cNvCxnSpPr>
            <a:cxnSpLocks/>
          </p:cNvCxnSpPr>
          <p:nvPr/>
        </p:nvCxnSpPr>
        <p:spPr>
          <a:xfrm flipV="1">
            <a:off x="7580989" y="2486025"/>
            <a:ext cx="0" cy="3422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171208-6590-471D-943F-19DE75235D5A}"/>
              </a:ext>
            </a:extLst>
          </p:cNvPr>
          <p:cNvSpPr txBox="1"/>
          <p:nvPr/>
        </p:nvSpPr>
        <p:spPr>
          <a:xfrm>
            <a:off x="544993" y="203235"/>
            <a:ext cx="5552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the discriminator is well trained, its </a:t>
            </a:r>
            <a:r>
              <a:rPr lang="en-US" altLang="zh-TW" sz="2400" b="1" i="1" u="sng" dirty="0"/>
              <a:t>loss</a:t>
            </a:r>
            <a:r>
              <a:rPr lang="en-US" altLang="zh-TW" sz="2400" dirty="0"/>
              <a:t> represents a specific divergence measure between P</a:t>
            </a:r>
            <a:r>
              <a:rPr lang="en-US" altLang="zh-TW" sz="2400" baseline="-25000" dirty="0"/>
              <a:t>G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P</a:t>
            </a:r>
            <a:r>
              <a:rPr lang="en-US" altLang="zh-TW" sz="2400" baseline="-25000" dirty="0" err="1"/>
              <a:t>data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443E0B3-9DDA-4A1D-8649-7F72203FD8CB}"/>
              </a:ext>
            </a:extLst>
          </p:cNvPr>
          <p:cNvSpPr txBox="1"/>
          <p:nvPr/>
        </p:nvSpPr>
        <p:spPr>
          <a:xfrm>
            <a:off x="544993" y="1863321"/>
            <a:ext cx="467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discriminator is to minimize the divergence measure</a:t>
            </a:r>
            <a:endParaRPr lang="zh-TW" altLang="en-US" sz="2400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0A38F46-FD08-491B-BE2A-5E04C3389AA4}"/>
              </a:ext>
            </a:extLst>
          </p:cNvPr>
          <p:cNvCxnSpPr>
            <a:cxnSpLocks/>
          </p:cNvCxnSpPr>
          <p:nvPr/>
        </p:nvCxnSpPr>
        <p:spPr>
          <a:xfrm flipH="1" flipV="1">
            <a:off x="2515426" y="2621347"/>
            <a:ext cx="412737" cy="924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AC5DBB0-BAFE-4936-AEB3-1DABB0F47605}"/>
              </a:ext>
            </a:extLst>
          </p:cNvPr>
          <p:cNvCxnSpPr>
            <a:cxnSpLocks/>
          </p:cNvCxnSpPr>
          <p:nvPr/>
        </p:nvCxnSpPr>
        <p:spPr>
          <a:xfrm flipH="1" flipV="1">
            <a:off x="4677743" y="1157288"/>
            <a:ext cx="1236379" cy="4268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28C526E-8353-4701-BB06-166449BFBBE5}"/>
              </a:ext>
            </a:extLst>
          </p:cNvPr>
          <p:cNvSpPr txBox="1"/>
          <p:nvPr/>
        </p:nvSpPr>
        <p:spPr>
          <a:xfrm>
            <a:off x="736740" y="5061811"/>
            <a:ext cx="4045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Binary classifier evaluates the </a:t>
            </a:r>
            <a:r>
              <a:rPr lang="en-US" altLang="zh-TW" sz="2400" dirty="0">
                <a:solidFill>
                  <a:srgbClr val="FF0000"/>
                </a:solidFill>
              </a:rPr>
              <a:t>JS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D807663-2804-4022-BF7F-9A588C9B8459}"/>
              </a:ext>
            </a:extLst>
          </p:cNvPr>
          <p:cNvSpPr txBox="1"/>
          <p:nvPr/>
        </p:nvSpPr>
        <p:spPr>
          <a:xfrm>
            <a:off x="736740" y="5835668"/>
            <a:ext cx="844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You can design the discriminator to evaluate other divergence.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/>
      <p:bldP spid="32" grpId="0"/>
      <p:bldP spid="37" grpId="0"/>
      <p:bldP spid="3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GAN is hard to train?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" y="2545947"/>
            <a:ext cx="8627220" cy="4065869"/>
          </a:xfrm>
        </p:spPr>
      </p:pic>
      <p:sp>
        <p:nvSpPr>
          <p:cNvPr id="4" name="矩形 3"/>
          <p:cNvSpPr/>
          <p:nvPr/>
        </p:nvSpPr>
        <p:spPr>
          <a:xfrm>
            <a:off x="5275209" y="130411"/>
            <a:ext cx="371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http://www.guokr.com/post/773890/</a:t>
            </a:r>
          </a:p>
        </p:txBody>
      </p:sp>
      <p:sp>
        <p:nvSpPr>
          <p:cNvPr id="7" name="矩形 6"/>
          <p:cNvSpPr/>
          <p:nvPr/>
        </p:nvSpPr>
        <p:spPr>
          <a:xfrm>
            <a:off x="1941341" y="2482794"/>
            <a:ext cx="5261318" cy="419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/>
          <p:cNvSpPr/>
          <p:nvPr/>
        </p:nvSpPr>
        <p:spPr>
          <a:xfrm>
            <a:off x="2011679" y="1925404"/>
            <a:ext cx="5120641" cy="47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70737" y="1510733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Better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49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GAN is hard to train?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2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3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4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5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8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9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F0000"/>
                  </a:solidFill>
                </a:rPr>
                <a:t>?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6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22" grpId="0"/>
      <p:bldP spid="23" grpId="0"/>
      <p:bldP spid="24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JS divergence estimated by discriminator telling little information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92738" y="704741"/>
            <a:ext cx="199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" y="2918171"/>
            <a:ext cx="4438650" cy="2876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57" y="2922194"/>
            <a:ext cx="4447761" cy="28592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11063" y="591304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Weak Generator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16194" y="596340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Strong Generator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85987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Earth Mover’s Distance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Considering one distribution P as a pile of earth, and another distribution Q as the target</a:t>
            </a:r>
          </a:p>
          <a:p>
            <a:r>
              <a:rPr lang="en-US" altLang="zh-TW" dirty="0"/>
              <a:t>The average distance the earth mover has to move the earth.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1099352" y="5626066"/>
            <a:ext cx="3642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「推土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62" y="3826232"/>
            <a:ext cx="3752850" cy="279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73909" y="4280698"/>
            <a:ext cx="164892" cy="1345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815070" y="4280698"/>
            <a:ext cx="164892" cy="13453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99677" y="3849810"/>
                <a:ext cx="313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677" y="3849810"/>
                <a:ext cx="3133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30355" y="3826232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355" y="3826232"/>
                <a:ext cx="3343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2504164" y="5124883"/>
            <a:ext cx="75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</a:t>
            </a:r>
            <a:endParaRPr lang="zh-TW" altLang="en-US" sz="2400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>
            <a:off x="2013033" y="5547030"/>
            <a:ext cx="1717322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013033" y="5983306"/>
                <a:ext cx="1745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33" y="5983306"/>
                <a:ext cx="1745541" cy="369332"/>
              </a:xfrm>
              <a:prstGeom prst="rect">
                <a:avLst/>
              </a:prstGeom>
              <a:blipFill>
                <a:blip r:embed="rId6"/>
                <a:stretch>
                  <a:fillRect l="-3484" r="-3136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80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6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H="1">
            <a:off x="2293993" y="3084261"/>
            <a:ext cx="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1014264" y="3084700"/>
            <a:ext cx="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2479" y="3435899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479" y="3435899"/>
                <a:ext cx="770596" cy="369332"/>
              </a:xfrm>
              <a:prstGeom prst="rect">
                <a:avLst/>
              </a:prstGeom>
              <a:blipFill>
                <a:blip r:embed="rId2"/>
                <a:stretch>
                  <a:fillRect l="-9524" r="-396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1823" y="3389845"/>
                <a:ext cx="494687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23" y="3389845"/>
                <a:ext cx="494687" cy="403124"/>
              </a:xfrm>
              <a:prstGeom prst="rect">
                <a:avLst/>
              </a:prstGeom>
              <a:blipFill>
                <a:blip r:embed="rId3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>
            <a:cxnSpLocks/>
          </p:cNvCxnSpPr>
          <p:nvPr/>
        </p:nvCxnSpPr>
        <p:spPr>
          <a:xfrm>
            <a:off x="5030047" y="3105398"/>
            <a:ext cx="0" cy="1072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>
            <a:off x="4504182" y="3105398"/>
            <a:ext cx="0" cy="10722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096275" y="344440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75" y="3444405"/>
                <a:ext cx="770596" cy="369332"/>
              </a:xfrm>
              <a:prstGeom prst="rect">
                <a:avLst/>
              </a:prstGeom>
              <a:blipFill>
                <a:blip r:embed="rId4"/>
                <a:stretch>
                  <a:fillRect l="-8730" r="-396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875939" y="3444405"/>
                <a:ext cx="605294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9" y="3444405"/>
                <a:ext cx="605294" cy="403187"/>
              </a:xfrm>
              <a:prstGeom prst="rect">
                <a:avLst/>
              </a:prstGeom>
              <a:blipFill>
                <a:blip r:embed="rId5"/>
                <a:stretch>
                  <a:fillRect l="-12121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24874" y="4528201"/>
                <a:ext cx="1871602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4" y="4528201"/>
                <a:ext cx="1871602" cy="798873"/>
              </a:xfrm>
              <a:prstGeom prst="rect">
                <a:avLst/>
              </a:prstGeom>
              <a:blipFill>
                <a:blip r:embed="rId6"/>
                <a:stretch>
                  <a:fillRect b="-152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>
            <a:cxnSpLocks/>
          </p:cNvCxnSpPr>
          <p:nvPr/>
        </p:nvCxnSpPr>
        <p:spPr>
          <a:xfrm flipH="1">
            <a:off x="7637563" y="3173900"/>
            <a:ext cx="0" cy="937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586417" y="3173900"/>
            <a:ext cx="0" cy="9371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730240" y="3490884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240" y="3490884"/>
                <a:ext cx="770596" cy="369332"/>
              </a:xfrm>
              <a:prstGeom prst="rect">
                <a:avLst/>
              </a:prstGeom>
              <a:blipFill>
                <a:blip r:embed="rId7"/>
                <a:stretch>
                  <a:fillRect l="-8730" r="-396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819371" y="3457092"/>
                <a:ext cx="715901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371" y="3457092"/>
                <a:ext cx="715901" cy="403124"/>
              </a:xfrm>
              <a:prstGeom prst="rect">
                <a:avLst/>
              </a:prstGeom>
              <a:blipFill>
                <a:blip r:embed="rId8"/>
                <a:stretch>
                  <a:fillRect l="-10256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 rot="10800000">
            <a:off x="2989681" y="3543204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 rot="10800000">
            <a:off x="5897049" y="3518966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459396" y="2726481"/>
                <a:ext cx="389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396" y="2726481"/>
                <a:ext cx="389466" cy="369332"/>
              </a:xfrm>
              <a:prstGeom prst="rect">
                <a:avLst/>
              </a:prstGeom>
              <a:blipFill>
                <a:blip r:embed="rId9"/>
                <a:stretch>
                  <a:fillRect l="-18750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555707" y="2666784"/>
                <a:ext cx="5193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707" y="2666784"/>
                <a:ext cx="519309" cy="369332"/>
              </a:xfrm>
              <a:prstGeom prst="rect">
                <a:avLst/>
              </a:prstGeom>
              <a:blipFill>
                <a:blip r:embed="rId10"/>
                <a:stretch>
                  <a:fillRect l="-13953" r="-348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1097470" y="3620565"/>
            <a:ext cx="1130296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4586253" y="3230649"/>
            <a:ext cx="365473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743651" y="4555255"/>
                <a:ext cx="1982209" cy="798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651" y="4555255"/>
                <a:ext cx="1982209" cy="798937"/>
              </a:xfrm>
              <a:prstGeom prst="rect">
                <a:avLst/>
              </a:prstGeom>
              <a:blipFill>
                <a:blip r:embed="rId11"/>
                <a:stretch>
                  <a:fillRect b="-16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499132" y="4491858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32" y="4491858"/>
                <a:ext cx="2174570" cy="798873"/>
              </a:xfrm>
              <a:prstGeom prst="rect">
                <a:avLst/>
              </a:prstGeom>
              <a:blipFill>
                <a:blip r:embed="rId12"/>
                <a:stretch>
                  <a:fillRect b="-2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824874" y="5711824"/>
                <a:ext cx="188885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4" y="5711824"/>
                <a:ext cx="1888850" cy="798873"/>
              </a:xfrm>
              <a:prstGeom prst="rect">
                <a:avLst/>
              </a:prstGeom>
              <a:blipFill>
                <a:blip r:embed="rId13"/>
                <a:stretch>
                  <a:fillRect b="-6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43651" y="5738878"/>
                <a:ext cx="1999458" cy="798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651" y="5738878"/>
                <a:ext cx="1999458" cy="798937"/>
              </a:xfrm>
              <a:prstGeom prst="rect">
                <a:avLst/>
              </a:prstGeom>
              <a:blipFill>
                <a:blip r:embed="rId14"/>
                <a:stretch>
                  <a:fillRect b="-6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499132" y="5675481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32" y="5675481"/>
                <a:ext cx="2174570" cy="798873"/>
              </a:xfrm>
              <a:prstGeom prst="rect">
                <a:avLst/>
              </a:prstGeom>
              <a:blipFill>
                <a:blip r:embed="rId15"/>
                <a:stretch>
                  <a:fillRect b="-3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內容版面配置區 5"/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07" y="502714"/>
            <a:ext cx="4322250" cy="2037006"/>
          </a:xfrm>
        </p:spPr>
      </p:pic>
      <p:sp>
        <p:nvSpPr>
          <p:cNvPr id="3" name="矩形 2"/>
          <p:cNvSpPr/>
          <p:nvPr/>
        </p:nvSpPr>
        <p:spPr>
          <a:xfrm>
            <a:off x="110942" y="117728"/>
            <a:ext cx="4557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Why Earth Mover’s Distance?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84357" y="915390"/>
                <a:ext cx="2190471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57" y="915390"/>
                <a:ext cx="2190471" cy="465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946008" y="1832888"/>
                <a:ext cx="20671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08" y="1832888"/>
                <a:ext cx="2067168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箭號: 向右 36"/>
          <p:cNvSpPr/>
          <p:nvPr/>
        </p:nvSpPr>
        <p:spPr>
          <a:xfrm rot="5400000">
            <a:off x="1673592" y="1463915"/>
            <a:ext cx="492990" cy="46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7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6" grpId="0"/>
      <p:bldP spid="17" grpId="0"/>
      <p:bldP spid="19" grpId="0"/>
      <p:bldP spid="24" grpId="0"/>
      <p:bldP spid="25" grpId="0"/>
      <p:bldP spid="26" grpId="0"/>
      <p:bldP spid="29" grpId="0"/>
      <p:bldP spid="30" grpId="0"/>
      <p:bldP spid="31" grpId="0"/>
      <p:bldP spid="32" grpId="0"/>
      <p:bldP spid="33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9" y="229052"/>
            <a:ext cx="8765336" cy="5533119"/>
          </a:xfrm>
        </p:spPr>
      </p:pic>
      <p:sp>
        <p:nvSpPr>
          <p:cNvPr id="5" name="矩形 4"/>
          <p:cNvSpPr/>
          <p:nvPr/>
        </p:nvSpPr>
        <p:spPr>
          <a:xfrm>
            <a:off x="5570359" y="631189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4727181" y="3352235"/>
            <a:ext cx="4155880" cy="2560524"/>
            <a:chOff x="4813298" y="3337721"/>
            <a:chExt cx="4155880" cy="256052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006" y="4044164"/>
              <a:ext cx="2162175" cy="4572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3298" y="4593892"/>
              <a:ext cx="4155880" cy="581655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0150" y="5107912"/>
              <a:ext cx="2361808" cy="790333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4813298" y="3337721"/>
              <a:ext cx="2190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i="1" u="sng" dirty="0"/>
                <a:t>Vertical</a:t>
              </a:r>
              <a:endParaRPr lang="zh-TW" altLang="en-US" sz="2800" b="1" i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2215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EF60C-F366-4175-B01D-03D8DEFF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675C33-3899-4263-9737-CCD36E14B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67276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400" dirty="0"/>
          </a:p>
          <a:p>
            <a:r>
              <a:rPr lang="en-US" altLang="zh-TW" sz="2600" dirty="0"/>
              <a:t>GAN Zoo</a:t>
            </a:r>
          </a:p>
          <a:p>
            <a:pPr lvl="1"/>
            <a:r>
              <a:rPr lang="zh-TW" altLang="en-US" sz="2600" dirty="0"/>
              <a:t>https://github.com/hindupuravinash/the-gan-zoo</a:t>
            </a:r>
          </a:p>
          <a:p>
            <a:r>
              <a:rPr lang="en-US" altLang="zh-TW" sz="2600" dirty="0"/>
              <a:t>Tricks: https://github.com/soumith/ganhacks</a:t>
            </a:r>
          </a:p>
          <a:p>
            <a:r>
              <a:rPr lang="en-US" altLang="zh-TW" sz="2600" dirty="0"/>
              <a:t>Tutorial of Ian </a:t>
            </a:r>
            <a:r>
              <a:rPr lang="en-US" altLang="zh-TW" sz="2600" dirty="0" err="1"/>
              <a:t>Goodfellow</a:t>
            </a:r>
            <a:r>
              <a:rPr lang="en-US" altLang="zh-TW" sz="2600" dirty="0"/>
              <a:t>: https://arxiv.org/abs/1701.00160</a:t>
            </a:r>
          </a:p>
          <a:p>
            <a:endParaRPr lang="zh-TW" altLang="en-US" dirty="0"/>
          </a:p>
        </p:txBody>
      </p:sp>
      <p:pic>
        <p:nvPicPr>
          <p:cNvPr id="4" name="Picture 2" descr="https://github.com/hindupuravinash/the-gan-zoo/raw/master/cumulative_gans.jpg">
            <a:extLst>
              <a:ext uri="{FF2B5EF4-FFF2-40B4-BE49-F238E27FC236}">
                <a16:creationId xmlns:a16="http://schemas.microsoft.com/office/drawing/2014/main" id="{108506B9-631C-4F17-BE16-A8B1CA02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18" y="1178268"/>
            <a:ext cx="5233182" cy="359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687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FF6515-7D6B-4E38-83E5-F47A4842B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20433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Lecture III:</a:t>
            </a:r>
            <a:br>
              <a:rPr lang="en-US" altLang="zh-TW" dirty="0"/>
            </a:br>
            <a:r>
              <a:rPr lang="en-US" altLang="zh-TW" dirty="0">
                <a:solidFill>
                  <a:srgbClr val="0000FF"/>
                </a:solidFill>
              </a:rPr>
              <a:t>Decision Making 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>
                <a:solidFill>
                  <a:srgbClr val="0000FF"/>
                </a:solidFill>
              </a:rPr>
              <a:t>and Control</a:t>
            </a:r>
          </a:p>
        </p:txBody>
      </p:sp>
    </p:spTree>
    <p:extLst>
      <p:ext uri="{BB962C8B-B14F-4D97-AF65-F5344CB8AC3E}">
        <p14:creationId xmlns:p14="http://schemas.microsoft.com/office/powerpoint/2010/main" val="214725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355054442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6ED5-882E-4A10-8FC9-F617C659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Making and Control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63BED-7FC1-4014-A89B-963FA6F4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observe some inputs, takes an action, and finally achieve the target.</a:t>
            </a:r>
          </a:p>
          <a:p>
            <a:r>
              <a:rPr lang="en-US" altLang="zh-TW" dirty="0"/>
              <a:t>E.g. Go playing 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E7033F-6C51-4BB7-AAAF-A3052710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64" y="3373678"/>
            <a:ext cx="2016018" cy="20160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733DA6-5DB3-43B9-95A3-635EAB7C7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51" y="3300236"/>
            <a:ext cx="2113899" cy="2089460"/>
          </a:xfrm>
          <a:prstGeom prst="rect">
            <a:avLst/>
          </a:prstGeom>
        </p:spPr>
      </p:pic>
      <p:pic>
        <p:nvPicPr>
          <p:cNvPr id="6" name="Picture 2" descr="http://www.chen-design.com/blog/blogimg/20160310-alphago-logo-1.png">
            <a:extLst>
              <a:ext uri="{FF2B5EF4-FFF2-40B4-BE49-F238E27FC236}">
                <a16:creationId xmlns:a16="http://schemas.microsoft.com/office/drawing/2014/main" id="{997F4A88-9E15-4559-B6C4-1A60705A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960" y="4019700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F5BEA526-5AD6-4C5A-88BA-A77D7EE6C315}"/>
              </a:ext>
            </a:extLst>
          </p:cNvPr>
          <p:cNvSpPr/>
          <p:nvPr/>
        </p:nvSpPr>
        <p:spPr>
          <a:xfrm>
            <a:off x="3205018" y="4088792"/>
            <a:ext cx="342106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358878F-4AFF-410B-A8C1-4205778650F7}"/>
              </a:ext>
            </a:extLst>
          </p:cNvPr>
          <p:cNvSpPr/>
          <p:nvPr/>
        </p:nvSpPr>
        <p:spPr>
          <a:xfrm>
            <a:off x="5726908" y="4088792"/>
            <a:ext cx="342106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026B093-0CDD-4E35-8418-774608A6B4F3}"/>
              </a:ext>
            </a:extLst>
          </p:cNvPr>
          <p:cNvSpPr txBox="1"/>
          <p:nvPr/>
        </p:nvSpPr>
        <p:spPr>
          <a:xfrm>
            <a:off x="1185916" y="5328808"/>
            <a:ext cx="1814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AD69DF-0C3A-444E-9BC0-BE58FD688014}"/>
              </a:ext>
            </a:extLst>
          </p:cNvPr>
          <p:cNvSpPr txBox="1"/>
          <p:nvPr/>
        </p:nvSpPr>
        <p:spPr>
          <a:xfrm>
            <a:off x="6322543" y="5389696"/>
            <a:ext cx="1814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256687-F78E-4CB5-999F-9C1DF15F1DB7}"/>
              </a:ext>
            </a:extLst>
          </p:cNvPr>
          <p:cNvSpPr txBox="1"/>
          <p:nvPr/>
        </p:nvSpPr>
        <p:spPr>
          <a:xfrm>
            <a:off x="3000429" y="4867143"/>
            <a:ext cx="330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Target: win the game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CA27334-1778-4097-AE22-27B5A9D64D9F}"/>
              </a:ext>
            </a:extLst>
          </p:cNvPr>
          <p:cNvSpPr txBox="1"/>
          <p:nvPr/>
        </p:nvSpPr>
        <p:spPr>
          <a:xfrm>
            <a:off x="1329116" y="5906435"/>
            <a:ext cx="661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State: summarization of observation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948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dge.alluremedia.com.au/m/g/2016/05/robot-playing-video-ga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982" y="3731526"/>
            <a:ext cx="4587329" cy="258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Making and 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plays video games</a:t>
            </a:r>
          </a:p>
          <a:p>
            <a:r>
              <a:rPr lang="en-US" altLang="zh-TW" dirty="0"/>
              <a:t>Widely studies: </a:t>
            </a:r>
          </a:p>
          <a:p>
            <a:pPr lvl="1"/>
            <a:r>
              <a:rPr lang="en-US" altLang="zh-TW" dirty="0"/>
              <a:t>Gym: https://gym.openai.com/ </a:t>
            </a:r>
          </a:p>
          <a:p>
            <a:pPr lvl="1"/>
            <a:r>
              <a:rPr lang="en-US" altLang="zh-TW" dirty="0"/>
              <a:t>Universe: https://openai.com/blog/universe/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46843" y="3885493"/>
            <a:ext cx="37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Machine learns to play video games as human players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37317" y="5339879"/>
            <a:ext cx="3505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Machine learns to take proper action itself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6842" y="4787976"/>
            <a:ext cx="477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What machine observes are pixels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5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BE86BE4-9BA3-450B-A707-0DCC78220D76}"/>
              </a:ext>
            </a:extLst>
          </p:cNvPr>
          <p:cNvSpPr/>
          <p:nvPr/>
        </p:nvSpPr>
        <p:spPr>
          <a:xfrm>
            <a:off x="5907881" y="2570547"/>
            <a:ext cx="2450307" cy="36064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0DC4A9-ED34-4BA9-ACF7-030F61B7940D}"/>
              </a:ext>
            </a:extLst>
          </p:cNvPr>
          <p:cNvSpPr/>
          <p:nvPr/>
        </p:nvSpPr>
        <p:spPr>
          <a:xfrm>
            <a:off x="3593307" y="2575298"/>
            <a:ext cx="4764881" cy="17441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9EED616-41F2-4FE2-BF5F-C732CD92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Making and Control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27DE9-D76F-406B-8B32-B82C96DE1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E.g. self-driving car</a:t>
            </a:r>
            <a:endParaRPr lang="zh-TW" altLang="en-US" dirty="0"/>
          </a:p>
        </p:txBody>
      </p:sp>
      <p:pic>
        <p:nvPicPr>
          <p:cNvPr id="4098" name="Picture 2" descr="「red light」的圖片搜尋結果">
            <a:extLst>
              <a:ext uri="{FF2B5EF4-FFF2-40B4-BE49-F238E27FC236}">
                <a16:creationId xmlns:a16="http://schemas.microsoft.com/office/drawing/2014/main" id="{BBD37A84-7EF0-4742-8C71-878F8D52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2549" y="2824162"/>
            <a:ext cx="1843088" cy="12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180BB9E-55B4-484C-983A-062EA8D29051}"/>
              </a:ext>
            </a:extLst>
          </p:cNvPr>
          <p:cNvSpPr/>
          <p:nvPr/>
        </p:nvSpPr>
        <p:spPr>
          <a:xfrm>
            <a:off x="3833812" y="2905921"/>
            <a:ext cx="1743076" cy="110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Object Recognition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1DB023C-2CEA-447F-ABB5-5A0974008DAD}"/>
              </a:ext>
            </a:extLst>
          </p:cNvPr>
          <p:cNvGrpSpPr/>
          <p:nvPr/>
        </p:nvGrpSpPr>
        <p:grpSpPr>
          <a:xfrm>
            <a:off x="6215063" y="2845588"/>
            <a:ext cx="1843088" cy="1230325"/>
            <a:chOff x="6291262" y="2541578"/>
            <a:chExt cx="1843088" cy="1230325"/>
          </a:xfrm>
        </p:grpSpPr>
        <p:pic>
          <p:nvPicPr>
            <p:cNvPr id="6" name="Picture 2" descr="「red light」的圖片搜尋結果">
              <a:extLst>
                <a:ext uri="{FF2B5EF4-FFF2-40B4-BE49-F238E27FC236}">
                  <a16:creationId xmlns:a16="http://schemas.microsoft.com/office/drawing/2014/main" id="{84C9888A-62C4-46E5-8EFE-0EAB5A602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91262" y="2541578"/>
              <a:ext cx="1843088" cy="1230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81079A-D9B4-43FB-9E02-031EB1337649}"/>
                </a:ext>
              </a:extLst>
            </p:cNvPr>
            <p:cNvSpPr/>
            <p:nvPr/>
          </p:nvSpPr>
          <p:spPr>
            <a:xfrm>
              <a:off x="7181850" y="2809875"/>
              <a:ext cx="666750" cy="3468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紅燈</a:t>
              </a:r>
              <a:endParaRPr lang="en-US" altLang="zh-TW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E70083-5FD8-4DF0-8D2B-DA8CAF055ACC}"/>
                </a:ext>
              </a:extLst>
            </p:cNvPr>
            <p:cNvSpPr/>
            <p:nvPr/>
          </p:nvSpPr>
          <p:spPr>
            <a:xfrm>
              <a:off x="6638925" y="2590804"/>
              <a:ext cx="542925" cy="3905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CEA2CC2-4F57-43A0-9861-5968F1EF6D2B}"/>
              </a:ext>
            </a:extLst>
          </p:cNvPr>
          <p:cNvSpPr/>
          <p:nvPr/>
        </p:nvSpPr>
        <p:spPr>
          <a:xfrm>
            <a:off x="6298405" y="4735756"/>
            <a:ext cx="1743076" cy="11096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Decision</a:t>
            </a:r>
          </a:p>
          <a:p>
            <a:pPr algn="ctr"/>
            <a:r>
              <a:rPr lang="en-US" altLang="zh-TW" sz="2400" dirty="0"/>
              <a:t>Making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293837-D98A-4E20-B72B-35A778031D04}"/>
              </a:ext>
            </a:extLst>
          </p:cNvPr>
          <p:cNvSpPr txBox="1"/>
          <p:nvPr/>
        </p:nvSpPr>
        <p:spPr>
          <a:xfrm>
            <a:off x="1352549" y="4017558"/>
            <a:ext cx="1814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CBA5B3C-4C52-481B-86ED-9D856B4E4CC4}"/>
              </a:ext>
            </a:extLst>
          </p:cNvPr>
          <p:cNvGrpSpPr/>
          <p:nvPr/>
        </p:nvGrpSpPr>
        <p:grpSpPr>
          <a:xfrm>
            <a:off x="4227313" y="4854671"/>
            <a:ext cx="1814513" cy="871830"/>
            <a:chOff x="3660304" y="5850234"/>
            <a:chExt cx="1814513" cy="871830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7304CF9-ACAE-4320-8DBD-E76DE660803F}"/>
                </a:ext>
              </a:extLst>
            </p:cNvPr>
            <p:cNvSpPr txBox="1"/>
            <p:nvPr/>
          </p:nvSpPr>
          <p:spPr>
            <a:xfrm>
              <a:off x="3748411" y="6260399"/>
              <a:ext cx="1638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Stop!</a:t>
              </a:r>
              <a:endParaRPr lang="zh-TW" altLang="en-US" sz="24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FED9670-B1E9-4DB8-AA07-B51AA51CDD3E}"/>
                </a:ext>
              </a:extLst>
            </p:cNvPr>
            <p:cNvSpPr txBox="1"/>
            <p:nvPr/>
          </p:nvSpPr>
          <p:spPr>
            <a:xfrm>
              <a:off x="3660304" y="5850234"/>
              <a:ext cx="1814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Action:</a:t>
              </a:r>
              <a:endParaRPr lang="zh-TW" altLang="en-US" sz="2400" dirty="0"/>
            </a:p>
          </p:txBody>
        </p: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7F31B52F-F78C-4CF6-9ED1-46495B7718D6}"/>
              </a:ext>
            </a:extLst>
          </p:cNvPr>
          <p:cNvSpPr/>
          <p:nvPr/>
        </p:nvSpPr>
        <p:spPr>
          <a:xfrm>
            <a:off x="3343671" y="3154461"/>
            <a:ext cx="342106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264F3AE6-7D2F-4F59-A76B-EB62EC5B0440}"/>
              </a:ext>
            </a:extLst>
          </p:cNvPr>
          <p:cNvSpPr/>
          <p:nvPr/>
        </p:nvSpPr>
        <p:spPr>
          <a:xfrm>
            <a:off x="5724922" y="3167959"/>
            <a:ext cx="342106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67DCFA4-6466-430E-B4A3-971CF913A163}"/>
              </a:ext>
            </a:extLst>
          </p:cNvPr>
          <p:cNvSpPr/>
          <p:nvPr/>
        </p:nvSpPr>
        <p:spPr>
          <a:xfrm rot="5400000">
            <a:off x="6998890" y="4136873"/>
            <a:ext cx="342106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83A2C55-05F2-49F5-B6E9-180C0845897C}"/>
              </a:ext>
            </a:extLst>
          </p:cNvPr>
          <p:cNvSpPr/>
          <p:nvPr/>
        </p:nvSpPr>
        <p:spPr>
          <a:xfrm flipH="1">
            <a:off x="5724922" y="5023442"/>
            <a:ext cx="342106" cy="58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B96E7B-3029-47C9-9A5C-4FB5ED41FD45}"/>
              </a:ext>
            </a:extLst>
          </p:cNvPr>
          <p:cNvSpPr txBox="1"/>
          <p:nvPr/>
        </p:nvSpPr>
        <p:spPr>
          <a:xfrm>
            <a:off x="1336630" y="5028976"/>
            <a:ext cx="263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 giant network?</a:t>
            </a:r>
            <a:endParaRPr lang="zh-TW" altLang="en-US" sz="28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BE71D4B-F61E-4674-80BD-835A138835B4}"/>
              </a:ext>
            </a:extLst>
          </p:cNvPr>
          <p:cNvCxnSpPr/>
          <p:nvPr/>
        </p:nvCxnSpPr>
        <p:spPr>
          <a:xfrm flipH="1">
            <a:off x="2890684" y="4319412"/>
            <a:ext cx="1424736" cy="7660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4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4" grpId="0" animBg="1"/>
      <p:bldP spid="9" grpId="0" animBg="1"/>
      <p:bldP spid="12" grpId="0"/>
      <p:bldP spid="16" grpId="0" animBg="1"/>
      <p:bldP spid="17" grpId="0" animBg="1"/>
      <p:bldP spid="18" grpId="0" animBg="1"/>
      <p:bldP spid="20" grpId="0" animBg="1"/>
      <p:bldP spid="21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7B167-7AE2-45BF-8B5B-0EBF2DA4B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Making and Control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6057F0-6D0E-41E2-8E72-8C35DA11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E.g. dialogue system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D8E114-3792-4523-9724-4F80C83C23B5}"/>
              </a:ext>
            </a:extLst>
          </p:cNvPr>
          <p:cNvSpPr/>
          <p:nvPr/>
        </p:nvSpPr>
        <p:spPr>
          <a:xfrm>
            <a:off x="3077905" y="2611242"/>
            <a:ext cx="5696797" cy="3776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06DAC9-7728-48E3-897D-B4F0B69CF917}"/>
              </a:ext>
            </a:extLst>
          </p:cNvPr>
          <p:cNvSpPr/>
          <p:nvPr/>
        </p:nvSpPr>
        <p:spPr>
          <a:xfrm>
            <a:off x="3406396" y="2800302"/>
            <a:ext cx="1743076" cy="110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Slot</a:t>
            </a:r>
          </a:p>
          <a:p>
            <a:pPr algn="ctr"/>
            <a:r>
              <a:rPr lang="en-US" altLang="zh-TW" sz="2400" dirty="0"/>
              <a:t>Filling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5DC148-2B7E-4B7A-ADD0-5831A7B62BE0}"/>
              </a:ext>
            </a:extLst>
          </p:cNvPr>
          <p:cNvSpPr/>
          <p:nvPr/>
        </p:nvSpPr>
        <p:spPr>
          <a:xfrm>
            <a:off x="6101157" y="4143029"/>
            <a:ext cx="1743076" cy="8696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Decision</a:t>
            </a:r>
          </a:p>
          <a:p>
            <a:pPr algn="ctr"/>
            <a:r>
              <a:rPr lang="en-US" altLang="zh-TW" sz="2400" dirty="0"/>
              <a:t>Making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A115601-2825-4AD2-BB0A-53FC4DC65D96}"/>
              </a:ext>
            </a:extLst>
          </p:cNvPr>
          <p:cNvSpPr txBox="1"/>
          <p:nvPr/>
        </p:nvSpPr>
        <p:spPr>
          <a:xfrm>
            <a:off x="242298" y="2967199"/>
            <a:ext cx="2725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我想訂</a:t>
            </a:r>
            <a:r>
              <a:rPr lang="en-US" altLang="zh-TW" sz="2400" dirty="0"/>
              <a:t>11</a:t>
            </a:r>
            <a:r>
              <a:rPr lang="zh-TW" altLang="en-US" sz="2400" dirty="0"/>
              <a:t>月</a:t>
            </a:r>
            <a:r>
              <a:rPr lang="en-US" altLang="zh-TW" sz="2400" dirty="0"/>
              <a:t>5</a:t>
            </a:r>
            <a:r>
              <a:rPr lang="zh-TW" altLang="en-US" sz="2400" dirty="0"/>
              <a:t>日</a:t>
            </a:r>
            <a:endParaRPr lang="en-US" altLang="zh-TW" sz="2400" dirty="0"/>
          </a:p>
          <a:p>
            <a:pPr algn="ctr"/>
            <a:r>
              <a:rPr lang="zh-TW" altLang="en-US" sz="2400" dirty="0"/>
              <a:t>到台北的機票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755FDA-99EF-45E3-B01F-BED007C38AF7}"/>
              </a:ext>
            </a:extLst>
          </p:cNvPr>
          <p:cNvSpPr txBox="1"/>
          <p:nvPr/>
        </p:nvSpPr>
        <p:spPr>
          <a:xfrm>
            <a:off x="6034141" y="5420566"/>
            <a:ext cx="1814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問出發地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FE515C90-B27A-44F7-B317-E26739A9C921}"/>
              </a:ext>
            </a:extLst>
          </p:cNvPr>
          <p:cNvSpPr/>
          <p:nvPr/>
        </p:nvSpPr>
        <p:spPr>
          <a:xfrm rot="5400000">
            <a:off x="6770829" y="3708331"/>
            <a:ext cx="342106" cy="5204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C889BDB-4B38-4F71-BC03-F353FF2A6DDC}"/>
              </a:ext>
            </a:extLst>
          </p:cNvPr>
          <p:cNvSpPr txBox="1"/>
          <p:nvPr/>
        </p:nvSpPr>
        <p:spPr>
          <a:xfrm>
            <a:off x="4784105" y="2085291"/>
            <a:ext cx="263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 giant network?</a:t>
            </a:r>
            <a:endParaRPr lang="zh-TW" altLang="en-US" sz="28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12ECB57-E6BF-404F-AE66-265E7C8F28E6}"/>
              </a:ext>
            </a:extLst>
          </p:cNvPr>
          <p:cNvGrpSpPr/>
          <p:nvPr/>
        </p:nvGrpSpPr>
        <p:grpSpPr>
          <a:xfrm>
            <a:off x="5807541" y="2950971"/>
            <a:ext cx="2950081" cy="856370"/>
            <a:chOff x="6184548" y="3187612"/>
            <a:chExt cx="2950081" cy="856370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74B7510-A183-4016-A203-A624D008620A}"/>
                </a:ext>
              </a:extLst>
            </p:cNvPr>
            <p:cNvSpPr txBox="1"/>
            <p:nvPr/>
          </p:nvSpPr>
          <p:spPr>
            <a:xfrm>
              <a:off x="6215062" y="3187612"/>
              <a:ext cx="2919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抵達時間：</a:t>
              </a:r>
              <a:r>
                <a:rPr lang="en-US" altLang="zh-TW" sz="2400" dirty="0"/>
                <a:t>11</a:t>
              </a:r>
              <a:r>
                <a:rPr lang="zh-TW" altLang="en-US" sz="2400" dirty="0"/>
                <a:t>月</a:t>
              </a:r>
              <a:r>
                <a:rPr lang="en-US" altLang="zh-TW" sz="2400" dirty="0"/>
                <a:t>5</a:t>
              </a:r>
              <a:r>
                <a:rPr lang="zh-TW" altLang="en-US" sz="2400" dirty="0"/>
                <a:t>日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A85B2A9-2CA9-4762-BA59-3DD3CEA6CB07}"/>
                </a:ext>
              </a:extLst>
            </p:cNvPr>
            <p:cNvSpPr txBox="1"/>
            <p:nvPr/>
          </p:nvSpPr>
          <p:spPr>
            <a:xfrm>
              <a:off x="6184548" y="3582317"/>
              <a:ext cx="2056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目的地：台北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E3DB13FF-3093-4D39-AB7E-C6017DAA74BC}"/>
              </a:ext>
            </a:extLst>
          </p:cNvPr>
          <p:cNvSpPr/>
          <p:nvPr/>
        </p:nvSpPr>
        <p:spPr>
          <a:xfrm>
            <a:off x="3408144" y="5118103"/>
            <a:ext cx="1743076" cy="11096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Natural Language Generation</a:t>
            </a:r>
            <a:endParaRPr lang="zh-TW" altLang="en-US" sz="2400" dirty="0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97547C4-72B7-4C3F-B043-BA35293A6A69}"/>
              </a:ext>
            </a:extLst>
          </p:cNvPr>
          <p:cNvSpPr/>
          <p:nvPr/>
        </p:nvSpPr>
        <p:spPr>
          <a:xfrm flipH="1">
            <a:off x="5232516" y="5443647"/>
            <a:ext cx="1028583" cy="4286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06E282F-502F-4B90-82AD-39494CB80E18}"/>
              </a:ext>
            </a:extLst>
          </p:cNvPr>
          <p:cNvSpPr txBox="1"/>
          <p:nvPr/>
        </p:nvSpPr>
        <p:spPr>
          <a:xfrm>
            <a:off x="645174" y="5257435"/>
            <a:ext cx="192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請問您要從哪裡出發呢？</a:t>
            </a: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91BD466-3343-49C7-AF8F-0316C3725716}"/>
              </a:ext>
            </a:extLst>
          </p:cNvPr>
          <p:cNvSpPr/>
          <p:nvPr/>
        </p:nvSpPr>
        <p:spPr>
          <a:xfrm>
            <a:off x="5252181" y="3134665"/>
            <a:ext cx="560262" cy="4036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D5240219-47DA-4C60-B8A9-4400E57D9E34}"/>
              </a:ext>
            </a:extLst>
          </p:cNvPr>
          <p:cNvSpPr/>
          <p:nvPr/>
        </p:nvSpPr>
        <p:spPr>
          <a:xfrm flipH="1">
            <a:off x="2596319" y="5465765"/>
            <a:ext cx="664053" cy="4143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E402474C-09D1-44FD-8147-C9C7C13DB400}"/>
              </a:ext>
            </a:extLst>
          </p:cNvPr>
          <p:cNvSpPr/>
          <p:nvPr/>
        </p:nvSpPr>
        <p:spPr>
          <a:xfrm>
            <a:off x="2728799" y="3126435"/>
            <a:ext cx="664053" cy="4143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CDC994EE-0B4D-48F6-9331-390662344F98}"/>
              </a:ext>
            </a:extLst>
          </p:cNvPr>
          <p:cNvSpPr/>
          <p:nvPr/>
        </p:nvSpPr>
        <p:spPr>
          <a:xfrm rot="5400000">
            <a:off x="6770829" y="4923476"/>
            <a:ext cx="342106" cy="5204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12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3" grpId="0"/>
      <p:bldP spid="16" grpId="0"/>
      <p:bldP spid="19" grpId="0" animBg="1"/>
      <p:bldP spid="21" grpId="0"/>
      <p:bldP spid="25" grpId="0" animBg="1"/>
      <p:bldP spid="26" grpId="0" animBg="1"/>
      <p:bldP spid="27" grpId="0"/>
      <p:bldP spid="30" grpId="0" animBg="1"/>
      <p:bldP spid="31" grpId="0" animBg="1"/>
      <p:bldP spid="32" grpId="0" animBg="1"/>
      <p:bldP spid="3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B36D6C-5702-49B2-AF2A-33368B9F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solve this problem?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1B75F-5152-429C-9EC0-5549C69A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Network as a function, learn as typical supervised tasks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72FF86-9DE9-4D68-A557-CE8BBE36DB25}"/>
              </a:ext>
            </a:extLst>
          </p:cNvPr>
          <p:cNvSpPr/>
          <p:nvPr/>
        </p:nvSpPr>
        <p:spPr>
          <a:xfrm>
            <a:off x="1394716" y="4002141"/>
            <a:ext cx="1394204" cy="636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C96965-C9A0-4C75-9D85-B071D045C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43" y="5162871"/>
            <a:ext cx="1014092" cy="10140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12DA2A8-5D91-478A-A2BF-80C209E8AFE5}"/>
              </a:ext>
            </a:extLst>
          </p:cNvPr>
          <p:cNvSpPr txBox="1"/>
          <p:nvPr/>
        </p:nvSpPr>
        <p:spPr>
          <a:xfrm>
            <a:off x="1217759" y="2952801"/>
            <a:ext cx="192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Target: 3-3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D6B18D-C2EF-46FA-8DEC-216C358C3A82}"/>
              </a:ext>
            </a:extLst>
          </p:cNvPr>
          <p:cNvSpPr/>
          <p:nvPr/>
        </p:nvSpPr>
        <p:spPr>
          <a:xfrm>
            <a:off x="3690502" y="4002141"/>
            <a:ext cx="1394204" cy="636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pic>
        <p:nvPicPr>
          <p:cNvPr id="12" name="Picture 2" descr="「red light」的圖片搜尋結果">
            <a:extLst>
              <a:ext uri="{FF2B5EF4-FFF2-40B4-BE49-F238E27FC236}">
                <a16:creationId xmlns:a16="http://schemas.microsoft.com/office/drawing/2014/main" id="{69DE83CE-9C32-4755-9C17-FDD1FF2E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90502" y="5191755"/>
            <a:ext cx="1437343" cy="9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282DA6-7DAC-4B7C-A0F2-2EEF9E88E60D}"/>
              </a:ext>
            </a:extLst>
          </p:cNvPr>
          <p:cNvSpPr txBox="1"/>
          <p:nvPr/>
        </p:nvSpPr>
        <p:spPr>
          <a:xfrm>
            <a:off x="3590023" y="2768136"/>
            <a:ext cx="163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Target: Stop!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C79856-EDE8-46AE-8B37-B1AFB3046669}"/>
              </a:ext>
            </a:extLst>
          </p:cNvPr>
          <p:cNvSpPr txBox="1"/>
          <p:nvPr/>
        </p:nvSpPr>
        <p:spPr>
          <a:xfrm>
            <a:off x="5396027" y="5190745"/>
            <a:ext cx="2725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我想訂</a:t>
            </a:r>
            <a:r>
              <a:rPr lang="en-US" altLang="zh-TW" sz="2400" dirty="0"/>
              <a:t>11</a:t>
            </a:r>
            <a:r>
              <a:rPr lang="zh-TW" altLang="en-US" sz="2400" dirty="0"/>
              <a:t>月</a:t>
            </a:r>
            <a:r>
              <a:rPr lang="en-US" altLang="zh-TW" sz="2400" dirty="0"/>
              <a:t>5</a:t>
            </a:r>
            <a:r>
              <a:rPr lang="zh-TW" altLang="en-US" sz="2400" dirty="0"/>
              <a:t>日</a:t>
            </a:r>
            <a:endParaRPr lang="en-US" altLang="zh-TW" sz="2400" dirty="0"/>
          </a:p>
          <a:p>
            <a:pPr algn="ctr"/>
            <a:r>
              <a:rPr lang="zh-TW" altLang="en-US" sz="2400" dirty="0"/>
              <a:t>到台北的機票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A6DFF8E-E382-46A0-88E5-3501A4D0BFA5}"/>
              </a:ext>
            </a:extLst>
          </p:cNvPr>
          <p:cNvSpPr/>
          <p:nvPr/>
        </p:nvSpPr>
        <p:spPr>
          <a:xfrm>
            <a:off x="6061818" y="4002141"/>
            <a:ext cx="1394204" cy="636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208CF43-71A3-4EBD-BB9B-21E2A828280C}"/>
              </a:ext>
            </a:extLst>
          </p:cNvPr>
          <p:cNvSpPr txBox="1"/>
          <p:nvPr/>
        </p:nvSpPr>
        <p:spPr>
          <a:xfrm>
            <a:off x="5551459" y="2768136"/>
            <a:ext cx="257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Target: </a:t>
            </a:r>
            <a:r>
              <a:rPr lang="zh-TW" altLang="en-US" sz="2400" dirty="0"/>
              <a:t>請問您要從哪裡出發呢？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2C5407BD-7717-4079-9521-2EEED8CC83B9}"/>
              </a:ext>
            </a:extLst>
          </p:cNvPr>
          <p:cNvSpPr/>
          <p:nvPr/>
        </p:nvSpPr>
        <p:spPr>
          <a:xfrm rot="16200000">
            <a:off x="1885074" y="4690271"/>
            <a:ext cx="413488" cy="4036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7C76E56-E173-4F84-82A8-288B31652FA3}"/>
              </a:ext>
            </a:extLst>
          </p:cNvPr>
          <p:cNvSpPr/>
          <p:nvPr/>
        </p:nvSpPr>
        <p:spPr>
          <a:xfrm rot="16200000">
            <a:off x="4202429" y="4690271"/>
            <a:ext cx="413488" cy="4036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430644BA-40E1-4780-884C-255B310786FD}"/>
              </a:ext>
            </a:extLst>
          </p:cNvPr>
          <p:cNvSpPr/>
          <p:nvPr/>
        </p:nvSpPr>
        <p:spPr>
          <a:xfrm rot="16200000">
            <a:off x="6505729" y="4736717"/>
            <a:ext cx="506380" cy="4036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FA55EA46-CB15-42E8-BB9F-EFF3C1F195D4}"/>
              </a:ext>
            </a:extLst>
          </p:cNvPr>
          <p:cNvSpPr/>
          <p:nvPr/>
        </p:nvSpPr>
        <p:spPr>
          <a:xfrm rot="16200000">
            <a:off x="6554484" y="3546573"/>
            <a:ext cx="413488" cy="4036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50E3401-54E8-4143-A7FB-90B81397E20B}"/>
              </a:ext>
            </a:extLst>
          </p:cNvPr>
          <p:cNvSpPr/>
          <p:nvPr/>
        </p:nvSpPr>
        <p:spPr>
          <a:xfrm rot="16200000">
            <a:off x="4202429" y="3546573"/>
            <a:ext cx="413488" cy="4036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43E87400-730A-4E61-B435-8E902FAFFC52}"/>
              </a:ext>
            </a:extLst>
          </p:cNvPr>
          <p:cNvSpPr/>
          <p:nvPr/>
        </p:nvSpPr>
        <p:spPr>
          <a:xfrm rot="16200000">
            <a:off x="1781701" y="3443200"/>
            <a:ext cx="620233" cy="4036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44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 animBg="1"/>
      <p:bldP spid="13" grpId="0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4BDD2-8B38-47AE-878E-CAEC03F1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Properties of </a:t>
            </a:r>
            <a:br>
              <a:rPr lang="en-US" altLang="zh-TW" dirty="0"/>
            </a:br>
            <a:r>
              <a:rPr lang="en-US" altLang="zh-TW" dirty="0"/>
              <a:t>Decision Making and Control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81BB6-D2E8-4193-92FC-A9E1CE51D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6546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Agent’s actions </a:t>
            </a:r>
            <a:r>
              <a:rPr lang="en-US" altLang="zh-TW" b="1" dirty="0"/>
              <a:t>affect the subsequent data it receives</a:t>
            </a:r>
          </a:p>
          <a:p>
            <a:r>
              <a:rPr lang="en-US" altLang="zh-TW" b="1" dirty="0"/>
              <a:t>Reward delay</a:t>
            </a:r>
          </a:p>
          <a:p>
            <a:pPr lvl="1"/>
            <a:r>
              <a:rPr lang="en-US" altLang="zh-TW" sz="2800" dirty="0"/>
              <a:t>In space invader, only “fire” obtains reward</a:t>
            </a:r>
          </a:p>
          <a:p>
            <a:pPr lvl="2"/>
            <a:r>
              <a:rPr lang="en-US" altLang="zh-TW" sz="2800" dirty="0"/>
              <a:t>Although the moving before “fire” is important</a:t>
            </a:r>
          </a:p>
          <a:p>
            <a:pPr lvl="1"/>
            <a:r>
              <a:rPr lang="en-US" altLang="zh-TW" sz="2800" dirty="0"/>
              <a:t>In Go playing, sacrificing immediate reward to gain more long-term reward</a:t>
            </a:r>
          </a:p>
          <a:p>
            <a:endParaRPr lang="en-US" altLang="zh-TW" sz="32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5E7E4D3-3A6E-4F2E-8E47-15F415836EBC}"/>
              </a:ext>
            </a:extLst>
          </p:cNvPr>
          <p:cNvGrpSpPr/>
          <p:nvPr/>
        </p:nvGrpSpPr>
        <p:grpSpPr>
          <a:xfrm>
            <a:off x="628650" y="1690689"/>
            <a:ext cx="7886700" cy="954107"/>
            <a:chOff x="628650" y="1690689"/>
            <a:chExt cx="7886700" cy="954107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3FB26FF-37AD-4075-A013-2266615D4EB3}"/>
                </a:ext>
              </a:extLst>
            </p:cNvPr>
            <p:cNvSpPr txBox="1"/>
            <p:nvPr/>
          </p:nvSpPr>
          <p:spPr>
            <a:xfrm>
              <a:off x="3767064" y="1690689"/>
              <a:ext cx="4748286" cy="95410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Machine does not know the influence of each action.</a:t>
              </a:r>
              <a:endParaRPr lang="zh-TW" altLang="en-US" sz="28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6E42EE3-4CA2-4F71-8682-80EC56B4C219}"/>
                </a:ext>
              </a:extLst>
            </p:cNvPr>
            <p:cNvSpPr/>
            <p:nvPr/>
          </p:nvSpPr>
          <p:spPr>
            <a:xfrm>
              <a:off x="628650" y="1921532"/>
              <a:ext cx="28536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F0000"/>
                  </a:solidFill>
                </a:rPr>
                <a:t>What do we miss?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32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956B68-BF13-4C7E-ABC3-DA052DA6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Better Way 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91FB6-2427-401A-937D-3424307B6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6" descr="http://lgs.tw/img/xp1.png.pagespeed.ic.NzL0vritbc.jpg">
            <a:extLst>
              <a:ext uri="{FF2B5EF4-FFF2-40B4-BE49-F238E27FC236}">
                <a16:creationId xmlns:a16="http://schemas.microsoft.com/office/drawing/2014/main" id="{B1E27991-EFED-437D-8B9D-699F0617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2369" y="3805239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FBB78F-ED9C-4F83-BADD-CD8D5251C46A}"/>
              </a:ext>
            </a:extLst>
          </p:cNvPr>
          <p:cNvSpPr/>
          <p:nvPr/>
        </p:nvSpPr>
        <p:spPr>
          <a:xfrm>
            <a:off x="4009557" y="4530253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6" name="向右箭號 6">
            <a:extLst>
              <a:ext uri="{FF2B5EF4-FFF2-40B4-BE49-F238E27FC236}">
                <a16:creationId xmlns:a16="http://schemas.microsoft.com/office/drawing/2014/main" id="{2B9C5275-8F6D-438A-A4AC-0FD2800A1B16}"/>
              </a:ext>
            </a:extLst>
          </p:cNvPr>
          <p:cNvSpPr/>
          <p:nvPr/>
        </p:nvSpPr>
        <p:spPr>
          <a:xfrm>
            <a:off x="3467198" y="487173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7">
            <a:extLst>
              <a:ext uri="{FF2B5EF4-FFF2-40B4-BE49-F238E27FC236}">
                <a16:creationId xmlns:a16="http://schemas.microsoft.com/office/drawing/2014/main" id="{35A7D705-FECC-4ED1-BE3D-8453E5115181}"/>
              </a:ext>
            </a:extLst>
          </p:cNvPr>
          <p:cNvSpPr/>
          <p:nvPr/>
        </p:nvSpPr>
        <p:spPr>
          <a:xfrm>
            <a:off x="5899144" y="487173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5CF7AD4-1530-46D4-8083-5A31EB2E2FDD}"/>
              </a:ext>
            </a:extLst>
          </p:cNvPr>
          <p:cNvGrpSpPr/>
          <p:nvPr/>
        </p:nvGrpSpPr>
        <p:grpSpPr>
          <a:xfrm>
            <a:off x="6430858" y="4548783"/>
            <a:ext cx="1596788" cy="1234764"/>
            <a:chOff x="6737868" y="2183226"/>
            <a:chExt cx="1596788" cy="123476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06DAEA5-B1D5-4367-9DDC-55D82D41E586}"/>
                </a:ext>
              </a:extLst>
            </p:cNvPr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3423211-6871-4B81-96B4-FF79A016205C}"/>
                </a:ext>
              </a:extLst>
            </p:cNvPr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pic>
        <p:nvPicPr>
          <p:cNvPr id="36866" name="Picture 2" descr="「圍棋棋譜」的圖片搜尋結果">
            <a:extLst>
              <a:ext uri="{FF2B5EF4-FFF2-40B4-BE49-F238E27FC236}">
                <a16:creationId xmlns:a16="http://schemas.microsoft.com/office/drawing/2014/main" id="{918B793F-1A25-4122-AD34-097F314F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706" y="210401"/>
            <a:ext cx="3944304" cy="394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0527A7-196B-4BE3-916B-EDBDD76F904E}"/>
              </a:ext>
            </a:extLst>
          </p:cNvPr>
          <p:cNvSpPr txBox="1"/>
          <p:nvPr/>
        </p:nvSpPr>
        <p:spPr>
          <a:xfrm>
            <a:off x="2590454" y="2394573"/>
            <a:ext cx="2176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A sequence of decision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327C994-64B9-4EDE-8FB2-AFF404A8FA60}"/>
              </a:ext>
            </a:extLst>
          </p:cNvPr>
          <p:cNvSpPr txBox="1"/>
          <p:nvPr/>
        </p:nvSpPr>
        <p:spPr>
          <a:xfrm>
            <a:off x="6110684" y="5802469"/>
            <a:ext cx="2217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Classification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「打叉 png」的圖片搜尋結果">
            <a:extLst>
              <a:ext uri="{FF2B5EF4-FFF2-40B4-BE49-F238E27FC236}">
                <a16:creationId xmlns:a16="http://schemas.microsoft.com/office/drawing/2014/main" id="{09DE5096-B1C2-44AC-8A28-8F0D8A5A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25" y="4871735"/>
            <a:ext cx="1843685" cy="18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9C500-6107-42CF-A1EB-D7BEA352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 Learning Scenarios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7934E-0EC8-41EE-A2E1-D71BAEF0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8525"/>
          </a:xfrm>
        </p:spPr>
        <p:txBody>
          <a:bodyPr>
            <a:no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Scenario 1: Reinforcement Learning</a:t>
            </a:r>
          </a:p>
          <a:p>
            <a:pPr lvl="1"/>
            <a:r>
              <a:rPr lang="en-US" altLang="zh-TW" dirty="0"/>
              <a:t>Machine interacts with the environment.</a:t>
            </a:r>
          </a:p>
          <a:p>
            <a:pPr lvl="1"/>
            <a:r>
              <a:rPr lang="en-US" altLang="zh-TW" dirty="0"/>
              <a:t>Machine obtains the reward from the environment, so it knows its performance is good or bad.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Scenario 2: Learning by demonstration </a:t>
            </a:r>
          </a:p>
          <a:p>
            <a:pPr lvl="1"/>
            <a:r>
              <a:rPr lang="en-US" altLang="zh-TW" dirty="0"/>
              <a:t>Also known as imitation learning, apprenticeship learning</a:t>
            </a:r>
          </a:p>
          <a:p>
            <a:pPr lvl="1"/>
            <a:r>
              <a:rPr lang="en-US" altLang="zh-TW" dirty="0"/>
              <a:t>An expert demonstrates how to solve the task, and machine learns from the demonstration.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28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5478B-8558-4614-994F-D33821A1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III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6FAA5ED-CE43-4AC6-A552-BCE9607EFDE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B2B6DE6-E7B4-4382-B33D-507AB72CDB25}"/>
              </a:ext>
            </a:extLst>
          </p:cNvPr>
          <p:cNvSpPr/>
          <p:nvPr/>
        </p:nvSpPr>
        <p:spPr>
          <a:xfrm>
            <a:off x="628650" y="1840864"/>
            <a:ext cx="7886700" cy="20758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9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68720" y="4833439"/>
            <a:ext cx="9855200" cy="20055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-168720" y="1760152"/>
            <a:ext cx="9855200" cy="3802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139051" y="1924601"/>
            <a:ext cx="3268857" cy="2721835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RL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550126" y="1957396"/>
            <a:ext cx="3256699" cy="2732381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139051" y="3077162"/>
            <a:ext cx="246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Policy-based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324459" y="3085456"/>
            <a:ext cx="2467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Value-based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90824" y="4845394"/>
            <a:ext cx="291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Learning an Actor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124677" y="4832696"/>
            <a:ext cx="3077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Learning a 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66418" y="4855883"/>
            <a:ext cx="256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Actor + Critic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>
            <a:off x="6622174" y="3772631"/>
            <a:ext cx="851126" cy="107276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2460333" y="3709268"/>
            <a:ext cx="904080" cy="111395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4931392" y="3514276"/>
            <a:ext cx="75801" cy="138701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148560" y="5916372"/>
            <a:ext cx="497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Model-based Approach</a:t>
            </a:r>
            <a:endParaRPr lang="zh-TW" altLang="en-US" sz="2800" b="1" i="1" u="sng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2570" y="1938344"/>
            <a:ext cx="2496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Model-free Approach</a:t>
            </a:r>
            <a:endParaRPr lang="zh-TW" altLang="en-US" sz="2800" b="1" i="1" u="sng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7193A19-70B4-4BE0-9A1E-C9E182A48049}"/>
              </a:ext>
            </a:extLst>
          </p:cNvPr>
          <p:cNvSpPr txBox="1"/>
          <p:nvPr/>
        </p:nvSpPr>
        <p:spPr>
          <a:xfrm>
            <a:off x="3186928" y="534772"/>
            <a:ext cx="5592469" cy="95410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Alpha Go: policy-based + value-based + model-based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780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38739687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2EDFE-4C24-4700-99E6-BEA3614D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 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F5998716-D3E9-417E-9D12-BEE41FE0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60" y="1370469"/>
            <a:ext cx="946155" cy="11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BB4C85-0DAE-4C7D-BF4E-2E40A7FA15FA}"/>
              </a:ext>
            </a:extLst>
          </p:cNvPr>
          <p:cNvSpPr/>
          <p:nvPr/>
        </p:nvSpPr>
        <p:spPr>
          <a:xfrm>
            <a:off x="4414085" y="2330429"/>
            <a:ext cx="1123926" cy="73574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Env</a:t>
            </a:r>
            <a:endParaRPr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9A8F46-ADCC-4317-9DE1-4569249A7697}"/>
              </a:ext>
            </a:extLst>
          </p:cNvPr>
          <p:cNvSpPr/>
          <p:nvPr/>
        </p:nvSpPr>
        <p:spPr>
          <a:xfrm>
            <a:off x="2054380" y="2330429"/>
            <a:ext cx="1218752" cy="73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Actor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F08C96-9C85-4641-8098-65703DF4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960" y="3431641"/>
            <a:ext cx="993414" cy="1009744"/>
          </a:xfrm>
          <a:prstGeom prst="rect">
            <a:avLst/>
          </a:prstGeom>
        </p:spPr>
      </p:pic>
      <p:pic>
        <p:nvPicPr>
          <p:cNvPr id="8" name="Picture 2" descr="「atari」的圖片搜尋結果">
            <a:extLst>
              <a:ext uri="{FF2B5EF4-FFF2-40B4-BE49-F238E27FC236}">
                <a16:creationId xmlns:a16="http://schemas.microsoft.com/office/drawing/2014/main" id="{95B09806-F630-437A-AD96-D8E307F5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93" y="3689982"/>
            <a:ext cx="1433310" cy="6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9EBDB65-04A4-4D78-8F5A-ACF8E2CA8ED0}"/>
              </a:ext>
            </a:extLst>
          </p:cNvPr>
          <p:cNvSpPr/>
          <p:nvPr/>
        </p:nvSpPr>
        <p:spPr>
          <a:xfrm>
            <a:off x="6678964" y="2285588"/>
            <a:ext cx="1561807" cy="7805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Reward</a:t>
            </a:r>
          </a:p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DBBC01C-A104-4127-A3D5-F5F8AC946E7C}"/>
              </a:ext>
            </a:extLst>
          </p:cNvPr>
          <p:cNvSpPr txBox="1"/>
          <p:nvPr/>
        </p:nvSpPr>
        <p:spPr>
          <a:xfrm>
            <a:off x="367792" y="3498833"/>
            <a:ext cx="1213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Video</a:t>
            </a:r>
          </a:p>
          <a:p>
            <a:pPr algn="ctr"/>
            <a:r>
              <a:rPr lang="en-US" altLang="zh-TW" sz="2800" dirty="0"/>
              <a:t>Game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028CC9-3CCA-49C5-ADA0-CA0741F538DE}"/>
              </a:ext>
            </a:extLst>
          </p:cNvPr>
          <p:cNvSpPr txBox="1"/>
          <p:nvPr/>
        </p:nvSpPr>
        <p:spPr>
          <a:xfrm>
            <a:off x="367791" y="5312468"/>
            <a:ext cx="121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Go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67C1DFF-5AFF-4B32-A7DC-4D92DA8B1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960" y="4879810"/>
            <a:ext cx="1041592" cy="1231496"/>
          </a:xfrm>
          <a:prstGeom prst="rect">
            <a:avLst/>
          </a:prstGeom>
        </p:spPr>
      </p:pic>
      <p:pic>
        <p:nvPicPr>
          <p:cNvPr id="1028" name="Picture 4" descr="「李世石 alphago」的圖片搜尋結果">
            <a:extLst>
              <a:ext uri="{FF2B5EF4-FFF2-40B4-BE49-F238E27FC236}">
                <a16:creationId xmlns:a16="http://schemas.microsoft.com/office/drawing/2014/main" id="{A83C0C71-95F1-47EA-BCF2-02E2083D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48" y="4879810"/>
            <a:ext cx="1795524" cy="12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FE090B-AA65-4461-AD1F-612FD47B2B09}"/>
              </a:ext>
            </a:extLst>
          </p:cNvPr>
          <p:cNvSpPr txBox="1"/>
          <p:nvPr/>
        </p:nvSpPr>
        <p:spPr>
          <a:xfrm>
            <a:off x="6640571" y="3498833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殺一隻怪得 </a:t>
            </a:r>
            <a:r>
              <a:rPr lang="en-US" altLang="zh-TW" sz="2400" dirty="0"/>
              <a:t>20 </a:t>
            </a:r>
            <a:r>
              <a:rPr lang="zh-TW" altLang="en-US" sz="2400" dirty="0"/>
              <a:t>分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D915F9-011E-44B3-97A6-E6335C0D4A05}"/>
              </a:ext>
            </a:extLst>
          </p:cNvPr>
          <p:cNvSpPr txBox="1"/>
          <p:nvPr/>
        </p:nvSpPr>
        <p:spPr>
          <a:xfrm>
            <a:off x="6640571" y="522397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圍棋規則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A28F36-34C3-404A-B200-11472AF818E7}"/>
              </a:ext>
            </a:extLst>
          </p:cNvPr>
          <p:cNvSpPr txBox="1"/>
          <p:nvPr/>
        </p:nvSpPr>
        <p:spPr>
          <a:xfrm>
            <a:off x="4755825" y="1329270"/>
            <a:ext cx="316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cannot control</a:t>
            </a:r>
            <a:endParaRPr lang="zh-TW" altLang="en-US" sz="2800" dirty="0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4566757B-7A8C-4C0E-A6C7-A2E142C75CD8}"/>
              </a:ext>
            </a:extLst>
          </p:cNvPr>
          <p:cNvSpPr/>
          <p:nvPr/>
        </p:nvSpPr>
        <p:spPr>
          <a:xfrm rot="16200000">
            <a:off x="6132188" y="221843"/>
            <a:ext cx="361151" cy="3856017"/>
          </a:xfrm>
          <a:prstGeom prst="rightBrace">
            <a:avLst>
              <a:gd name="adj1" fmla="val 6145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AF3C3B0-491D-4A3A-9C8B-8606D5634430}"/>
              </a:ext>
            </a:extLst>
          </p:cNvPr>
          <p:cNvCxnSpPr/>
          <p:nvPr/>
        </p:nvCxnSpPr>
        <p:spPr>
          <a:xfrm>
            <a:off x="-209550" y="3276600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1E0315A-FFAB-413F-9CDB-43F8C12E2148}"/>
              </a:ext>
            </a:extLst>
          </p:cNvPr>
          <p:cNvCxnSpPr/>
          <p:nvPr/>
        </p:nvCxnSpPr>
        <p:spPr>
          <a:xfrm>
            <a:off x="-285750" y="4629150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45A138C-7F70-4993-8031-B382B481770A}"/>
              </a:ext>
            </a:extLst>
          </p:cNvPr>
          <p:cNvCxnSpPr/>
          <p:nvPr/>
        </p:nvCxnSpPr>
        <p:spPr>
          <a:xfrm>
            <a:off x="-209550" y="6305550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12BED4C-454A-4175-BD05-9E1DC48017C5}"/>
              </a:ext>
            </a:extLst>
          </p:cNvPr>
          <p:cNvCxnSpPr>
            <a:cxnSpLocks/>
          </p:cNvCxnSpPr>
          <p:nvPr/>
        </p:nvCxnSpPr>
        <p:spPr>
          <a:xfrm flipV="1">
            <a:off x="1749657" y="2285588"/>
            <a:ext cx="0" cy="40199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E445D4F-0F5D-4CEE-B31E-7285F226EE10}"/>
              </a:ext>
            </a:extLst>
          </p:cNvPr>
          <p:cNvCxnSpPr>
            <a:cxnSpLocks/>
          </p:cNvCxnSpPr>
          <p:nvPr/>
        </p:nvCxnSpPr>
        <p:spPr>
          <a:xfrm flipV="1">
            <a:off x="3745372" y="2285588"/>
            <a:ext cx="0" cy="3945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D54AB2E-88EC-4718-90D4-E509DED2A2E1}"/>
              </a:ext>
            </a:extLst>
          </p:cNvPr>
          <p:cNvCxnSpPr>
            <a:cxnSpLocks/>
          </p:cNvCxnSpPr>
          <p:nvPr/>
        </p:nvCxnSpPr>
        <p:spPr>
          <a:xfrm flipV="1">
            <a:off x="6312763" y="2285588"/>
            <a:ext cx="0" cy="39956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90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Scenario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514242" y="2743333"/>
            <a:ext cx="0" cy="3220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514242" y="5946890"/>
            <a:ext cx="33430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08661" y="2753089"/>
            <a:ext cx="242872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69993" y="2238721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6444343" y="2743333"/>
            <a:ext cx="202705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858573" y="2243978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8471401" y="2714829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5336279" y="6002231"/>
            <a:ext cx="313512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74226" y="4445121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63124" y="2822826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 input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201156" y="4244536"/>
            <a:ext cx="241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Used to pick the best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5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79" y="1657036"/>
            <a:ext cx="1835587" cy="23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/>
          <p:cNvSpPr txBox="1"/>
          <p:nvPr/>
        </p:nvSpPr>
        <p:spPr>
          <a:xfrm>
            <a:off x="6613896" y="2764271"/>
            <a:ext cx="194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Function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output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636279" y="2478567"/>
            <a:ext cx="2655616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Action = </a:t>
            </a:r>
            <a:r>
              <a:rPr lang="el-GR" altLang="zh-TW" sz="2800" dirty="0"/>
              <a:t>π</a:t>
            </a:r>
            <a:r>
              <a:rPr lang="en-US" altLang="zh-TW" sz="2800" dirty="0"/>
              <a:t>( Observation )</a:t>
            </a:r>
            <a:endParaRPr lang="zh-TW" altLang="en-US" sz="28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024472" y="1982713"/>
            <a:ext cx="2182307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Actor/Policy</a:t>
            </a:r>
            <a:endParaRPr lang="zh-TW" altLang="en-US" sz="2800" dirty="0"/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579805" y="3653823"/>
            <a:ext cx="0" cy="162430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  <p:bldP spid="44" grpId="0"/>
      <p:bldP spid="4" grpId="0" animBg="1"/>
      <p:bldP spid="4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to play Go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" y="2674043"/>
            <a:ext cx="2746053" cy="2746053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114017" y="2657699"/>
            <a:ext cx="2751833" cy="2762397"/>
            <a:chOff x="14602221" y="579260"/>
            <a:chExt cx="2751833" cy="276239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2221" y="579260"/>
              <a:ext cx="2751833" cy="2762397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15188172" y="2557401"/>
              <a:ext cx="1579929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167" y="4500445"/>
            <a:ext cx="1969225" cy="1580611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9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to play Go</a:t>
            </a:r>
            <a:endParaRPr lang="zh-TW" altLang="en-US" dirty="0"/>
          </a:p>
        </p:txBody>
      </p:sp>
      <p:pic>
        <p:nvPicPr>
          <p:cNvPr id="123906" name="Picture 2" descr="https://pixabay.com/static/uploads/photo/2013/07/12/13/55/earth-147591_960_7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73" y="5377857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147828" y="6028080"/>
            <a:ext cx="204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171700" y="2443512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171701" y="5730915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171702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579805" y="3355777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40479" y="2016700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cxnSp>
        <p:nvCxnSpPr>
          <p:cNvPr id="20" name="直線接點 19"/>
          <p:cNvCxnSpPr/>
          <p:nvPr/>
        </p:nvCxnSpPr>
        <p:spPr>
          <a:xfrm>
            <a:off x="5446359" y="2443512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615740" y="1978501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</a:t>
            </a:r>
            <a:endParaRPr lang="zh-TW" altLang="en-US" sz="24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7131551" y="2440166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53084" y="3690403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Reward</a:t>
            </a:r>
            <a:endParaRPr lang="zh-TW" altLang="en-US" sz="2400" dirty="0"/>
          </a:p>
        </p:txBody>
      </p:sp>
      <p:pic>
        <p:nvPicPr>
          <p:cNvPr id="125954" name="Picture 2" descr="http://www.chen-design.com/blog/blogimg/20160310-alphago-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24" y="2631804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0" y="2674043"/>
            <a:ext cx="2746053" cy="274605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67" y="4500445"/>
            <a:ext cx="1969225" cy="1580611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H="1">
            <a:off x="5413375" y="5727568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82" y="2674043"/>
            <a:ext cx="2717561" cy="271756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066" y="2668307"/>
            <a:ext cx="2837583" cy="280477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3152382" y="4602735"/>
            <a:ext cx="274401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win, reward = 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44479" y="5119798"/>
            <a:ext cx="274401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If loss, reward = -1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702834" y="4085312"/>
            <a:ext cx="3631360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reward = 0 in most cases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96398" y="553378"/>
            <a:ext cx="2678091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Agent learns to take actions maximizing expected reward.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050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Actor, Environment, Reward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308C4E2-CCF4-45D9-A2CE-B3267DF820DE}"/>
              </a:ext>
            </a:extLst>
          </p:cNvPr>
          <p:cNvGrpSpPr/>
          <p:nvPr/>
        </p:nvGrpSpPr>
        <p:grpSpPr>
          <a:xfrm>
            <a:off x="1113612" y="5441831"/>
            <a:ext cx="4132394" cy="875124"/>
            <a:chOff x="1148094" y="5472380"/>
            <a:chExt cx="4132394" cy="875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/>
                <p:nvPr/>
              </p:nvSpPr>
              <p:spPr>
                <a:xfrm>
                  <a:off x="1430588" y="5885839"/>
                  <a:ext cx="38499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0588" y="5885839"/>
                  <a:ext cx="384990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D5E2E76-8841-4D43-A775-864B758FB0E4}"/>
                </a:ext>
              </a:extLst>
            </p:cNvPr>
            <p:cNvSpPr txBox="1"/>
            <p:nvPr/>
          </p:nvSpPr>
          <p:spPr>
            <a:xfrm>
              <a:off x="1148094" y="5472380"/>
              <a:ext cx="1710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Trajectory</a:t>
              </a:r>
              <a:endParaRPr lang="zh-TW" altLang="en-US" sz="2400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F1AA549-BD5C-4BFF-B535-4EB30DDCB380}"/>
              </a:ext>
            </a:extLst>
          </p:cNvPr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1D1A10F-64D1-43B8-A1AC-537F09E788F0}"/>
              </a:ext>
            </a:extLst>
          </p:cNvPr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6A68E0C-F940-4420-BBF3-4873FEFB1346}"/>
              </a:ext>
            </a:extLst>
          </p:cNvPr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64661657-9AA2-4738-9F55-4F82FB7D627B}"/>
              </a:ext>
            </a:extLst>
          </p:cNvPr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78A6E2B-0BEE-4252-97A6-E49CC988A8DD}"/>
              </a:ext>
            </a:extLst>
          </p:cNvPr>
          <p:cNvCxnSpPr>
            <a:cxnSpLocks/>
          </p:cNvCxnSpPr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C6A9E217-B0DC-4D99-9EA3-16EBD201E9D1}"/>
              </a:ext>
            </a:extLst>
          </p:cNvPr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C712418-DAA7-4C82-A485-A9A075559A22}"/>
              </a:ext>
            </a:extLst>
          </p:cNvPr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447040D-BDAC-463A-8DF7-9CD1F7D78ADD}"/>
              </a:ext>
            </a:extLst>
          </p:cNvPr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95190741-A9A4-458C-8F60-D43011C61160}"/>
              </a:ext>
            </a:extLst>
          </p:cNvPr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EC0EF2-1773-4009-9B13-AD0BAD609A70}"/>
              </a:ext>
            </a:extLst>
          </p:cNvPr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7AEB6C3-EC52-4153-836E-88D1460E5FEA}"/>
              </a:ext>
            </a:extLst>
          </p:cNvPr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BEC893-5622-4815-8DD5-9D504469A476}"/>
              </a:ext>
            </a:extLst>
          </p:cNvPr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3D170850-EDCE-44CE-AF74-1BB81752AF10}"/>
              </a:ext>
            </a:extLst>
          </p:cNvPr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EF950136-AFCD-41DA-875A-A0765680D7C1}"/>
              </a:ext>
            </a:extLst>
          </p:cNvPr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C310BEB-6E38-4D70-A289-EF3B184B0876}"/>
              </a:ext>
            </a:extLst>
          </p:cNvPr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繪多邊形: 圖案 73">
            <a:extLst>
              <a:ext uri="{FF2B5EF4-FFF2-40B4-BE49-F238E27FC236}">
                <a16:creationId xmlns:a16="http://schemas.microsoft.com/office/drawing/2014/main" id="{076B76BF-3855-47A3-A21C-0C2439E3B6A0}"/>
              </a:ext>
            </a:extLst>
          </p:cNvPr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E37A00F-945D-49F1-B413-2F88B1ACD1A2}"/>
              </a:ext>
            </a:extLst>
          </p:cNvPr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6C68FC44-2949-4D8D-BC1D-7058AA76A721}"/>
              </a:ext>
            </a:extLst>
          </p:cNvPr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0BD6B0A4-D8D6-4634-934C-297D767B48F5}"/>
              </a:ext>
            </a:extLst>
          </p:cNvPr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13ADE48-AFD9-4EAD-AEDF-7C021DCCEED7}"/>
                  </a:ext>
                </a:extLst>
              </p:cNvPr>
              <p:cNvSpPr txBox="1"/>
              <p:nvPr/>
            </p:nvSpPr>
            <p:spPr>
              <a:xfrm>
                <a:off x="6091082" y="4914586"/>
                <a:ext cx="2315540" cy="1500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Total reward: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13ADE48-AFD9-4EAD-AEDF-7C021DCCE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082" y="4914586"/>
                <a:ext cx="2315540" cy="1500091"/>
              </a:xfrm>
              <a:prstGeom prst="rect">
                <a:avLst/>
              </a:prstGeom>
              <a:blipFill>
                <a:blip r:embed="rId12"/>
                <a:stretch>
                  <a:fillRect l="-3947" t="-32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8BE8B468-0989-4117-B69F-D2084B98EB95}"/>
              </a:ext>
            </a:extLst>
          </p:cNvPr>
          <p:cNvGrpSpPr/>
          <p:nvPr/>
        </p:nvGrpSpPr>
        <p:grpSpPr>
          <a:xfrm>
            <a:off x="1363589" y="3609404"/>
            <a:ext cx="1345376" cy="1548715"/>
            <a:chOff x="1376289" y="3545257"/>
            <a:chExt cx="1345376" cy="154871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821663B-D222-431C-9657-E37771B5E54E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6EAB1E1-473D-4F71-AF46-983544C75919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5C01DB54-8953-446D-A198-C455794BA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3A07B439-40E4-40BB-B09B-DF8C51F7BDC9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CF087584-667C-4CE7-8A17-FBD7D58E3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73676896-B5C8-48A6-83F2-D7F16B342089}"/>
              </a:ext>
            </a:extLst>
          </p:cNvPr>
          <p:cNvGrpSpPr/>
          <p:nvPr/>
        </p:nvGrpSpPr>
        <p:grpSpPr>
          <a:xfrm>
            <a:off x="4154695" y="3652905"/>
            <a:ext cx="1345376" cy="1548715"/>
            <a:chOff x="1376289" y="3545257"/>
            <a:chExt cx="1345376" cy="154871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219BB44-DC5C-40E6-9575-A2DEC3FD7D63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C278B45B-DC6B-4F68-87A1-905165F2D208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93" name="直線單箭頭接點 92">
                <a:extLst>
                  <a:ext uri="{FF2B5EF4-FFF2-40B4-BE49-F238E27FC236}">
                    <a16:creationId xmlns:a16="http://schemas.microsoft.com/office/drawing/2014/main" id="{D88D4082-88D9-4D63-A835-3DCB2F193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C281E107-694D-412F-8B67-AAB4628CB8D4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3B4197D4-2F57-464F-B89E-196CE0120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57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/>
          <p:cNvCxnSpPr/>
          <p:nvPr/>
        </p:nvCxnSpPr>
        <p:spPr>
          <a:xfrm flipV="1">
            <a:off x="2187193" y="3614029"/>
            <a:ext cx="1959663" cy="8928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65101" y="80962"/>
            <a:ext cx="5239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Example: Playing Video Game</a:t>
            </a:r>
            <a:endParaRPr lang="zh-TW" altLang="en-US" sz="3200" b="1" i="1" u="sng" dirty="0"/>
          </a:p>
        </p:txBody>
      </p:sp>
      <p:pic>
        <p:nvPicPr>
          <p:cNvPr id="12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32" y="4375241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圓角矩形 13"/>
              <p:cNvSpPr/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: “right”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語音泡泡: 圓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9"/>
                <a:stretch>
                  <a:fillRect r="-5687" b="-8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  <a:blipFill>
                <a:blip r:embed="rId10"/>
                <a:stretch>
                  <a:fillRect l="-3333" t="-5839" r="-6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17" y="4351763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圓角矩形 16"/>
              <p:cNvSpPr/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: “fire”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語音泡泡: 圓角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1"/>
                <a:stretch>
                  <a:fillRect l="-2387" r="-11671"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6423586" y="5569336"/>
            <a:ext cx="168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(kill an alien)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079793" y="3563876"/>
            <a:ext cx="440434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726059" y="3623770"/>
            <a:ext cx="706645" cy="8254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6" idx="2"/>
          </p:cNvCxnSpPr>
          <p:nvPr/>
        </p:nvCxnSpPr>
        <p:spPr>
          <a:xfrm flipV="1">
            <a:off x="6071030" y="3544052"/>
            <a:ext cx="1523144" cy="9126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  <a:blipFill>
                <a:blip r:embed="rId12"/>
                <a:stretch>
                  <a:fillRect l="-870" t="-5797" r="-4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879988" y="6122737"/>
            <a:ext cx="7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Usually there is some randomness in the environment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65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5" grpId="0" animBg="1"/>
      <p:bldP spid="17" grpId="0" animBg="1"/>
      <p:bldP spid="19" grpId="0"/>
      <p:bldP spid="18" grpId="0" animBg="1"/>
      <p:bldP spid="31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65101" y="80962"/>
            <a:ext cx="5239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Example: Playing Video Game</a:t>
            </a:r>
            <a:endParaRPr lang="zh-TW" altLang="en-US" sz="3200" b="1" i="1" u="sng" dirty="0"/>
          </a:p>
        </p:txBody>
      </p:sp>
      <p:sp>
        <p:nvSpPr>
          <p:cNvPr id="2" name="文字方塊 1"/>
          <p:cNvSpPr txBox="1"/>
          <p:nvPr/>
        </p:nvSpPr>
        <p:spPr>
          <a:xfrm>
            <a:off x="172825" y="4164961"/>
            <a:ext cx="275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After many turns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9710" y="3851105"/>
            <a:ext cx="2889425" cy="190637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72825" y="4804294"/>
            <a:ext cx="275771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語音泡泡: 圓角矩形 24"/>
              <p:cNvSpPr/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語音泡泡: 圓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9"/>
                <a:stretch>
                  <a:fillRect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  <a:blipFill>
                <a:blip r:embed="rId10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072100" y="4338615"/>
            <a:ext cx="2844643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Game Over</a:t>
            </a:r>
          </a:p>
          <a:p>
            <a:pPr algn="ctr"/>
            <a:r>
              <a:rPr lang="en-US" altLang="zh-TW" sz="2400" dirty="0"/>
              <a:t>(spaceship destroyed)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58305" y="3641741"/>
            <a:ext cx="2892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an </a:t>
            </a:r>
            <a:r>
              <a:rPr lang="en-US" altLang="zh-TW" sz="2800" b="1" i="1" u="sng" dirty="0"/>
              <a:t>episode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89760" y="5760247"/>
            <a:ext cx="291531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 want the total reward be maximized.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/>
              <p:nvPr/>
            </p:nvSpPr>
            <p:spPr>
              <a:xfrm>
                <a:off x="6089760" y="4164961"/>
                <a:ext cx="2315540" cy="1500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Total reward: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760" y="4164961"/>
                <a:ext cx="2315540" cy="1500091"/>
              </a:xfrm>
              <a:prstGeom prst="rect">
                <a:avLst/>
              </a:prstGeom>
              <a:blipFill>
                <a:blip r:embed="rId11"/>
                <a:stretch>
                  <a:fillRect l="-4211" t="-32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60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  <p:bldP spid="27" grpId="0" animBg="1"/>
      <p:bldP spid="13" grpId="0" animBg="1"/>
      <p:bldP spid="23" grpId="0"/>
      <p:bldP spid="30" grpId="0" animBg="1"/>
      <p:bldP spid="17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400" dirty="0"/>
              <a:t>Input of neural network: the observation of machine represented as a vector or a matrix</a:t>
            </a:r>
          </a:p>
          <a:p>
            <a:r>
              <a:rPr lang="en-US" altLang="zh-TW" sz="2400" dirty="0"/>
              <a:t>Output neural network : each action corresponds to a neuron in output layer</a:t>
            </a:r>
          </a:p>
          <a:p>
            <a:pPr lvl="2"/>
            <a:endParaRPr lang="zh-TW" altLang="en-US" dirty="0"/>
          </a:p>
        </p:txBody>
      </p:sp>
      <p:sp>
        <p:nvSpPr>
          <p:cNvPr id="5" name="Shape 226"/>
          <p:cNvSpPr/>
          <p:nvPr/>
        </p:nvSpPr>
        <p:spPr>
          <a:xfrm>
            <a:off x="4600651" y="4063847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4629294" y="4156158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4636090" y="4486510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4646158" y="5256688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4627991" y="4849463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4201870" y="4647308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3658645" y="4489295"/>
            <a:ext cx="72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" name="Shape 226"/>
          <p:cNvSpPr/>
          <p:nvPr/>
        </p:nvSpPr>
        <p:spPr>
          <a:xfrm>
            <a:off x="3525042" y="4156158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4923243" y="427803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4919111" y="469133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4912399" y="5360190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3115855" y="4647308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左箭號 67"/>
          <p:cNvSpPr/>
          <p:nvPr/>
        </p:nvSpPr>
        <p:spPr>
          <a:xfrm flipH="1">
            <a:off x="2280582" y="4633874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2652124" y="3999266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Shape 226"/>
          <p:cNvSpPr/>
          <p:nvPr/>
        </p:nvSpPr>
        <p:spPr>
          <a:xfrm>
            <a:off x="2770607" y="4156158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743621" y="3462333"/>
            <a:ext cx="222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NN as actor 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37148" y="5359872"/>
            <a:ext cx="12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361195" y="5131864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361195" y="4533485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365144" y="4076781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096531" y="4423232"/>
            <a:ext cx="162899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Score of an action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47" y="2954071"/>
            <a:ext cx="1063816" cy="108130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6203474" y="4053248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206421" y="4524164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12450" y="5101086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40" name="右大括弧 39"/>
          <p:cNvSpPr/>
          <p:nvPr/>
        </p:nvSpPr>
        <p:spPr>
          <a:xfrm>
            <a:off x="6761574" y="3974188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92" y="4171453"/>
            <a:ext cx="1869691" cy="12298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3EADF0-C68A-4D67-9660-419FC236AA47}"/>
              </a:ext>
            </a:extLst>
          </p:cNvPr>
          <p:cNvSpPr txBox="1"/>
          <p:nvPr/>
        </p:nvSpPr>
        <p:spPr>
          <a:xfrm>
            <a:off x="7015752" y="3177633"/>
            <a:ext cx="212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Take the action based on the probability.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as Actor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15519" y="5802426"/>
            <a:ext cx="7943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What is the benefit of using network instead of lookup table? 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568688" y="6222233"/>
            <a:ext cx="2143491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generalization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402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1" grpId="0"/>
      <p:bldP spid="28" grpId="0"/>
      <p:bldP spid="30" grpId="0" animBg="1"/>
      <p:bldP spid="31" grpId="0" animBg="1"/>
      <p:bldP spid="32" grpId="0" animBg="1"/>
      <p:bldP spid="33" grpId="0" animBg="1"/>
      <p:bldP spid="37" grpId="0"/>
      <p:bldP spid="38" grpId="0"/>
      <p:bldP spid="39" grpId="0"/>
      <p:bldP spid="40" grpId="0" animBg="1"/>
      <p:bldP spid="4" grpId="0"/>
      <p:bldP spid="20" grpId="0"/>
      <p:bldP spid="42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Actor, Environment, Reward 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1AA549-BD5C-4BFF-B535-4EB30DDCB380}"/>
              </a:ext>
            </a:extLst>
          </p:cNvPr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1D1A10F-64D1-43B8-A1AC-537F09E788F0}"/>
              </a:ext>
            </a:extLst>
          </p:cNvPr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6A68E0C-F940-4420-BBF3-4873FEFB1346}"/>
              </a:ext>
            </a:extLst>
          </p:cNvPr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64661657-9AA2-4738-9F55-4F82FB7D627B}"/>
              </a:ext>
            </a:extLst>
          </p:cNvPr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78A6E2B-0BEE-4252-97A6-E49CC988A8DD}"/>
              </a:ext>
            </a:extLst>
          </p:cNvPr>
          <p:cNvCxnSpPr>
            <a:cxnSpLocks/>
          </p:cNvCxnSpPr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C6A9E217-B0DC-4D99-9EA3-16EBD201E9D1}"/>
              </a:ext>
            </a:extLst>
          </p:cNvPr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C712418-DAA7-4C82-A485-A9A075559A22}"/>
              </a:ext>
            </a:extLst>
          </p:cNvPr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447040D-BDAC-463A-8DF7-9CD1F7D78ADD}"/>
              </a:ext>
            </a:extLst>
          </p:cNvPr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95190741-A9A4-458C-8F60-D43011C61160}"/>
              </a:ext>
            </a:extLst>
          </p:cNvPr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EC0EF2-1773-4009-9B13-AD0BAD609A70}"/>
              </a:ext>
            </a:extLst>
          </p:cNvPr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7AEB6C3-EC52-4153-836E-88D1460E5FEA}"/>
              </a:ext>
            </a:extLst>
          </p:cNvPr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BEC893-5622-4815-8DD5-9D504469A476}"/>
              </a:ext>
            </a:extLst>
          </p:cNvPr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3D170850-EDCE-44CE-AF74-1BB81752AF10}"/>
              </a:ext>
            </a:extLst>
          </p:cNvPr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EF950136-AFCD-41DA-875A-A0765680D7C1}"/>
              </a:ext>
            </a:extLst>
          </p:cNvPr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C310BEB-6E38-4D70-A289-EF3B184B0876}"/>
              </a:ext>
            </a:extLst>
          </p:cNvPr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繪多邊形: 圖案 73">
            <a:extLst>
              <a:ext uri="{FF2B5EF4-FFF2-40B4-BE49-F238E27FC236}">
                <a16:creationId xmlns:a16="http://schemas.microsoft.com/office/drawing/2014/main" id="{076B76BF-3855-47A3-A21C-0C2439E3B6A0}"/>
              </a:ext>
            </a:extLst>
          </p:cNvPr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E37A00F-945D-49F1-B413-2F88B1ACD1A2}"/>
              </a:ext>
            </a:extLst>
          </p:cNvPr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6C68FC44-2949-4D8D-BC1D-7058AA76A721}"/>
              </a:ext>
            </a:extLst>
          </p:cNvPr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0BD6B0A4-D8D6-4634-934C-297D767B48F5}"/>
              </a:ext>
            </a:extLst>
          </p:cNvPr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13ADE48-AFD9-4EAD-AEDF-7C021DCCEED7}"/>
                  </a:ext>
                </a:extLst>
              </p:cNvPr>
              <p:cNvSpPr txBox="1"/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13ADE48-AFD9-4EAD-AEDF-7C021DCCE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8BE8B468-0989-4117-B69F-D2084B98EB95}"/>
              </a:ext>
            </a:extLst>
          </p:cNvPr>
          <p:cNvGrpSpPr/>
          <p:nvPr/>
        </p:nvGrpSpPr>
        <p:grpSpPr>
          <a:xfrm>
            <a:off x="1363589" y="3609404"/>
            <a:ext cx="1345376" cy="1548715"/>
            <a:chOff x="1376289" y="3545257"/>
            <a:chExt cx="1345376" cy="154871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821663B-D222-431C-9657-E37771B5E54E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6EAB1E1-473D-4F71-AF46-983544C75919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5C01DB54-8953-446D-A198-C455794BA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3A07B439-40E4-40BB-B09B-DF8C51F7BDC9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CF087584-667C-4CE7-8A17-FBD7D58E3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73676896-B5C8-48A6-83F2-D7F16B342089}"/>
              </a:ext>
            </a:extLst>
          </p:cNvPr>
          <p:cNvGrpSpPr/>
          <p:nvPr/>
        </p:nvGrpSpPr>
        <p:grpSpPr>
          <a:xfrm>
            <a:off x="4154695" y="3652905"/>
            <a:ext cx="1345376" cy="1548715"/>
            <a:chOff x="1376289" y="3545257"/>
            <a:chExt cx="1345376" cy="154871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219BB44-DC5C-40E6-9575-A2DEC3FD7D63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C278B45B-DC6B-4F68-87A1-905165F2D208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93" name="直線單箭頭接點 92">
                <a:extLst>
                  <a:ext uri="{FF2B5EF4-FFF2-40B4-BE49-F238E27FC236}">
                    <a16:creationId xmlns:a16="http://schemas.microsoft.com/office/drawing/2014/main" id="{D88D4082-88D9-4D63-A835-3DCB2F193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C281E107-694D-412F-8B67-AAB4628CB8D4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3B4197D4-2F57-464F-B89E-196CE0120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9B64181-9184-4393-AACB-9DD488DD835A}"/>
              </a:ext>
            </a:extLst>
          </p:cNvPr>
          <p:cNvCxnSpPr>
            <a:cxnSpLocks/>
          </p:cNvCxnSpPr>
          <p:nvPr/>
        </p:nvCxnSpPr>
        <p:spPr>
          <a:xfrm>
            <a:off x="6756025" y="5334331"/>
            <a:ext cx="0" cy="54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710E69CB-3B7D-4024-8726-970156925957}"/>
              </a:ext>
            </a:extLst>
          </p:cNvPr>
          <p:cNvCxnSpPr>
            <a:cxnSpLocks/>
          </p:cNvCxnSpPr>
          <p:nvPr/>
        </p:nvCxnSpPr>
        <p:spPr>
          <a:xfrm>
            <a:off x="4821703" y="5173045"/>
            <a:ext cx="0" cy="1612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45BF9344-219C-451E-A867-C109BAFB1F01}"/>
              </a:ext>
            </a:extLst>
          </p:cNvPr>
          <p:cNvCxnSpPr>
            <a:cxnSpLocks/>
          </p:cNvCxnSpPr>
          <p:nvPr/>
        </p:nvCxnSpPr>
        <p:spPr>
          <a:xfrm>
            <a:off x="2026300" y="5145440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4DED578-4334-41A0-91DC-72153D5E1757}"/>
              </a:ext>
            </a:extLst>
          </p:cNvPr>
          <p:cNvCxnSpPr>
            <a:cxnSpLocks/>
          </p:cNvCxnSpPr>
          <p:nvPr/>
        </p:nvCxnSpPr>
        <p:spPr>
          <a:xfrm flipH="1">
            <a:off x="2026300" y="5334331"/>
            <a:ext cx="62795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7F8015-8780-4A82-90ED-EEC7C7E871AE}"/>
              </a:ext>
            </a:extLst>
          </p:cNvPr>
          <p:cNvSpPr txBox="1"/>
          <p:nvPr/>
        </p:nvSpPr>
        <p:spPr>
          <a:xfrm>
            <a:off x="5779347" y="1422168"/>
            <a:ext cx="167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Network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B9D41D9D-2BC1-436D-9754-3BA192766284}"/>
              </a:ext>
            </a:extLst>
          </p:cNvPr>
          <p:cNvSpPr txBox="1"/>
          <p:nvPr/>
        </p:nvSpPr>
        <p:spPr>
          <a:xfrm>
            <a:off x="2893678" y="1406176"/>
            <a:ext cx="167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Network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4295B30A-B8C9-4DC4-9601-EEE9D46A01A2}"/>
              </a:ext>
            </a:extLst>
          </p:cNvPr>
          <p:cNvSpPr txBox="1"/>
          <p:nvPr/>
        </p:nvSpPr>
        <p:spPr>
          <a:xfrm>
            <a:off x="6684345" y="4169344"/>
            <a:ext cx="1831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They are not networks.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EEF9690-F695-4A64-93ED-E9A2481F9AEC}"/>
              </a:ext>
            </a:extLst>
          </p:cNvPr>
          <p:cNvCxnSpPr/>
          <p:nvPr/>
        </p:nvCxnSpPr>
        <p:spPr>
          <a:xfrm flipV="1">
            <a:off x="3031876" y="1883833"/>
            <a:ext cx="302167" cy="458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62D9C4A6-9F94-4CBD-8149-165BD62F6ACB}"/>
              </a:ext>
            </a:extLst>
          </p:cNvPr>
          <p:cNvCxnSpPr/>
          <p:nvPr/>
        </p:nvCxnSpPr>
        <p:spPr>
          <a:xfrm flipV="1">
            <a:off x="5972489" y="1897176"/>
            <a:ext cx="302167" cy="458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F41D167F-6B9D-4084-8606-DF42379543A9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5418124" y="4234161"/>
            <a:ext cx="1262060" cy="318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8D385F38-574B-40F7-A3E2-529949213BCB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449710" y="2965655"/>
            <a:ext cx="150138" cy="1203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語音泡泡: 圓角矩形 97">
            <a:extLst>
              <a:ext uri="{FF2B5EF4-FFF2-40B4-BE49-F238E27FC236}">
                <a16:creationId xmlns:a16="http://schemas.microsoft.com/office/drawing/2014/main" id="{DAC28B34-CB09-46ED-8678-1D5280AA1FC0}"/>
              </a:ext>
            </a:extLst>
          </p:cNvPr>
          <p:cNvSpPr/>
          <p:nvPr/>
        </p:nvSpPr>
        <p:spPr>
          <a:xfrm>
            <a:off x="508807" y="5447794"/>
            <a:ext cx="4116875" cy="965200"/>
          </a:xfrm>
          <a:prstGeom prst="wedgeRoundRectCallout">
            <a:avLst>
              <a:gd name="adj1" fmla="val -85189"/>
              <a:gd name="adj2" fmla="val 447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如果發現不能微分就用 </a:t>
            </a:r>
            <a:r>
              <a:rPr lang="en-US" altLang="zh-TW" sz="2400" dirty="0"/>
              <a:t>policy gradient </a:t>
            </a:r>
            <a:r>
              <a:rPr lang="zh-TW" altLang="en-US" sz="2400" dirty="0"/>
              <a:t>硬 </a:t>
            </a:r>
            <a:r>
              <a:rPr lang="en-US" altLang="zh-TW" sz="2400" dirty="0"/>
              <a:t>train </a:t>
            </a:r>
            <a:r>
              <a:rPr lang="zh-TW" altLang="en-US" sz="2400" dirty="0"/>
              <a:t>一發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07E8A67-A5DF-4685-A084-879402F607CD}"/>
              </a:ext>
            </a:extLst>
          </p:cNvPr>
          <p:cNvCxnSpPr>
            <a:cxnSpLocks/>
          </p:cNvCxnSpPr>
          <p:nvPr/>
        </p:nvCxnSpPr>
        <p:spPr>
          <a:xfrm>
            <a:off x="2841843" y="3618800"/>
            <a:ext cx="466496" cy="493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D9B7D14B-26E5-42A0-B7EB-2F715542ECB8}"/>
              </a:ext>
            </a:extLst>
          </p:cNvPr>
          <p:cNvSpPr txBox="1"/>
          <p:nvPr/>
        </p:nvSpPr>
        <p:spPr>
          <a:xfrm>
            <a:off x="2871149" y="3988699"/>
            <a:ext cx="1099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argmax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A5ED88-E554-4C47-A24E-BF820DB37AD2}"/>
              </a:ext>
            </a:extLst>
          </p:cNvPr>
          <p:cNvSpPr/>
          <p:nvPr/>
        </p:nvSpPr>
        <p:spPr>
          <a:xfrm>
            <a:off x="561814" y="6451884"/>
            <a:ext cx="5977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https://www.youtube.com/watch?v=W8XF3ME8G2I</a:t>
            </a:r>
          </a:p>
        </p:txBody>
      </p:sp>
    </p:spTree>
    <p:extLst>
      <p:ext uri="{BB962C8B-B14F-4D97-AF65-F5344CB8AC3E}">
        <p14:creationId xmlns:p14="http://schemas.microsoft.com/office/powerpoint/2010/main" val="77019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4" grpId="0"/>
      <p:bldP spid="85" grpId="0"/>
      <p:bldP spid="98" grpId="0" animBg="1"/>
      <p:bldP spid="100" grpId="0"/>
      <p:bldP spid="23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Warning of Math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DABE17-BE73-4FDB-A02C-6EEE9E84F3DA}"/>
              </a:ext>
            </a:extLst>
          </p:cNvPr>
          <p:cNvSpPr/>
          <p:nvPr/>
        </p:nvSpPr>
        <p:spPr>
          <a:xfrm>
            <a:off x="3321294" y="3650737"/>
            <a:ext cx="2701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000FF"/>
                </a:solidFill>
              </a:rPr>
              <a:t>Policy Gradient</a:t>
            </a:r>
            <a:endParaRPr lang="zh-TW" alt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7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12753692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32263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14477" y="2566317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Neural Network as Actor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13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3442138" y="1854853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0C6C57-8F29-4721-8A11-910F7C26A70C}"/>
              </a:ext>
            </a:extLst>
          </p:cNvPr>
          <p:cNvSpPr txBox="1"/>
          <p:nvPr/>
        </p:nvSpPr>
        <p:spPr>
          <a:xfrm>
            <a:off x="514477" y="2566317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Neural Network as Actor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71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Actor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172075"/>
              </a:xfrm>
            </p:spPr>
            <p:txBody>
              <a:bodyPr/>
              <a:lstStyle/>
              <a:p>
                <a:r>
                  <a:rPr lang="en-US" altLang="zh-TW" sz="2400" dirty="0"/>
                  <a:t>Given an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 with network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Use the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 to play the video game</a:t>
                </a:r>
              </a:p>
              <a:p>
                <a:pPr lvl="1"/>
                <a:r>
                  <a:rPr lang="en-US" altLang="zh-TW" sz="18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</a:t>
                </a:r>
                <a:r>
                  <a:rPr lang="en-US" altLang="zh-TW" sz="1800" b="0" dirty="0"/>
                  <a:t> decides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obtains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sees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decides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obtains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sees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……</a:t>
                </a:r>
              </a:p>
              <a:p>
                <a:pPr lvl="1"/>
                <a:r>
                  <a:rPr lang="en-US" altLang="zh-TW" sz="1800" dirty="0"/>
                  <a:t>Machine decides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/>
                  <a:t>Machine obtains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172075"/>
              </a:xfrm>
              <a:blipFill>
                <a:blip r:embed="rId2"/>
                <a:stretch>
                  <a:fillRect l="-1005" t="-1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159830" y="2738421"/>
                <a:ext cx="3759200" cy="468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Total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30" y="2738421"/>
                <a:ext cx="3759200" cy="468013"/>
              </a:xfrm>
              <a:prstGeom prst="rect">
                <a:avLst/>
              </a:prstGeom>
              <a:blipFill>
                <a:blip r:embed="rId3"/>
                <a:stretch>
                  <a:fillRect l="-2431" t="-127273" r="-2269" b="-192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159830" y="3231514"/>
                <a:ext cx="341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Even with the same 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400" dirty="0"/>
                  <a:t> is different each time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30" y="3231514"/>
                <a:ext cx="3410857" cy="830997"/>
              </a:xfrm>
              <a:prstGeom prst="rect">
                <a:avLst/>
              </a:prstGeom>
              <a:blipFill>
                <a:blip r:embed="rId4"/>
                <a:stretch>
                  <a:fillRect l="-2679" t="-5882" r="-3214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159830" y="4972568"/>
                <a:ext cx="341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as the </a:t>
                </a:r>
                <a:r>
                  <a:rPr lang="en-US" altLang="zh-TW" sz="2400" i="1" u="sng" dirty="0"/>
                  <a:t>expected value </a:t>
                </a:r>
                <a:r>
                  <a:rPr lang="en-US" altLang="zh-TW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400" i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30" y="4972568"/>
                <a:ext cx="3410857" cy="830997"/>
              </a:xfrm>
              <a:prstGeom prst="rect">
                <a:avLst/>
              </a:prstGeom>
              <a:blipFill>
                <a:blip r:embed="rId5"/>
                <a:stretch>
                  <a:fillRect l="-2679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879600" y="6001824"/>
                <a:ext cx="58678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400" dirty="0"/>
                  <a:t> evaluates the goodness of an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0" y="6001824"/>
                <a:ext cx="5867862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5544457" y="4062511"/>
            <a:ext cx="3374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Randomness in the actor and the game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84864" y="5467614"/>
            <a:ext cx="628650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823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Actor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7589" y="2432823"/>
                <a:ext cx="14779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9" y="2432823"/>
                <a:ext cx="147796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121" y="2925847"/>
                <a:ext cx="91128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1" y="2925847"/>
                <a:ext cx="911287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491" y="3680705"/>
                <a:ext cx="6128537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" y="3680705"/>
                <a:ext cx="6128537" cy="13038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91030" y="5417812"/>
                <a:ext cx="2049031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Control by your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030" y="5417812"/>
                <a:ext cx="2049031" cy="830997"/>
              </a:xfrm>
              <a:prstGeom prst="rect">
                <a:avLst/>
              </a:prstGeom>
              <a:blipFill>
                <a:blip r:embed="rId8"/>
                <a:stretch>
                  <a:fillRect l="-297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138287" y="5434437"/>
            <a:ext cx="180812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not related to your actor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35241" y="4883424"/>
                <a:ext cx="1059074" cy="156966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Actor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  <a:p>
                <a:pPr algn="ctr"/>
                <a:endParaRPr lang="en-US" altLang="zh-TW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241" y="4883424"/>
                <a:ext cx="1059074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7540954" y="4760566"/>
            <a:ext cx="76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left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594314" y="5310176"/>
            <a:ext cx="76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right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554440" y="5919816"/>
            <a:ext cx="76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fire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761426" y="5436719"/>
                <a:ext cx="5069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26" y="5436719"/>
                <a:ext cx="50693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號: 向右 16"/>
          <p:cNvSpPr/>
          <p:nvPr/>
        </p:nvSpPr>
        <p:spPr>
          <a:xfrm>
            <a:off x="6190626" y="5383935"/>
            <a:ext cx="363168" cy="6074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7594315" y="5172754"/>
            <a:ext cx="768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7594315" y="5775645"/>
            <a:ext cx="768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594315" y="6332005"/>
            <a:ext cx="768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354957" y="4922270"/>
            <a:ext cx="65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54957" y="5528519"/>
            <a:ext cx="65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338401" y="6078639"/>
            <a:ext cx="65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0.7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270875" y="3946608"/>
                <a:ext cx="2827634" cy="83099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𝑓𝑖𝑟𝑒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75" y="3946608"/>
                <a:ext cx="2827634" cy="830997"/>
              </a:xfrm>
              <a:prstGeom prst="rect">
                <a:avLst/>
              </a:prstGeom>
              <a:blipFill>
                <a:blip r:embed="rId11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 flipV="1">
            <a:off x="548639" y="4589762"/>
            <a:ext cx="78915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cxnSpLocks/>
          </p:cNvCxnSpPr>
          <p:nvPr/>
        </p:nvCxnSpPr>
        <p:spPr>
          <a:xfrm>
            <a:off x="3643746" y="4589762"/>
            <a:ext cx="23247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cxnSpLocks/>
          </p:cNvCxnSpPr>
          <p:nvPr/>
        </p:nvCxnSpPr>
        <p:spPr>
          <a:xfrm>
            <a:off x="1963765" y="4589762"/>
            <a:ext cx="16799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10" idx="0"/>
          </p:cNvCxnSpPr>
          <p:nvPr/>
        </p:nvCxnSpPr>
        <p:spPr>
          <a:xfrm>
            <a:off x="2809702" y="4589762"/>
            <a:ext cx="1505844" cy="828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866573" y="4627677"/>
            <a:ext cx="883130" cy="79013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cxnSpLocks/>
          </p:cNvCxnSpPr>
          <p:nvPr/>
        </p:nvCxnSpPr>
        <p:spPr>
          <a:xfrm flipH="1">
            <a:off x="2315002" y="4629515"/>
            <a:ext cx="2510511" cy="80492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359576A-8A4F-4135-A44F-BA9072F97672}"/>
                  </a:ext>
                </a:extLst>
              </p:cNvPr>
              <p:cNvSpPr txBox="1"/>
              <p:nvPr/>
            </p:nvSpPr>
            <p:spPr>
              <a:xfrm>
                <a:off x="5578484" y="625864"/>
                <a:ext cx="341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as the </a:t>
                </a:r>
                <a:r>
                  <a:rPr lang="en-US" altLang="zh-TW" sz="2400" i="1" u="sng" dirty="0"/>
                  <a:t>expected value </a:t>
                </a:r>
                <a:r>
                  <a:rPr lang="en-US" altLang="zh-TW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400" i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359576A-8A4F-4135-A44F-BA9072F9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484" y="625864"/>
                <a:ext cx="3410857" cy="830997"/>
              </a:xfrm>
              <a:prstGeom prst="rect">
                <a:avLst/>
              </a:prstGeom>
              <a:blipFill>
                <a:blip r:embed="rId12"/>
                <a:stretch>
                  <a:fillRect l="-2679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3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Actor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An episode is considered as a trajectory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If you use an actor to play the game, each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dirty="0"/>
                  <a:t> has a probability to be sampled </a:t>
                </a:r>
              </a:p>
              <a:p>
                <a:pPr lvl="2"/>
                <a:r>
                  <a:rPr lang="en-US" altLang="zh-TW" sz="2400" dirty="0"/>
                  <a:t>The probability depends on actor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: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76729" y="4744592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29" y="4744592"/>
                <a:ext cx="936171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365364" y="4553808"/>
                <a:ext cx="254000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64" y="4553808"/>
                <a:ext cx="2540000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1612900" y="5587891"/>
            <a:ext cx="2525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Sum over all possible trajectory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808322" y="4458715"/>
                <a:ext cx="30961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400" dirty="0"/>
                  <a:t> to play the game N times, </a:t>
                </a:r>
              </a:p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322" y="4458715"/>
                <a:ext cx="3096191" cy="1200329"/>
              </a:xfrm>
              <a:prstGeom prst="rect">
                <a:avLst/>
              </a:prstGeom>
              <a:blipFill>
                <a:blip r:embed="rId6"/>
                <a:stretch>
                  <a:fillRect l="-3150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08322" y="5659044"/>
                <a:ext cx="32502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from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N times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322" y="5659044"/>
                <a:ext cx="3250293" cy="830997"/>
              </a:xfrm>
              <a:prstGeom prst="rect">
                <a:avLst/>
              </a:prstGeom>
              <a:blipFill>
                <a:blip r:embed="rId7"/>
                <a:stretch>
                  <a:fillRect l="-300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657827" y="4419463"/>
                <a:ext cx="223293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827" y="4419463"/>
                <a:ext cx="2232933" cy="1130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783443" y="4579208"/>
            <a:ext cx="479992" cy="95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906995" y="4704824"/>
            <a:ext cx="856399" cy="569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148309" y="4431121"/>
            <a:ext cx="766592" cy="1119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50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5011" y="3752284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Deep Learning is so simple ……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328293" y="1885725"/>
            <a:ext cx="2259724" cy="1733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0C6C57-8F29-4721-8A11-910F7C26A70C}"/>
              </a:ext>
            </a:extLst>
          </p:cNvPr>
          <p:cNvSpPr txBox="1"/>
          <p:nvPr/>
        </p:nvSpPr>
        <p:spPr>
          <a:xfrm>
            <a:off x="514477" y="2566317"/>
            <a:ext cx="227751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Neural Network as Actor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781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Ascent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Problem statement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Gradient ascent</a:t>
                </a:r>
              </a:p>
              <a:p>
                <a:pPr lvl="1"/>
                <a:r>
                  <a:rPr lang="en-US" altLang="zh-TW" sz="2800" dirty="0"/>
                  <a:t>Start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800" dirty="0"/>
                  <a:t> </a:t>
                </a:r>
                <a:endParaRPr lang="zh-TW" altLang="en-US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800" dirty="0"/>
              </a:p>
              <a:p>
                <a:pPr lvl="1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314357" y="2475063"/>
                <a:ext cx="2685672" cy="571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357" y="2475063"/>
                <a:ext cx="2685672" cy="5716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61847" y="4820742"/>
                <a:ext cx="9092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847" y="4820742"/>
                <a:ext cx="9092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61847" y="3461024"/>
                <a:ext cx="3666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847" y="3461024"/>
                <a:ext cx="36662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62034" y="482074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034" y="4820742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000029" y="4079044"/>
                <a:ext cx="1959511" cy="2232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029" y="4079044"/>
                <a:ext cx="1959511" cy="22328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9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404604" y="571220"/>
            <a:ext cx="3177835" cy="988540"/>
            <a:chOff x="676729" y="4553808"/>
            <a:chExt cx="3177835" cy="98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676729" y="4744592"/>
                  <a:ext cx="936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29" y="4744592"/>
                  <a:ext cx="936171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595808" y="762811"/>
                <a:ext cx="1248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808" y="762811"/>
                <a:ext cx="1248932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20377" y="1888613"/>
                <a:ext cx="3342069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7" y="1888613"/>
                <a:ext cx="3342069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779321" y="1881473"/>
                <a:ext cx="3638432" cy="995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321" y="1881473"/>
                <a:ext cx="3638432" cy="99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20377" y="3979627"/>
                <a:ext cx="4035977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7" y="3979627"/>
                <a:ext cx="4035977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894120" y="4021086"/>
            <a:ext cx="479992" cy="95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017672" y="4146702"/>
            <a:ext cx="856399" cy="569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22038" y="5254258"/>
                <a:ext cx="4422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to play the game N times, </a:t>
                </a:r>
              </a:p>
              <a:p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8" y="5254258"/>
                <a:ext cx="4422702" cy="830997"/>
              </a:xfrm>
              <a:prstGeom prst="rect">
                <a:avLst/>
              </a:prstGeom>
              <a:blipFill>
                <a:blip r:embed="rId8"/>
                <a:stretch>
                  <a:fillRect l="-2066" t="-5882" r="-551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20377" y="5048811"/>
                <a:ext cx="349025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7" y="5048811"/>
                <a:ext cx="3490250" cy="1130822"/>
              </a:xfrm>
              <a:prstGeom prst="rect">
                <a:avLst/>
              </a:prstGeom>
              <a:blipFill>
                <a:blip r:embed="rId9"/>
                <a:stretch>
                  <a:fillRect r="-31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462331" y="2961760"/>
                <a:ext cx="52753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do not have to be differentiable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31" y="2961760"/>
                <a:ext cx="5275363" cy="461665"/>
              </a:xfrm>
              <a:prstGeom prst="rect">
                <a:avLst/>
              </a:prstGeom>
              <a:blipFill>
                <a:blip r:embed="rId10"/>
                <a:stretch>
                  <a:fillRect l="-3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478956" y="3364954"/>
            <a:ext cx="4142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can even be a black box.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722711" y="4054907"/>
                <a:ext cx="3428503" cy="8268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𝑑𝑙𝑜𝑔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711" y="4054907"/>
                <a:ext cx="3428503" cy="826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>
            <a:cxnSpLocks/>
          </p:cNvCxnSpPr>
          <p:nvPr/>
        </p:nvCxnSpPr>
        <p:spPr>
          <a:xfrm>
            <a:off x="2465911" y="5812487"/>
            <a:ext cx="170707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/>
      <p:bldP spid="3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28650" y="2311400"/>
                <a:ext cx="712470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311400"/>
                <a:ext cx="7124700" cy="130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61114" y="702498"/>
                <a:ext cx="27697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114" y="702498"/>
                <a:ext cx="27697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0" y="3486848"/>
                <a:ext cx="9525000" cy="1724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6848"/>
                <a:ext cx="9525000" cy="1724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5207608"/>
                <a:ext cx="5262768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207608"/>
                <a:ext cx="5262768" cy="13038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201294" y="5506255"/>
                <a:ext cx="2543694" cy="830997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Ignore the terms not related to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294" y="5506255"/>
                <a:ext cx="2543694" cy="830997"/>
              </a:xfrm>
              <a:prstGeom prst="rect">
                <a:avLst/>
              </a:prstGeom>
              <a:blipFill>
                <a:blip r:embed="rId7"/>
                <a:stretch>
                  <a:fillRect l="-2830" t="-3497" b="-12587"/>
                </a:stretch>
              </a:blipFill>
              <a:ln w="38100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2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86400" y="2006023"/>
                <a:ext cx="43856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00" y="2006023"/>
                <a:ext cx="4385600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62550" y="277861"/>
                <a:ext cx="3566111" cy="15000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50" y="277861"/>
                <a:ext cx="3566111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17301" y="1998143"/>
                <a:ext cx="5378685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01" y="1998143"/>
                <a:ext cx="5378685" cy="1168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17577" y="1487633"/>
                <a:ext cx="3833677" cy="567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77" y="1487633"/>
                <a:ext cx="3833677" cy="56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47322" y="3139514"/>
                <a:ext cx="5378685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22" y="3139514"/>
                <a:ext cx="5378685" cy="11684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-332509" y="4303125"/>
            <a:ext cx="98284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05791" y="4420597"/>
                <a:ext cx="56867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 machine takes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/>
                  <a:t> when seeing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/>
                  <a:t> in 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91" y="4420597"/>
                <a:ext cx="5686778" cy="461665"/>
              </a:xfrm>
              <a:prstGeom prst="rect">
                <a:avLst/>
              </a:prstGeom>
              <a:blipFill>
                <a:blip r:embed="rId7"/>
                <a:stretch>
                  <a:fillRect l="-1608" t="-10526" r="-3537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761979" y="4838235"/>
                <a:ext cx="3488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979" y="4838235"/>
                <a:ext cx="3488651" cy="461665"/>
              </a:xfrm>
              <a:prstGeom prst="rect">
                <a:avLst/>
              </a:prstGeom>
              <a:blipFill>
                <a:blip r:embed="rId8"/>
                <a:stretch>
                  <a:fillRect l="-350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4132811" y="4849767"/>
            <a:ext cx="81129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002896" y="4838234"/>
                <a:ext cx="39361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Tuning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to increase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96" y="4838234"/>
                <a:ext cx="3936193" cy="461665"/>
              </a:xfrm>
              <a:prstGeom prst="rect">
                <a:avLst/>
              </a:prstGeom>
              <a:blipFill>
                <a:blip r:embed="rId9"/>
                <a:stretch>
                  <a:fillRect l="-2481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761979" y="5263806"/>
                <a:ext cx="34886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979" y="5263806"/>
                <a:ext cx="3488651" cy="461665"/>
              </a:xfrm>
              <a:prstGeom prst="rect">
                <a:avLst/>
              </a:prstGeom>
              <a:blipFill>
                <a:blip r:embed="rId10"/>
                <a:stretch>
                  <a:fillRect l="-35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號: 向右 17"/>
          <p:cNvSpPr/>
          <p:nvPr/>
        </p:nvSpPr>
        <p:spPr>
          <a:xfrm>
            <a:off x="4132811" y="5275338"/>
            <a:ext cx="81129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002896" y="5263805"/>
                <a:ext cx="4155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Tuning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to decrease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96" y="5263805"/>
                <a:ext cx="4155621" cy="461665"/>
              </a:xfrm>
              <a:prstGeom prst="rect">
                <a:avLst/>
              </a:prstGeom>
              <a:blipFill>
                <a:blip r:embed="rId11"/>
                <a:stretch>
                  <a:fillRect l="-234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17577" y="5818888"/>
                <a:ext cx="8281339" cy="85741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It is very important to consider the cumulative reward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of the whole trajectory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instead of immediate reward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77" y="5818888"/>
                <a:ext cx="8281339" cy="857414"/>
              </a:xfrm>
              <a:prstGeom prst="rect">
                <a:avLst/>
              </a:prstGeom>
              <a:blipFill>
                <a:blip r:embed="rId12"/>
                <a:stretch>
                  <a:fillRect l="-1177" t="-5674" b="-120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826007" y="3314773"/>
                <a:ext cx="2689343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What if we replace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007" y="3314773"/>
                <a:ext cx="2689343" cy="830997"/>
              </a:xfrm>
              <a:prstGeom prst="rect">
                <a:avLst/>
              </a:prstGeom>
              <a:blipFill>
                <a:blip r:embed="rId13"/>
                <a:stretch>
                  <a:fillRect l="-3386" t="-5072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25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  <p:bldP spid="17" grpId="0"/>
      <p:bldP spid="18" grpId="0" animBg="1"/>
      <p:bldP spid="19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4D91E-01FF-445E-82CB-E5615316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Adversarial Network</a:t>
            </a:r>
            <a:r>
              <a:rPr lang="zh-TW" altLang="en-US" dirty="0"/>
              <a:t> </a:t>
            </a:r>
            <a:r>
              <a:rPr lang="en-US" altLang="zh-TW" dirty="0"/>
              <a:t>(GAN)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59BEA8-2968-494E-A78A-014947431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pronounce “GAN”?</a:t>
            </a:r>
            <a:endParaRPr lang="zh-TW" altLang="en-US" dirty="0"/>
          </a:p>
        </p:txBody>
      </p:sp>
      <p:pic>
        <p:nvPicPr>
          <p:cNvPr id="4" name="translate_tts">
            <a:hlinkClick r:id="" action="ppaction://media"/>
            <a:extLst>
              <a:ext uri="{FF2B5EF4-FFF2-40B4-BE49-F238E27FC236}">
                <a16:creationId xmlns:a16="http://schemas.microsoft.com/office/drawing/2014/main" id="{95B35C93-2DB7-4B24-8CE7-3BEF18169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2837" y="3650453"/>
            <a:ext cx="609600" cy="609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AF9A08-53E1-47E5-BE2E-FE430C065784}"/>
              </a:ext>
            </a:extLst>
          </p:cNvPr>
          <p:cNvSpPr txBox="1"/>
          <p:nvPr/>
        </p:nvSpPr>
        <p:spPr>
          <a:xfrm>
            <a:off x="3136037" y="449949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Google </a:t>
            </a:r>
            <a:r>
              <a:rPr lang="zh-TW" altLang="en-US" sz="2800" dirty="0"/>
              <a:t>小姐</a:t>
            </a:r>
          </a:p>
        </p:txBody>
      </p:sp>
    </p:spTree>
    <p:extLst>
      <p:ext uri="{BB962C8B-B14F-4D97-AF65-F5344CB8AC3E}">
        <p14:creationId xmlns:p14="http://schemas.microsoft.com/office/powerpoint/2010/main" val="19221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43324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055582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773259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498525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237756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46514" y="292698"/>
            <a:ext cx="5050972" cy="28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1A01B4-4E39-4505-9FBE-AA0E7D1C8126}"/>
              </a:ext>
            </a:extLst>
          </p:cNvPr>
          <p:cNvSpPr/>
          <p:nvPr/>
        </p:nvSpPr>
        <p:spPr>
          <a:xfrm>
            <a:off x="2046514" y="2978466"/>
            <a:ext cx="5050972" cy="93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2687EB-41E5-4905-9854-717D7B39F363}"/>
              </a:ext>
            </a:extLst>
          </p:cNvPr>
          <p:cNvSpPr txBox="1"/>
          <p:nvPr/>
        </p:nvSpPr>
        <p:spPr>
          <a:xfrm>
            <a:off x="5308600" y="645056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感謝陳柏文同學提供實驗結果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EB6D7-CBBD-4554-81E8-5504CFB4DE50}"/>
              </a:ext>
            </a:extLst>
          </p:cNvPr>
          <p:cNvCxnSpPr/>
          <p:nvPr/>
        </p:nvCxnSpPr>
        <p:spPr>
          <a:xfrm>
            <a:off x="1130300" y="5435600"/>
            <a:ext cx="6781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3424BD-AC05-4ABB-874F-8A2A1FE1AEF3}"/>
              </a:ext>
            </a:extLst>
          </p:cNvPr>
          <p:cNvGrpSpPr/>
          <p:nvPr/>
        </p:nvGrpSpPr>
        <p:grpSpPr>
          <a:xfrm>
            <a:off x="1350426" y="3902219"/>
            <a:ext cx="696088" cy="2267992"/>
            <a:chOff x="1350426" y="3885456"/>
            <a:chExt cx="696088" cy="226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/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EBB184-C72C-402E-8DE4-B52C0F58B2EE}"/>
                </a:ext>
              </a:extLst>
            </p:cNvPr>
            <p:cNvSpPr/>
            <p:nvPr/>
          </p:nvSpPr>
          <p:spPr>
            <a:xfrm>
              <a:off x="1455582" y="4302288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3771B06-24E8-4A0A-A7BE-B17F3E114258}"/>
                </a:ext>
              </a:extLst>
            </p:cNvPr>
            <p:cNvSpPr/>
            <p:nvPr/>
          </p:nvSpPr>
          <p:spPr>
            <a:xfrm>
              <a:off x="1603220" y="530225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D3BD0A2-86EF-489C-954E-29EB656B416D}"/>
                </a:ext>
              </a:extLst>
            </p:cNvPr>
            <p:cNvCxnSpPr/>
            <p:nvPr/>
          </p:nvCxnSpPr>
          <p:spPr>
            <a:xfrm flipV="1">
              <a:off x="1717520" y="4926265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B4FAD29-C15A-4920-8FC1-5B07A9FA94D6}"/>
                </a:ext>
              </a:extLst>
            </p:cNvPr>
            <p:cNvCxnSpPr/>
            <p:nvPr/>
          </p:nvCxnSpPr>
          <p:spPr>
            <a:xfrm flipV="1">
              <a:off x="1717520" y="3885456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4C5F07-C9E7-4E03-A8F0-021BF253CF1B}"/>
              </a:ext>
            </a:extLst>
          </p:cNvPr>
          <p:cNvGrpSpPr/>
          <p:nvPr/>
        </p:nvGrpSpPr>
        <p:grpSpPr>
          <a:xfrm>
            <a:off x="7088857" y="3946213"/>
            <a:ext cx="696088" cy="2223998"/>
            <a:chOff x="7088857" y="3909743"/>
            <a:chExt cx="696088" cy="222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/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EEA788-9C37-4262-A866-FAFD2FAF9175}"/>
                </a:ext>
              </a:extLst>
            </p:cNvPr>
            <p:cNvSpPr/>
            <p:nvPr/>
          </p:nvSpPr>
          <p:spPr>
            <a:xfrm>
              <a:off x="7322601" y="527707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351A1A5-BD86-40FD-8CE0-B86232B8D0B6}"/>
                </a:ext>
              </a:extLst>
            </p:cNvPr>
            <p:cNvCxnSpPr/>
            <p:nvPr/>
          </p:nvCxnSpPr>
          <p:spPr>
            <a:xfrm flipV="1">
              <a:off x="7417851" y="492784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F8D0AA6-2260-4559-9D32-145E26A6ECF0}"/>
                </a:ext>
              </a:extLst>
            </p:cNvPr>
            <p:cNvCxnSpPr/>
            <p:nvPr/>
          </p:nvCxnSpPr>
          <p:spPr>
            <a:xfrm flipV="1">
              <a:off x="7411130" y="3909743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88F06-B33C-403E-BE32-8D9DA7EC6AB1}"/>
                </a:ext>
              </a:extLst>
            </p:cNvPr>
            <p:cNvSpPr/>
            <p:nvPr/>
          </p:nvSpPr>
          <p:spPr>
            <a:xfrm>
              <a:off x="7168242" y="4311696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/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509956-A6C8-4D50-B1F8-0C9E930E102D}"/>
              </a:ext>
            </a:extLst>
          </p:cNvPr>
          <p:cNvSpPr/>
          <p:nvPr/>
        </p:nvSpPr>
        <p:spPr>
          <a:xfrm>
            <a:off x="2093185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4382F1E-E685-4F96-832D-27519AECD8DA}"/>
              </a:ext>
            </a:extLst>
          </p:cNvPr>
          <p:cNvSpPr/>
          <p:nvPr/>
        </p:nvSpPr>
        <p:spPr>
          <a:xfrm>
            <a:off x="2240823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A89AE6-FD34-4D48-A675-5DFA90A16750}"/>
              </a:ext>
            </a:extLst>
          </p:cNvPr>
          <p:cNvCxnSpPr/>
          <p:nvPr/>
        </p:nvCxnSpPr>
        <p:spPr>
          <a:xfrm flipV="1">
            <a:off x="2355123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FAABD9B-4D86-44FB-B968-524454A53648}"/>
              </a:ext>
            </a:extLst>
          </p:cNvPr>
          <p:cNvCxnSpPr/>
          <p:nvPr/>
        </p:nvCxnSpPr>
        <p:spPr>
          <a:xfrm flipV="1">
            <a:off x="2355123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/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6DD9234-625A-40F0-ACE3-F72972784E60}"/>
              </a:ext>
            </a:extLst>
          </p:cNvPr>
          <p:cNvSpPr/>
          <p:nvPr/>
        </p:nvSpPr>
        <p:spPr>
          <a:xfrm>
            <a:off x="2730788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DC4BD09-B3CE-432B-B032-23AB7C9B85CA}"/>
              </a:ext>
            </a:extLst>
          </p:cNvPr>
          <p:cNvSpPr/>
          <p:nvPr/>
        </p:nvSpPr>
        <p:spPr>
          <a:xfrm>
            <a:off x="2878426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0CDEC49-9433-46E7-B69E-B882D0FB946D}"/>
              </a:ext>
            </a:extLst>
          </p:cNvPr>
          <p:cNvCxnSpPr/>
          <p:nvPr/>
        </p:nvCxnSpPr>
        <p:spPr>
          <a:xfrm flipV="1">
            <a:off x="2992726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E57D501-C13B-44CB-9E3E-0528F6C74431}"/>
              </a:ext>
            </a:extLst>
          </p:cNvPr>
          <p:cNvCxnSpPr/>
          <p:nvPr/>
        </p:nvCxnSpPr>
        <p:spPr>
          <a:xfrm flipV="1">
            <a:off x="2992726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/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DAA028B4-7C0B-4A47-9F35-E02CB826619C}"/>
              </a:ext>
            </a:extLst>
          </p:cNvPr>
          <p:cNvSpPr/>
          <p:nvPr/>
        </p:nvSpPr>
        <p:spPr>
          <a:xfrm>
            <a:off x="3368391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4BB75F0-9315-4DDB-BB99-E93F25560C49}"/>
              </a:ext>
            </a:extLst>
          </p:cNvPr>
          <p:cNvSpPr/>
          <p:nvPr/>
        </p:nvSpPr>
        <p:spPr>
          <a:xfrm>
            <a:off x="3516029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EED2475-DD12-4B00-A43E-258AC97C5365}"/>
              </a:ext>
            </a:extLst>
          </p:cNvPr>
          <p:cNvCxnSpPr/>
          <p:nvPr/>
        </p:nvCxnSpPr>
        <p:spPr>
          <a:xfrm flipV="1">
            <a:off x="3630329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160A916-C130-46DC-ACE1-591806DCD19D}"/>
              </a:ext>
            </a:extLst>
          </p:cNvPr>
          <p:cNvCxnSpPr/>
          <p:nvPr/>
        </p:nvCxnSpPr>
        <p:spPr>
          <a:xfrm flipV="1">
            <a:off x="3630329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/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11048C-3795-4578-A1A3-1E7C4A6F9DCD}"/>
              </a:ext>
            </a:extLst>
          </p:cNvPr>
          <p:cNvSpPr/>
          <p:nvPr/>
        </p:nvSpPr>
        <p:spPr>
          <a:xfrm>
            <a:off x="4005994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2495EBB-EA58-4E95-8317-BD96DABFE9B9}"/>
              </a:ext>
            </a:extLst>
          </p:cNvPr>
          <p:cNvSpPr/>
          <p:nvPr/>
        </p:nvSpPr>
        <p:spPr>
          <a:xfrm>
            <a:off x="4153632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2CD9DA-75C3-4F19-B9E3-676DAD62497B}"/>
              </a:ext>
            </a:extLst>
          </p:cNvPr>
          <p:cNvCxnSpPr/>
          <p:nvPr/>
        </p:nvCxnSpPr>
        <p:spPr>
          <a:xfrm flipV="1">
            <a:off x="4267932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D5ECDF9-676B-4FE2-8179-B778E4A18FFC}"/>
              </a:ext>
            </a:extLst>
          </p:cNvPr>
          <p:cNvCxnSpPr/>
          <p:nvPr/>
        </p:nvCxnSpPr>
        <p:spPr>
          <a:xfrm flipV="1">
            <a:off x="4267932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/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F02CFC5A-80F4-40FF-97F1-51E398AC442B}"/>
              </a:ext>
            </a:extLst>
          </p:cNvPr>
          <p:cNvSpPr/>
          <p:nvPr/>
        </p:nvSpPr>
        <p:spPr>
          <a:xfrm>
            <a:off x="4643597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18E317F-DDC6-4EA0-8F37-95823EF243F3}"/>
              </a:ext>
            </a:extLst>
          </p:cNvPr>
          <p:cNvSpPr/>
          <p:nvPr/>
        </p:nvSpPr>
        <p:spPr>
          <a:xfrm>
            <a:off x="4791235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8AA3A77-6C7A-49E9-B850-5EC5BB72BD78}"/>
              </a:ext>
            </a:extLst>
          </p:cNvPr>
          <p:cNvCxnSpPr/>
          <p:nvPr/>
        </p:nvCxnSpPr>
        <p:spPr>
          <a:xfrm flipV="1">
            <a:off x="4905535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EF830BC-7EF0-4662-B593-EB9C09D0B9DF}"/>
              </a:ext>
            </a:extLst>
          </p:cNvPr>
          <p:cNvCxnSpPr/>
          <p:nvPr/>
        </p:nvCxnSpPr>
        <p:spPr>
          <a:xfrm flipV="1">
            <a:off x="4905535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/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4F9E0CA4-1272-46A0-87DA-941B50DB666A}"/>
              </a:ext>
            </a:extLst>
          </p:cNvPr>
          <p:cNvGrpSpPr/>
          <p:nvPr/>
        </p:nvGrpSpPr>
        <p:grpSpPr>
          <a:xfrm>
            <a:off x="5281200" y="3902219"/>
            <a:ext cx="485775" cy="1607294"/>
            <a:chOff x="5320264" y="3882721"/>
            <a:chExt cx="485775" cy="160729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569FC0-1288-4572-BA9A-901F84632EBC}"/>
                </a:ext>
              </a:extLst>
            </p:cNvPr>
            <p:cNvSpPr/>
            <p:nvPr/>
          </p:nvSpPr>
          <p:spPr>
            <a:xfrm>
              <a:off x="5320264" y="4299553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E535AAFE-7432-461F-96E5-25B3E553A5B5}"/>
                </a:ext>
              </a:extLst>
            </p:cNvPr>
            <p:cNvSpPr/>
            <p:nvPr/>
          </p:nvSpPr>
          <p:spPr>
            <a:xfrm>
              <a:off x="5467902" y="5299515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F35D6124-5CE6-4C5A-B4DF-8FECCD09208E}"/>
                </a:ext>
              </a:extLst>
            </p:cNvPr>
            <p:cNvCxnSpPr/>
            <p:nvPr/>
          </p:nvCxnSpPr>
          <p:spPr>
            <a:xfrm flipV="1">
              <a:off x="5582202" y="492353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88A80F-DC8A-4D4F-BEA8-2CE0FB0DB303}"/>
                </a:ext>
              </a:extLst>
            </p:cNvPr>
            <p:cNvCxnSpPr/>
            <p:nvPr/>
          </p:nvCxnSpPr>
          <p:spPr>
            <a:xfrm flipV="1">
              <a:off x="5582202" y="3882721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/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8C342F0-6683-4D81-A53A-8DE42B1F70A9}"/>
              </a:ext>
            </a:extLst>
          </p:cNvPr>
          <p:cNvSpPr/>
          <p:nvPr/>
        </p:nvSpPr>
        <p:spPr>
          <a:xfrm>
            <a:off x="5918803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FD290CAD-DB89-424A-A556-C6063689F578}"/>
              </a:ext>
            </a:extLst>
          </p:cNvPr>
          <p:cNvSpPr/>
          <p:nvPr/>
        </p:nvSpPr>
        <p:spPr>
          <a:xfrm>
            <a:off x="6066441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E12A4C1-9959-496B-881F-341EADB717C6}"/>
              </a:ext>
            </a:extLst>
          </p:cNvPr>
          <p:cNvCxnSpPr/>
          <p:nvPr/>
        </p:nvCxnSpPr>
        <p:spPr>
          <a:xfrm flipV="1">
            <a:off x="6180741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E2C49B0-579A-47E6-95AC-07ACE10F1CC5}"/>
              </a:ext>
            </a:extLst>
          </p:cNvPr>
          <p:cNvCxnSpPr/>
          <p:nvPr/>
        </p:nvCxnSpPr>
        <p:spPr>
          <a:xfrm flipV="1">
            <a:off x="6180741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/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8777089-942C-4224-9F10-53F42B8D7452}"/>
              </a:ext>
            </a:extLst>
          </p:cNvPr>
          <p:cNvSpPr/>
          <p:nvPr/>
        </p:nvSpPr>
        <p:spPr>
          <a:xfrm>
            <a:off x="6556406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C6BFCC8-AED4-433F-B4AD-EC5C0F01B16A}"/>
              </a:ext>
            </a:extLst>
          </p:cNvPr>
          <p:cNvSpPr/>
          <p:nvPr/>
        </p:nvSpPr>
        <p:spPr>
          <a:xfrm>
            <a:off x="6704044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53D1FC-8012-4595-B404-E4DC1B7FABC5}"/>
              </a:ext>
            </a:extLst>
          </p:cNvPr>
          <p:cNvCxnSpPr/>
          <p:nvPr/>
        </p:nvCxnSpPr>
        <p:spPr>
          <a:xfrm flipV="1">
            <a:off x="6818344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34E1386-97BF-4A95-BBA0-0EF8B61C69CF}"/>
              </a:ext>
            </a:extLst>
          </p:cNvPr>
          <p:cNvCxnSpPr/>
          <p:nvPr/>
        </p:nvCxnSpPr>
        <p:spPr>
          <a:xfrm flipV="1">
            <a:off x="6818344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34" grpId="0"/>
      <p:bldP spid="35" grpId="0" animBg="1"/>
      <p:bldP spid="36" grpId="0" animBg="1"/>
      <p:bldP spid="39" grpId="0"/>
      <p:bldP spid="40" grpId="0" animBg="1"/>
      <p:bldP spid="41" grpId="0" animBg="1"/>
      <p:bldP spid="49" grpId="0"/>
      <p:bldP spid="50" grpId="0" animBg="1"/>
      <p:bldP spid="51" grpId="0" animBg="1"/>
      <p:bldP spid="54" grpId="0"/>
      <p:bldP spid="55" grpId="0" animBg="1"/>
      <p:bldP spid="56" grpId="0" animBg="1"/>
      <p:bldP spid="59" grpId="0"/>
      <p:bldP spid="60" grpId="0" animBg="1"/>
      <p:bldP spid="61" grpId="0" animBg="1"/>
      <p:bldP spid="64" grpId="0"/>
      <p:bldP spid="69" grpId="0"/>
      <p:bldP spid="70" grpId="0" animBg="1"/>
      <p:bldP spid="71" grpId="0" animBg="1"/>
      <p:bldP spid="74" grpId="0"/>
      <p:bldP spid="75" grpId="0" animBg="1"/>
      <p:bldP spid="76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3027A-F6CD-42FC-99BF-21C73DE7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76734C-BB6A-44CA-9D76-FDDA0B99825C}"/>
                  </a:ext>
                </a:extLst>
              </p:cNvPr>
              <p:cNvSpPr/>
              <p:nvPr/>
            </p:nvSpPr>
            <p:spPr>
              <a:xfrm>
                <a:off x="797463" y="2637373"/>
                <a:ext cx="705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76734C-BB6A-44CA-9D76-FDDA0B998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3" y="2637373"/>
                <a:ext cx="70551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B3EB9ED-7688-408A-80EC-94CC5160450F}"/>
                  </a:ext>
                </a:extLst>
              </p:cNvPr>
              <p:cNvSpPr txBox="1"/>
              <p:nvPr/>
            </p:nvSpPr>
            <p:spPr>
              <a:xfrm>
                <a:off x="1485654" y="2695401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B3EB9ED-7688-408A-80EC-94CC5160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4" y="2695401"/>
                <a:ext cx="1229077" cy="465192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BB31F7-A4D7-449E-BE63-2A1DFA382C3D}"/>
                  </a:ext>
                </a:extLst>
              </p:cNvPr>
              <p:cNvSpPr txBox="1"/>
              <p:nvPr/>
            </p:nvSpPr>
            <p:spPr>
              <a:xfrm>
                <a:off x="2881529" y="2698928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BB31F7-A4D7-449E-BE63-2A1DFA38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2698928"/>
                <a:ext cx="1196976" cy="461665"/>
              </a:xfrm>
              <a:prstGeom prst="rect">
                <a:avLst/>
              </a:prstGeom>
              <a:blipFill>
                <a:blip r:embed="rId4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D019480-20A8-49D2-9449-0D5E3D35FB07}"/>
                  </a:ext>
                </a:extLst>
              </p:cNvPr>
              <p:cNvSpPr txBox="1"/>
              <p:nvPr/>
            </p:nvSpPr>
            <p:spPr>
              <a:xfrm>
                <a:off x="1485653" y="3160593"/>
                <a:ext cx="1229077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D019480-20A8-49D2-9449-0D5E3D35F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3" y="3160593"/>
                <a:ext cx="1229077" cy="465897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566C99-C316-49F7-8B99-A0ADCDF8A731}"/>
              </a:ext>
            </a:extLst>
          </p:cNvPr>
          <p:cNvSpPr txBox="1"/>
          <p:nvPr/>
        </p:nvSpPr>
        <p:spPr>
          <a:xfrm rot="5400000">
            <a:off x="1734311" y="380786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0E6DAF-E009-4FC6-8797-1BF2360F13A1}"/>
                  </a:ext>
                </a:extLst>
              </p:cNvPr>
              <p:cNvSpPr txBox="1"/>
              <p:nvPr/>
            </p:nvSpPr>
            <p:spPr>
              <a:xfrm>
                <a:off x="2881529" y="3160593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0E6DAF-E009-4FC6-8797-1BF2360F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3160593"/>
                <a:ext cx="1196976" cy="461665"/>
              </a:xfrm>
              <a:prstGeom prst="rect">
                <a:avLst/>
              </a:prstGeom>
              <a:blipFill>
                <a:blip r:embed="rId6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94A050-0C6D-443F-A80D-FBC49D6C6510}"/>
              </a:ext>
            </a:extLst>
          </p:cNvPr>
          <p:cNvSpPr txBox="1"/>
          <p:nvPr/>
        </p:nvSpPr>
        <p:spPr>
          <a:xfrm rot="5400000">
            <a:off x="3022817" y="380786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F5DF87-AA6E-419F-97C2-3C208779CD83}"/>
                  </a:ext>
                </a:extLst>
              </p:cNvPr>
              <p:cNvSpPr/>
              <p:nvPr/>
            </p:nvSpPr>
            <p:spPr>
              <a:xfrm>
                <a:off x="802222" y="4192158"/>
                <a:ext cx="7132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F5DF87-AA6E-419F-97C2-3C208779C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22" y="4192158"/>
                <a:ext cx="7132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4A643B-C3E6-481B-A68D-8CF5C2A2341E}"/>
                  </a:ext>
                </a:extLst>
              </p:cNvPr>
              <p:cNvSpPr txBox="1"/>
              <p:nvPr/>
            </p:nvSpPr>
            <p:spPr>
              <a:xfrm>
                <a:off x="1485654" y="4246869"/>
                <a:ext cx="1229077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4A643B-C3E6-481B-A68D-8CF5C2A23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4" y="4246869"/>
                <a:ext cx="1229077" cy="465961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B0650D4-B737-4B52-8C8F-65622D00E63D}"/>
                  </a:ext>
                </a:extLst>
              </p:cNvPr>
              <p:cNvSpPr txBox="1"/>
              <p:nvPr/>
            </p:nvSpPr>
            <p:spPr>
              <a:xfrm>
                <a:off x="2881529" y="4250396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B0650D4-B737-4B52-8C8F-65622D00E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4250396"/>
                <a:ext cx="1196976" cy="461665"/>
              </a:xfrm>
              <a:prstGeom prst="rect">
                <a:avLst/>
              </a:prstGeom>
              <a:blipFill>
                <a:blip r:embed="rId9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DB9D22E-3BDA-4C32-8280-320F8779A8A0}"/>
                  </a:ext>
                </a:extLst>
              </p:cNvPr>
              <p:cNvSpPr txBox="1"/>
              <p:nvPr/>
            </p:nvSpPr>
            <p:spPr>
              <a:xfrm>
                <a:off x="1485653" y="4712061"/>
                <a:ext cx="1229077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DB9D22E-3BDA-4C32-8280-320F8779A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3" y="4712061"/>
                <a:ext cx="1229077" cy="466666"/>
              </a:xfrm>
              <a:prstGeom prst="rect">
                <a:avLst/>
              </a:prstGeom>
              <a:blipFill>
                <a:blip r:embed="rId10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36E693-80C6-44FE-9BB6-BC4F28868157}"/>
              </a:ext>
            </a:extLst>
          </p:cNvPr>
          <p:cNvSpPr txBox="1"/>
          <p:nvPr/>
        </p:nvSpPr>
        <p:spPr>
          <a:xfrm rot="5400000">
            <a:off x="1734311" y="535932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BDDE926-CC8E-46DD-B549-38CB75ED4C93}"/>
                  </a:ext>
                </a:extLst>
              </p:cNvPr>
              <p:cNvSpPr txBox="1"/>
              <p:nvPr/>
            </p:nvSpPr>
            <p:spPr>
              <a:xfrm>
                <a:off x="2881529" y="4712061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BDDE926-CC8E-46DD-B549-38CB75ED4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4712061"/>
                <a:ext cx="1196976" cy="461665"/>
              </a:xfrm>
              <a:prstGeom prst="rect">
                <a:avLst/>
              </a:prstGeom>
              <a:blipFill>
                <a:blip r:embed="rId11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05035F93-1C18-4EF4-8160-DB0E2C25FC36}"/>
              </a:ext>
            </a:extLst>
          </p:cNvPr>
          <p:cNvSpPr txBox="1"/>
          <p:nvPr/>
        </p:nvSpPr>
        <p:spPr>
          <a:xfrm rot="5400000">
            <a:off x="3022817" y="535932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104D6B8-BD77-4148-ADD0-5507299C2291}"/>
              </a:ext>
            </a:extLst>
          </p:cNvPr>
          <p:cNvGrpSpPr/>
          <p:nvPr/>
        </p:nvGrpSpPr>
        <p:grpSpPr>
          <a:xfrm>
            <a:off x="4567044" y="2683681"/>
            <a:ext cx="4401793" cy="2388836"/>
            <a:chOff x="4648069" y="2637373"/>
            <a:chExt cx="4401793" cy="2388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/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/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099"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/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𝑙𝑜𝑔𝑝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98573FE-36B0-43EA-B91F-EDEFDFAB370F}"/>
                  </a:ext>
                </a:extLst>
              </p:cNvPr>
              <p:cNvSpPr txBox="1"/>
              <p:nvPr/>
            </p:nvSpPr>
            <p:spPr>
              <a:xfrm>
                <a:off x="759471" y="2082925"/>
                <a:ext cx="3281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Given actor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98573FE-36B0-43EA-B91F-EDEFDFAB3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1" y="2082925"/>
                <a:ext cx="3281042" cy="461665"/>
              </a:xfrm>
              <a:prstGeom prst="rect">
                <a:avLst/>
              </a:prstGeom>
              <a:blipFill>
                <a:blip r:embed="rId15"/>
                <a:stretch>
                  <a:fillRect l="-2974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C7E5E3B7-725C-471A-AC06-BDDE7F6565F7}"/>
              </a:ext>
            </a:extLst>
          </p:cNvPr>
          <p:cNvSpPr/>
          <p:nvPr/>
        </p:nvSpPr>
        <p:spPr>
          <a:xfrm>
            <a:off x="609944" y="2005654"/>
            <a:ext cx="3580096" cy="398115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C6EC93-3987-4405-B059-C494FF27235A}"/>
              </a:ext>
            </a:extLst>
          </p:cNvPr>
          <p:cNvSpPr/>
          <p:nvPr/>
        </p:nvSpPr>
        <p:spPr>
          <a:xfrm>
            <a:off x="4415383" y="2578764"/>
            <a:ext cx="4437298" cy="262804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弧形上彎 29">
            <a:extLst>
              <a:ext uri="{FF2B5EF4-FFF2-40B4-BE49-F238E27FC236}">
                <a16:creationId xmlns:a16="http://schemas.microsoft.com/office/drawing/2014/main" id="{C6ADF080-30B8-4769-B730-F489EC02BD5E}"/>
              </a:ext>
            </a:extLst>
          </p:cNvPr>
          <p:cNvSpPr/>
          <p:nvPr/>
        </p:nvSpPr>
        <p:spPr>
          <a:xfrm rot="819566" flipH="1" flipV="1">
            <a:off x="3811725" y="1347573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箭號: 弧形上彎 30">
            <a:extLst>
              <a:ext uri="{FF2B5EF4-FFF2-40B4-BE49-F238E27FC236}">
                <a16:creationId xmlns:a16="http://schemas.microsoft.com/office/drawing/2014/main" id="{05380484-08B6-41CE-94CC-B6CA6E8691E0}"/>
              </a:ext>
            </a:extLst>
          </p:cNvPr>
          <p:cNvSpPr/>
          <p:nvPr/>
        </p:nvSpPr>
        <p:spPr>
          <a:xfrm rot="20694317">
            <a:off x="3945010" y="5491437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55522F-4A45-4518-BDD2-91AAC5DE9DE9}"/>
              </a:ext>
            </a:extLst>
          </p:cNvPr>
          <p:cNvSpPr txBox="1"/>
          <p:nvPr/>
        </p:nvSpPr>
        <p:spPr>
          <a:xfrm>
            <a:off x="6147839" y="1421147"/>
            <a:ext cx="1462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Update</a:t>
            </a:r>
          </a:p>
          <a:p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C51303F-B1F0-43F0-8FE1-67CA6A8E35F6}"/>
              </a:ext>
            </a:extLst>
          </p:cNvPr>
          <p:cNvSpPr txBox="1"/>
          <p:nvPr/>
        </p:nvSpPr>
        <p:spPr>
          <a:xfrm>
            <a:off x="6254199" y="5392476"/>
            <a:ext cx="2069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Data</a:t>
            </a:r>
          </a:p>
          <a:p>
            <a:r>
              <a:rPr lang="en-US" altLang="zh-TW" sz="2800" dirty="0"/>
              <a:t>Collection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252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6" grpId="0"/>
      <p:bldP spid="15" grpId="0"/>
      <p:bldP spid="16" grpId="0"/>
      <p:bldP spid="17" grpId="0"/>
      <p:bldP spid="18" grpId="0"/>
      <p:bldP spid="19" grpId="0"/>
      <p:bldP spid="20" grpId="0"/>
      <p:bldP spid="26" grpId="0"/>
      <p:bldP spid="28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7761-3840-4FA3-820C-F01AF951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23A60AA-2E36-4103-9EA1-280C72BA0729}"/>
              </a:ext>
            </a:extLst>
          </p:cNvPr>
          <p:cNvGrpSpPr/>
          <p:nvPr/>
        </p:nvGrpSpPr>
        <p:grpSpPr>
          <a:xfrm>
            <a:off x="980714" y="3102538"/>
            <a:ext cx="5191987" cy="1668224"/>
            <a:chOff x="1167745" y="3988801"/>
            <a:chExt cx="5191987" cy="1668224"/>
          </a:xfrm>
        </p:grpSpPr>
        <p:sp>
          <p:nvSpPr>
            <p:cNvPr id="4" name="Shape 226">
              <a:extLst>
                <a:ext uri="{FF2B5EF4-FFF2-40B4-BE49-F238E27FC236}">
                  <a16:creationId xmlns:a16="http://schemas.microsoft.com/office/drawing/2014/main" id="{5BFE87F2-E07E-4790-8DA9-38800C422DC3}"/>
                </a:ext>
              </a:extLst>
            </p:cNvPr>
            <p:cNvSpPr/>
            <p:nvPr/>
          </p:nvSpPr>
          <p:spPr>
            <a:xfrm>
              <a:off x="4703601" y="4053382"/>
              <a:ext cx="312049" cy="150526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Shape 238">
              <a:extLst>
                <a:ext uri="{FF2B5EF4-FFF2-40B4-BE49-F238E27FC236}">
                  <a16:creationId xmlns:a16="http://schemas.microsoft.com/office/drawing/2014/main" id="{94272E97-F4A8-415A-B6B3-CE092E820775}"/>
                </a:ext>
              </a:extLst>
            </p:cNvPr>
            <p:cNvSpPr/>
            <p:nvPr/>
          </p:nvSpPr>
          <p:spPr>
            <a:xfrm>
              <a:off x="4732244" y="4145693"/>
              <a:ext cx="247823" cy="24782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239">
              <a:extLst>
                <a:ext uri="{FF2B5EF4-FFF2-40B4-BE49-F238E27FC236}">
                  <a16:creationId xmlns:a16="http://schemas.microsoft.com/office/drawing/2014/main" id="{D574D164-95BD-4576-8BFA-FDA549FA2D18}"/>
                </a:ext>
              </a:extLst>
            </p:cNvPr>
            <p:cNvSpPr/>
            <p:nvPr/>
          </p:nvSpPr>
          <p:spPr>
            <a:xfrm>
              <a:off x="4739040" y="4476045"/>
              <a:ext cx="247030" cy="247030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Shape 240">
              <a:extLst>
                <a:ext uri="{FF2B5EF4-FFF2-40B4-BE49-F238E27FC236}">
                  <a16:creationId xmlns:a16="http://schemas.microsoft.com/office/drawing/2014/main" id="{86085C18-A5B6-46AA-8CDE-14F4B5B51913}"/>
                </a:ext>
              </a:extLst>
            </p:cNvPr>
            <p:cNvSpPr/>
            <p:nvPr/>
          </p:nvSpPr>
          <p:spPr>
            <a:xfrm>
              <a:off x="4749108" y="5246223"/>
              <a:ext cx="242473" cy="24247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Shape 241">
              <a:extLst>
                <a:ext uri="{FF2B5EF4-FFF2-40B4-BE49-F238E27FC236}">
                  <a16:creationId xmlns:a16="http://schemas.microsoft.com/office/drawing/2014/main" id="{CCD13526-865F-44B4-8174-5C73E73C52FA}"/>
                </a:ext>
              </a:extLst>
            </p:cNvPr>
            <p:cNvSpPr txBox="1"/>
            <p:nvPr/>
          </p:nvSpPr>
          <p:spPr>
            <a:xfrm rot="5400000">
              <a:off x="4730941" y="4838998"/>
              <a:ext cx="579899" cy="3944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2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</a:p>
          </p:txBody>
        </p:sp>
        <p:sp>
          <p:nvSpPr>
            <p:cNvPr id="9" name="向左箭號 112">
              <a:extLst>
                <a:ext uri="{FF2B5EF4-FFF2-40B4-BE49-F238E27FC236}">
                  <a16:creationId xmlns:a16="http://schemas.microsoft.com/office/drawing/2014/main" id="{BE4E5660-ADE4-48AB-9684-797485762AD5}"/>
                </a:ext>
              </a:extLst>
            </p:cNvPr>
            <p:cNvSpPr/>
            <p:nvPr/>
          </p:nvSpPr>
          <p:spPr>
            <a:xfrm flipH="1">
              <a:off x="4304820" y="463684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2E78CCD-B675-40D3-8646-DAB335830F42}"/>
                </a:ext>
              </a:extLst>
            </p:cNvPr>
            <p:cNvSpPr txBox="1"/>
            <p:nvPr/>
          </p:nvSpPr>
          <p:spPr>
            <a:xfrm flipH="1">
              <a:off x="3761595" y="4478830"/>
              <a:ext cx="7275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11" name="Shape 226">
              <a:extLst>
                <a:ext uri="{FF2B5EF4-FFF2-40B4-BE49-F238E27FC236}">
                  <a16:creationId xmlns:a16="http://schemas.microsoft.com/office/drawing/2014/main" id="{D7D43891-0E73-4D18-8EB9-0511FBB82450}"/>
                </a:ext>
              </a:extLst>
            </p:cNvPr>
            <p:cNvSpPr/>
            <p:nvPr/>
          </p:nvSpPr>
          <p:spPr>
            <a:xfrm>
              <a:off x="3627992" y="414569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" name="Shape 229">
              <a:extLst>
                <a:ext uri="{FF2B5EF4-FFF2-40B4-BE49-F238E27FC236}">
                  <a16:creationId xmlns:a16="http://schemas.microsoft.com/office/drawing/2014/main" id="{4B6E258F-D4BC-489C-8E03-D6D0843EBF9E}"/>
                </a:ext>
              </a:extLst>
            </p:cNvPr>
            <p:cNvCxnSpPr/>
            <p:nvPr/>
          </p:nvCxnSpPr>
          <p:spPr>
            <a:xfrm>
              <a:off x="5026193" y="426757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3" name="Shape 229">
              <a:extLst>
                <a:ext uri="{FF2B5EF4-FFF2-40B4-BE49-F238E27FC236}">
                  <a16:creationId xmlns:a16="http://schemas.microsoft.com/office/drawing/2014/main" id="{2AE40B71-1855-4BCE-B517-4512D0BD59FA}"/>
                </a:ext>
              </a:extLst>
            </p:cNvPr>
            <p:cNvCxnSpPr/>
            <p:nvPr/>
          </p:nvCxnSpPr>
          <p:spPr>
            <a:xfrm>
              <a:off x="5022061" y="468087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4" name="Shape 229">
              <a:extLst>
                <a:ext uri="{FF2B5EF4-FFF2-40B4-BE49-F238E27FC236}">
                  <a16:creationId xmlns:a16="http://schemas.microsoft.com/office/drawing/2014/main" id="{ACE0E13A-1E7F-4A56-A61C-9F35C6B4526B}"/>
                </a:ext>
              </a:extLst>
            </p:cNvPr>
            <p:cNvCxnSpPr/>
            <p:nvPr/>
          </p:nvCxnSpPr>
          <p:spPr>
            <a:xfrm>
              <a:off x="5015349" y="5349725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5" name="向左箭號 66">
              <a:extLst>
                <a:ext uri="{FF2B5EF4-FFF2-40B4-BE49-F238E27FC236}">
                  <a16:creationId xmlns:a16="http://schemas.microsoft.com/office/drawing/2014/main" id="{7283B7D0-38F8-4011-AF0B-2E5E6722A072}"/>
                </a:ext>
              </a:extLst>
            </p:cNvPr>
            <p:cNvSpPr/>
            <p:nvPr/>
          </p:nvSpPr>
          <p:spPr>
            <a:xfrm flipH="1">
              <a:off x="3218805" y="463684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左箭號 67">
              <a:extLst>
                <a:ext uri="{FF2B5EF4-FFF2-40B4-BE49-F238E27FC236}">
                  <a16:creationId xmlns:a16="http://schemas.microsoft.com/office/drawing/2014/main" id="{B27122C7-8648-4809-8AA7-A5A9E8516746}"/>
                </a:ext>
              </a:extLst>
            </p:cNvPr>
            <p:cNvSpPr/>
            <p:nvPr/>
          </p:nvSpPr>
          <p:spPr>
            <a:xfrm flipH="1">
              <a:off x="2383532" y="4623409"/>
              <a:ext cx="432365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0413159-7C37-45B1-9F63-EA6377576CEC}"/>
                </a:ext>
              </a:extLst>
            </p:cNvPr>
            <p:cNvSpPr/>
            <p:nvPr/>
          </p:nvSpPr>
          <p:spPr>
            <a:xfrm flipH="1">
              <a:off x="2755074" y="3988801"/>
              <a:ext cx="2340518" cy="16682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Shape 226">
              <a:extLst>
                <a:ext uri="{FF2B5EF4-FFF2-40B4-BE49-F238E27FC236}">
                  <a16:creationId xmlns:a16="http://schemas.microsoft.com/office/drawing/2014/main" id="{91FF6BEE-9EC6-44E0-BB19-ACBF3CF1E4A6}"/>
                </a:ext>
              </a:extLst>
            </p:cNvPr>
            <p:cNvSpPr/>
            <p:nvPr/>
          </p:nvSpPr>
          <p:spPr>
            <a:xfrm>
              <a:off x="2873557" y="414569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273DD16-A44F-4837-AD7C-CAABFE380CF4}"/>
                </a:ext>
              </a:extLst>
            </p:cNvPr>
            <p:cNvSpPr txBox="1"/>
            <p:nvPr/>
          </p:nvSpPr>
          <p:spPr>
            <a:xfrm>
              <a:off x="5464145" y="5121399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B10FC9A-FC31-42C0-BFB6-38DE46CE7D5A}"/>
                </a:ext>
              </a:extLst>
            </p:cNvPr>
            <p:cNvSpPr txBox="1"/>
            <p:nvPr/>
          </p:nvSpPr>
          <p:spPr>
            <a:xfrm>
              <a:off x="5464145" y="4523020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D7FA895-A486-4FFB-BD5E-B4C8BE65B48E}"/>
                </a:ext>
              </a:extLst>
            </p:cNvPr>
            <p:cNvSpPr txBox="1"/>
            <p:nvPr/>
          </p:nvSpPr>
          <p:spPr>
            <a:xfrm>
              <a:off x="5468094" y="4066316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0A89D95-75BF-40B6-A5DA-074A82E51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633" y="4426233"/>
              <a:ext cx="1149651" cy="756207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A3C0002-97AA-4D8A-AF24-F9922F9A2A1A}"/>
                </a:ext>
              </a:extLst>
            </p:cNvPr>
            <p:cNvSpPr txBox="1"/>
            <p:nvPr/>
          </p:nvSpPr>
          <p:spPr>
            <a:xfrm>
              <a:off x="1167745" y="5136626"/>
              <a:ext cx="1165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</a:t>
              </a:r>
              <a:endParaRPr lang="zh-TW" altLang="en-US" sz="24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2DA4528-5E28-429C-9B64-E4CF1AD8912A}"/>
              </a:ext>
            </a:extLst>
          </p:cNvPr>
          <p:cNvGrpSpPr/>
          <p:nvPr/>
        </p:nvGrpSpPr>
        <p:grpSpPr>
          <a:xfrm>
            <a:off x="7343706" y="3149275"/>
            <a:ext cx="618979" cy="1608567"/>
            <a:chOff x="6991642" y="1981654"/>
            <a:chExt cx="618979" cy="1608567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359C505-6AC1-46D5-B158-800E261278FB}"/>
                </a:ext>
              </a:extLst>
            </p:cNvPr>
            <p:cNvSpPr txBox="1"/>
            <p:nvPr/>
          </p:nvSpPr>
          <p:spPr>
            <a:xfrm>
              <a:off x="6991642" y="1981654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DA3EC6D-8C0E-48DC-AE8C-F8CB9AAC0409}"/>
                </a:ext>
              </a:extLst>
            </p:cNvPr>
            <p:cNvSpPr txBox="1"/>
            <p:nvPr/>
          </p:nvSpPr>
          <p:spPr>
            <a:xfrm>
              <a:off x="6991643" y="2469136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2BE08C8F-B1A6-4C30-BCA8-1C90FF0830B0}"/>
                </a:ext>
              </a:extLst>
            </p:cNvPr>
            <p:cNvSpPr txBox="1"/>
            <p:nvPr/>
          </p:nvSpPr>
          <p:spPr>
            <a:xfrm>
              <a:off x="6991642" y="3128556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B7C9582-25BD-4D13-8061-BE3952A9CFC1}"/>
                  </a:ext>
                </a:extLst>
              </p:cNvPr>
              <p:cNvSpPr txBox="1"/>
              <p:nvPr/>
            </p:nvSpPr>
            <p:spPr>
              <a:xfrm>
                <a:off x="6360689" y="1627455"/>
                <a:ext cx="1785297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B7C9582-25BD-4D13-8061-BE3952A9C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89" y="1627455"/>
                <a:ext cx="1785297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0BEC2F8-0ACD-4A57-AECB-F02918F68201}"/>
              </a:ext>
            </a:extLst>
          </p:cNvPr>
          <p:cNvCxnSpPr/>
          <p:nvPr/>
        </p:nvCxnSpPr>
        <p:spPr>
          <a:xfrm>
            <a:off x="6288630" y="3381311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BBAAE57-8831-4230-B59A-941B9B131768}"/>
              </a:ext>
            </a:extLst>
          </p:cNvPr>
          <p:cNvCxnSpPr/>
          <p:nvPr/>
        </p:nvCxnSpPr>
        <p:spPr>
          <a:xfrm>
            <a:off x="6288630" y="3860006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3D08D88-DB9D-4F7A-B36C-56E95B4C0AC6}"/>
              </a:ext>
            </a:extLst>
          </p:cNvPr>
          <p:cNvCxnSpPr/>
          <p:nvPr/>
        </p:nvCxnSpPr>
        <p:spPr>
          <a:xfrm>
            <a:off x="6288630" y="4480641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6FE473-FFB9-404D-AAF2-47937D40811D}"/>
              </a:ext>
            </a:extLst>
          </p:cNvPr>
          <p:cNvSpPr txBox="1"/>
          <p:nvPr/>
        </p:nvSpPr>
        <p:spPr>
          <a:xfrm>
            <a:off x="5031080" y="1901704"/>
            <a:ext cx="153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Minimize: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4F3290-AC4C-4B90-96E8-F3558327C1F1}"/>
              </a:ext>
            </a:extLst>
          </p:cNvPr>
          <p:cNvSpPr txBox="1"/>
          <p:nvPr/>
        </p:nvSpPr>
        <p:spPr>
          <a:xfrm>
            <a:off x="5031080" y="4955597"/>
            <a:ext cx="153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Maximize: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85D31E8-90BC-4335-B613-D2FB3D9B2FC1}"/>
                  </a:ext>
                </a:extLst>
              </p:cNvPr>
              <p:cNvSpPr txBox="1"/>
              <p:nvPr/>
            </p:nvSpPr>
            <p:spPr>
              <a:xfrm>
                <a:off x="6567142" y="5529523"/>
                <a:ext cx="20004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"|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85D31E8-90BC-4335-B613-D2FB3D9B2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42" y="5529523"/>
                <a:ext cx="2000484" cy="369332"/>
              </a:xfrm>
              <a:prstGeom prst="rect">
                <a:avLst/>
              </a:prstGeom>
              <a:blipFill>
                <a:blip r:embed="rId4"/>
                <a:stretch>
                  <a:fillRect l="-4878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2F1EC30-4ACB-41E7-83B4-6F2C599D3B4D}"/>
                  </a:ext>
                </a:extLst>
              </p:cNvPr>
              <p:cNvSpPr txBox="1"/>
              <p:nvPr/>
            </p:nvSpPr>
            <p:spPr>
              <a:xfrm>
                <a:off x="5559829" y="2730238"/>
                <a:ext cx="3301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2F1EC30-4ACB-41E7-83B4-6F2C599D3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829" y="2730238"/>
                <a:ext cx="330155" cy="369332"/>
              </a:xfrm>
              <a:prstGeom prst="rect">
                <a:avLst/>
              </a:prstGeom>
              <a:blipFill>
                <a:blip r:embed="rId5"/>
                <a:stretch>
                  <a:fillRect l="-22222" r="-74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899DD8A-1887-448E-8A03-C9D3BBCB6CE6}"/>
                  </a:ext>
                </a:extLst>
              </p:cNvPr>
              <p:cNvSpPr txBox="1"/>
              <p:nvPr/>
            </p:nvSpPr>
            <p:spPr>
              <a:xfrm>
                <a:off x="7488117" y="2741554"/>
                <a:ext cx="3301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899DD8A-1887-448E-8A03-C9D3BBCB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117" y="2741554"/>
                <a:ext cx="330155" cy="369332"/>
              </a:xfrm>
              <a:prstGeom prst="rect">
                <a:avLst/>
              </a:prstGeom>
              <a:blipFill>
                <a:blip r:embed="rId6"/>
                <a:stretch>
                  <a:fillRect l="-21818" t="-18333" r="-5636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A16561F-6D5C-486D-BFE3-3FACD465D956}"/>
                  </a:ext>
                </a:extLst>
              </p:cNvPr>
              <p:cNvSpPr txBox="1"/>
              <p:nvPr/>
            </p:nvSpPr>
            <p:spPr>
              <a:xfrm>
                <a:off x="6567142" y="5003671"/>
                <a:ext cx="10989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A16561F-6D5C-486D-BFE3-3FACD465D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42" y="5003671"/>
                <a:ext cx="1098955" cy="369332"/>
              </a:xfrm>
              <a:prstGeom prst="rect">
                <a:avLst/>
              </a:prstGeom>
              <a:blipFill>
                <a:blip r:embed="rId7"/>
                <a:stretch>
                  <a:fillRect l="-9392" r="-2210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31421C29-C2CB-49FE-A0C0-8CA51EB4B2B2}"/>
                  </a:ext>
                </a:extLst>
              </p:cNvPr>
              <p:cNvSpPr txBox="1"/>
              <p:nvPr/>
            </p:nvSpPr>
            <p:spPr>
              <a:xfrm>
                <a:off x="1612224" y="5855426"/>
                <a:ext cx="40983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"|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31421C29-C2CB-49FE-A0C0-8CA51EB4B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224" y="5855426"/>
                <a:ext cx="409836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>
            <a:extLst>
              <a:ext uri="{FF2B5EF4-FFF2-40B4-BE49-F238E27FC236}">
                <a16:creationId xmlns:a16="http://schemas.microsoft.com/office/drawing/2014/main" id="{852CC4E8-1F21-451A-B2D9-4E45816ACA13}"/>
              </a:ext>
            </a:extLst>
          </p:cNvPr>
          <p:cNvSpPr txBox="1"/>
          <p:nvPr/>
        </p:nvSpPr>
        <p:spPr>
          <a:xfrm>
            <a:off x="702756" y="1830276"/>
            <a:ext cx="3826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Considered as </a:t>
            </a:r>
          </a:p>
          <a:p>
            <a:r>
              <a:rPr lang="en-US" altLang="zh-TW" sz="2800" b="1" i="1" u="sng" dirty="0"/>
              <a:t>Classification Problem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681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37" grpId="0"/>
      <p:bldP spid="38" grpId="0"/>
      <p:bldP spid="39" grpId="0"/>
      <p:bldP spid="40" grpId="0"/>
      <p:bldP spid="41" grpId="0"/>
      <p:bldP spid="45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6B497C82-D0F7-4AEC-9244-0F2A0FEE2B5B}"/>
              </a:ext>
            </a:extLst>
          </p:cNvPr>
          <p:cNvSpPr/>
          <p:nvPr/>
        </p:nvSpPr>
        <p:spPr>
          <a:xfrm>
            <a:off x="8015380" y="3556034"/>
            <a:ext cx="383033" cy="12400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F3027A-F6CD-42FC-99BF-21C73DE7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104D6B8-BD77-4148-ADD0-5507299C2291}"/>
              </a:ext>
            </a:extLst>
          </p:cNvPr>
          <p:cNvGrpSpPr/>
          <p:nvPr/>
        </p:nvGrpSpPr>
        <p:grpSpPr>
          <a:xfrm>
            <a:off x="4524840" y="470043"/>
            <a:ext cx="4401793" cy="2388836"/>
            <a:chOff x="4648069" y="2637373"/>
            <a:chExt cx="4401793" cy="2388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/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/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99"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/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𝑙𝑜𝑔𝑝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F835E4-BD18-4028-A8C4-E51291BB4CA3}"/>
              </a:ext>
            </a:extLst>
          </p:cNvPr>
          <p:cNvGrpSpPr/>
          <p:nvPr/>
        </p:nvGrpSpPr>
        <p:grpSpPr>
          <a:xfrm>
            <a:off x="469267" y="2132263"/>
            <a:ext cx="3580096" cy="4072485"/>
            <a:chOff x="609944" y="2005654"/>
            <a:chExt cx="3580096" cy="4072485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B33597B-54FE-4FB3-A78D-418B7F060764}"/>
                </a:ext>
              </a:extLst>
            </p:cNvPr>
            <p:cNvGrpSpPr/>
            <p:nvPr/>
          </p:nvGrpSpPr>
          <p:grpSpPr>
            <a:xfrm>
              <a:off x="797463" y="2637373"/>
              <a:ext cx="3281042" cy="3440766"/>
              <a:chOff x="1290958" y="2446509"/>
              <a:chExt cx="3281042" cy="34407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/>
                  <p:nvPr/>
                </p:nvSpPr>
                <p:spPr>
                  <a:xfrm>
                    <a:off x="1290958" y="2446509"/>
                    <a:ext cx="70551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0958" y="2446509"/>
                    <a:ext cx="70551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59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6566C99-C316-49F7-8B99-A0ADCDF8A731}"/>
                  </a:ext>
                </a:extLst>
              </p:cNvPr>
              <p:cNvSpPr txBox="1"/>
              <p:nvPr/>
            </p:nvSpPr>
            <p:spPr>
              <a:xfrm rot="5400000">
                <a:off x="2227806" y="3616997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E94A050-0C6D-443F-A80D-FBC49D6C6510}"/>
                  </a:ext>
                </a:extLst>
              </p:cNvPr>
              <p:cNvSpPr txBox="1"/>
              <p:nvPr/>
            </p:nvSpPr>
            <p:spPr>
              <a:xfrm rot="5400000">
                <a:off x="3516312" y="361699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00F8B30D-C0CE-4178-B702-FA08F3CF3D72}"/>
                  </a:ext>
                </a:extLst>
              </p:cNvPr>
              <p:cNvGrpSpPr/>
              <p:nvPr/>
            </p:nvGrpSpPr>
            <p:grpSpPr>
              <a:xfrm>
                <a:off x="1295717" y="4001294"/>
                <a:ext cx="3276283" cy="1885981"/>
                <a:chOff x="1296508" y="4512709"/>
                <a:chExt cx="3276283" cy="188598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6508" y="4512709"/>
                      <a:ext cx="713209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oMath>
                        </m:oMathPara>
                      </a14:m>
                      <a:endParaRPr lang="zh-TW" altLang="en-US" sz="2800" dirty="0"/>
                    </a:p>
                  </p:txBody>
                </p:sp>
              </mc:Choice>
              <mc:Fallback xmlns="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96508" y="4512709"/>
                      <a:ext cx="713209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25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E636E693-80C6-44FE-9BB6-BC4F28868157}"/>
                    </a:ext>
                  </a:extLst>
                </p:cNvPr>
                <p:cNvSpPr txBox="1"/>
                <p:nvPr/>
              </p:nvSpPr>
              <p:spPr>
                <a:xfrm rot="5400000">
                  <a:off x="2228597" y="5679880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05035F93-1C18-4EF4-8160-DB0E2C25FC36}"/>
                    </a:ext>
                  </a:extLst>
                </p:cNvPr>
                <p:cNvSpPr txBox="1"/>
                <p:nvPr/>
              </p:nvSpPr>
              <p:spPr>
                <a:xfrm rot="5400000">
                  <a:off x="3517103" y="5679879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/>
                <p:nvPr/>
              </p:nvSpPr>
              <p:spPr>
                <a:xfrm>
                  <a:off x="812600" y="2070790"/>
                  <a:ext cx="3281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Given actor parameter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00" y="2070790"/>
                  <a:ext cx="3281042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2788" t="-1052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7E5E3B7-725C-471A-AC06-BDDE7F6565F7}"/>
                </a:ext>
              </a:extLst>
            </p:cNvPr>
            <p:cNvSpPr/>
            <p:nvPr/>
          </p:nvSpPr>
          <p:spPr>
            <a:xfrm>
              <a:off x="609944" y="2005654"/>
              <a:ext cx="3580096" cy="3981158"/>
            </a:xfrm>
            <a:prstGeom prst="rect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F3C6EC93-3987-4405-B059-C494FF27235A}"/>
              </a:ext>
            </a:extLst>
          </p:cNvPr>
          <p:cNvSpPr/>
          <p:nvPr/>
        </p:nvSpPr>
        <p:spPr>
          <a:xfrm>
            <a:off x="4373179" y="365126"/>
            <a:ext cx="4437298" cy="262804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E5489F-125B-47F0-BFE9-26048964F359}"/>
              </a:ext>
            </a:extLst>
          </p:cNvPr>
          <p:cNvSpPr/>
          <p:nvPr/>
        </p:nvSpPr>
        <p:spPr>
          <a:xfrm>
            <a:off x="5865894" y="1997612"/>
            <a:ext cx="717785" cy="562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AF9609-F025-42D9-9488-4B88AE570E62}"/>
              </a:ext>
            </a:extLst>
          </p:cNvPr>
          <p:cNvSpPr txBox="1"/>
          <p:nvPr/>
        </p:nvSpPr>
        <p:spPr>
          <a:xfrm rot="5400000">
            <a:off x="5185949" y="4811476"/>
            <a:ext cx="87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/>
              <p:nvPr/>
            </p:nvSpPr>
            <p:spPr>
              <a:xfrm>
                <a:off x="4265357" y="3869198"/>
                <a:ext cx="520505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357" y="3869198"/>
                <a:ext cx="520505" cy="465192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AD2E2DC5-8E35-4605-9D35-1944B7B1CFB9}"/>
              </a:ext>
            </a:extLst>
          </p:cNvPr>
          <p:cNvGrpSpPr/>
          <p:nvPr/>
        </p:nvGrpSpPr>
        <p:grpSpPr>
          <a:xfrm>
            <a:off x="5097791" y="3556034"/>
            <a:ext cx="2149963" cy="1200330"/>
            <a:chOff x="6146096" y="3467568"/>
            <a:chExt cx="2149963" cy="120033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0303BB-713D-4A3F-8866-8339A2D98CF3}"/>
                </a:ext>
              </a:extLst>
            </p:cNvPr>
            <p:cNvSpPr/>
            <p:nvPr/>
          </p:nvSpPr>
          <p:spPr>
            <a:xfrm>
              <a:off x="6146096" y="3467568"/>
              <a:ext cx="782172" cy="118571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37" name="Shape 229">
              <a:extLst>
                <a:ext uri="{FF2B5EF4-FFF2-40B4-BE49-F238E27FC236}">
                  <a16:creationId xmlns:a16="http://schemas.microsoft.com/office/drawing/2014/main" id="{CD6F29E4-A2A0-4B74-84A5-110B6117FB77}"/>
                </a:ext>
              </a:extLst>
            </p:cNvPr>
            <p:cNvCxnSpPr/>
            <p:nvPr/>
          </p:nvCxnSpPr>
          <p:spPr>
            <a:xfrm>
              <a:off x="6978970" y="368343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8" name="Shape 229">
              <a:extLst>
                <a:ext uri="{FF2B5EF4-FFF2-40B4-BE49-F238E27FC236}">
                  <a16:creationId xmlns:a16="http://schemas.microsoft.com/office/drawing/2014/main" id="{E7A7ABF5-C960-499D-8E92-6694CDB5CCD5}"/>
                </a:ext>
              </a:extLst>
            </p:cNvPr>
            <p:cNvCxnSpPr/>
            <p:nvPr/>
          </p:nvCxnSpPr>
          <p:spPr>
            <a:xfrm>
              <a:off x="6978970" y="40826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9" name="Shape 229">
              <a:extLst>
                <a:ext uri="{FF2B5EF4-FFF2-40B4-BE49-F238E27FC236}">
                  <a16:creationId xmlns:a16="http://schemas.microsoft.com/office/drawing/2014/main" id="{52D34653-1CDD-4902-90D4-631725475A1E}"/>
                </a:ext>
              </a:extLst>
            </p:cNvPr>
            <p:cNvCxnSpPr/>
            <p:nvPr/>
          </p:nvCxnSpPr>
          <p:spPr>
            <a:xfrm>
              <a:off x="6978970" y="44770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1A49480-933F-4FDA-8059-31AF841F934D}"/>
                </a:ext>
              </a:extLst>
            </p:cNvPr>
            <p:cNvSpPr txBox="1"/>
            <p:nvPr/>
          </p:nvSpPr>
          <p:spPr>
            <a:xfrm>
              <a:off x="7400472" y="426778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C4769711-6E94-42E0-BADD-55CCE54C3ABC}"/>
                </a:ext>
              </a:extLst>
            </p:cNvPr>
            <p:cNvSpPr txBox="1"/>
            <p:nvPr/>
          </p:nvSpPr>
          <p:spPr>
            <a:xfrm>
              <a:off x="7400472" y="386767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35493363-20B9-4464-93EF-8886C223A360}"/>
                </a:ext>
              </a:extLst>
            </p:cNvPr>
            <p:cNvSpPr txBox="1"/>
            <p:nvPr/>
          </p:nvSpPr>
          <p:spPr>
            <a:xfrm>
              <a:off x="7404421" y="3467568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</p:grpSp>
      <p:cxnSp>
        <p:nvCxnSpPr>
          <p:cNvPr id="44" name="Shape 229">
            <a:extLst>
              <a:ext uri="{FF2B5EF4-FFF2-40B4-BE49-F238E27FC236}">
                <a16:creationId xmlns:a16="http://schemas.microsoft.com/office/drawing/2014/main" id="{7DD9A438-1134-43B8-A4CC-983DB5619E1A}"/>
              </a:ext>
            </a:extLst>
          </p:cNvPr>
          <p:cNvCxnSpPr/>
          <p:nvPr/>
        </p:nvCxnSpPr>
        <p:spPr>
          <a:xfrm>
            <a:off x="4713955" y="415619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/>
              <p:nvPr/>
            </p:nvSpPr>
            <p:spPr>
              <a:xfrm>
                <a:off x="7392404" y="3015981"/>
                <a:ext cx="1493421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04" y="3015981"/>
                <a:ext cx="1493421" cy="465192"/>
              </a:xfrm>
              <a:prstGeom prst="rect">
                <a:avLst/>
              </a:prstGeom>
              <a:blipFill>
                <a:blip r:embed="rId17"/>
                <a:stretch>
                  <a:fillRect r="-816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左-右雙向 45">
            <a:extLst>
              <a:ext uri="{FF2B5EF4-FFF2-40B4-BE49-F238E27FC236}">
                <a16:creationId xmlns:a16="http://schemas.microsoft.com/office/drawing/2014/main" id="{C3093E0F-E425-4294-AFBE-7DC7936A81AE}"/>
              </a:ext>
            </a:extLst>
          </p:cNvPr>
          <p:cNvSpPr/>
          <p:nvPr/>
        </p:nvSpPr>
        <p:spPr>
          <a:xfrm>
            <a:off x="7363770" y="3972068"/>
            <a:ext cx="539068" cy="36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938FC13-F25E-4419-B33F-40EA2C2C2D4C}"/>
              </a:ext>
            </a:extLst>
          </p:cNvPr>
          <p:cNvSpPr txBox="1"/>
          <p:nvPr/>
        </p:nvSpPr>
        <p:spPr>
          <a:xfrm>
            <a:off x="8030782" y="3531800"/>
            <a:ext cx="4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32526F1-62E9-4444-9777-74CA25C036DC}"/>
              </a:ext>
            </a:extLst>
          </p:cNvPr>
          <p:cNvSpPr txBox="1"/>
          <p:nvPr/>
        </p:nvSpPr>
        <p:spPr>
          <a:xfrm>
            <a:off x="8030782" y="3911813"/>
            <a:ext cx="4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1E2A5A2-71B6-4D80-8A06-59E405ECF4A9}"/>
              </a:ext>
            </a:extLst>
          </p:cNvPr>
          <p:cNvSpPr txBox="1"/>
          <p:nvPr/>
        </p:nvSpPr>
        <p:spPr>
          <a:xfrm>
            <a:off x="8030782" y="4334390"/>
            <a:ext cx="4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EFE797B-2277-4C58-B354-5F330B700812}"/>
                  </a:ext>
                </a:extLst>
              </p:cNvPr>
              <p:cNvSpPr txBox="1"/>
              <p:nvPr/>
            </p:nvSpPr>
            <p:spPr>
              <a:xfrm>
                <a:off x="4289162" y="5717590"/>
                <a:ext cx="520505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AEFE797B-2277-4C58-B354-5F330B700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162" y="5717590"/>
                <a:ext cx="520505" cy="465961"/>
              </a:xfrm>
              <a:prstGeom prst="rect">
                <a:avLst/>
              </a:prstGeom>
              <a:blipFill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群組 50">
            <a:extLst>
              <a:ext uri="{FF2B5EF4-FFF2-40B4-BE49-F238E27FC236}">
                <a16:creationId xmlns:a16="http://schemas.microsoft.com/office/drawing/2014/main" id="{C597E424-1996-49EB-8971-87848C89E91F}"/>
              </a:ext>
            </a:extLst>
          </p:cNvPr>
          <p:cNvGrpSpPr/>
          <p:nvPr/>
        </p:nvGrpSpPr>
        <p:grpSpPr>
          <a:xfrm>
            <a:off x="5121596" y="5404426"/>
            <a:ext cx="2149963" cy="1200330"/>
            <a:chOff x="6146096" y="3467568"/>
            <a:chExt cx="2149963" cy="120033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E91EC8B-D971-4D9A-8679-619F20B1E2F7}"/>
                </a:ext>
              </a:extLst>
            </p:cNvPr>
            <p:cNvSpPr/>
            <p:nvPr/>
          </p:nvSpPr>
          <p:spPr>
            <a:xfrm>
              <a:off x="6146096" y="3467568"/>
              <a:ext cx="782172" cy="118571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53" name="Shape 229">
              <a:extLst>
                <a:ext uri="{FF2B5EF4-FFF2-40B4-BE49-F238E27FC236}">
                  <a16:creationId xmlns:a16="http://schemas.microsoft.com/office/drawing/2014/main" id="{7F4EFC0C-4014-4FDD-8AB4-EC1EF878FC21}"/>
                </a:ext>
              </a:extLst>
            </p:cNvPr>
            <p:cNvCxnSpPr/>
            <p:nvPr/>
          </p:nvCxnSpPr>
          <p:spPr>
            <a:xfrm>
              <a:off x="6978970" y="368343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4" name="Shape 229">
              <a:extLst>
                <a:ext uri="{FF2B5EF4-FFF2-40B4-BE49-F238E27FC236}">
                  <a16:creationId xmlns:a16="http://schemas.microsoft.com/office/drawing/2014/main" id="{16808D36-DD2A-4090-91C2-54B21062A0E7}"/>
                </a:ext>
              </a:extLst>
            </p:cNvPr>
            <p:cNvCxnSpPr/>
            <p:nvPr/>
          </p:nvCxnSpPr>
          <p:spPr>
            <a:xfrm>
              <a:off x="6978970" y="4082678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5" name="Shape 229">
              <a:extLst>
                <a:ext uri="{FF2B5EF4-FFF2-40B4-BE49-F238E27FC236}">
                  <a16:creationId xmlns:a16="http://schemas.microsoft.com/office/drawing/2014/main" id="{1F6D9589-1C92-4A46-BA2C-AFE3681821E1}"/>
                </a:ext>
              </a:extLst>
            </p:cNvPr>
            <p:cNvCxnSpPr/>
            <p:nvPr/>
          </p:nvCxnSpPr>
          <p:spPr>
            <a:xfrm>
              <a:off x="6978970" y="44770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6B7C2FF-A5E1-424A-9CEC-3807BDFA6E2D}"/>
                </a:ext>
              </a:extLst>
            </p:cNvPr>
            <p:cNvSpPr txBox="1"/>
            <p:nvPr/>
          </p:nvSpPr>
          <p:spPr>
            <a:xfrm>
              <a:off x="7400472" y="426778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DBE28C22-AD74-43BF-936B-6608C6EE5A9B}"/>
                </a:ext>
              </a:extLst>
            </p:cNvPr>
            <p:cNvSpPr txBox="1"/>
            <p:nvPr/>
          </p:nvSpPr>
          <p:spPr>
            <a:xfrm>
              <a:off x="7400472" y="3867678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57FB4FC5-5F14-47B1-AC38-22507402320D}"/>
                </a:ext>
              </a:extLst>
            </p:cNvPr>
            <p:cNvSpPr txBox="1"/>
            <p:nvPr/>
          </p:nvSpPr>
          <p:spPr>
            <a:xfrm>
              <a:off x="7404421" y="3467568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</p:grpSp>
      <p:cxnSp>
        <p:nvCxnSpPr>
          <p:cNvPr id="59" name="Shape 229">
            <a:extLst>
              <a:ext uri="{FF2B5EF4-FFF2-40B4-BE49-F238E27FC236}">
                <a16:creationId xmlns:a16="http://schemas.microsoft.com/office/drawing/2014/main" id="{EA2050A9-2898-4EA9-9089-10D2925D3BFB}"/>
              </a:ext>
            </a:extLst>
          </p:cNvPr>
          <p:cNvCxnSpPr/>
          <p:nvPr/>
        </p:nvCxnSpPr>
        <p:spPr>
          <a:xfrm>
            <a:off x="4737760" y="6004591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BC89528-897A-43B8-BF2A-FBA5E8A4EC0A}"/>
                  </a:ext>
                </a:extLst>
              </p:cNvPr>
              <p:cNvSpPr txBox="1"/>
              <p:nvPr/>
            </p:nvSpPr>
            <p:spPr>
              <a:xfrm>
                <a:off x="7416209" y="4864373"/>
                <a:ext cx="1493421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𝑓𝑖𝑟𝑒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BC89528-897A-43B8-BF2A-FBA5E8A4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09" y="4864373"/>
                <a:ext cx="1493421" cy="465961"/>
              </a:xfrm>
              <a:prstGeom prst="rect">
                <a:avLst/>
              </a:prstGeom>
              <a:blipFill>
                <a:blip r:embed="rId19"/>
                <a:stretch>
                  <a:fillRect r="-2041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箭號: 左-右雙向 60">
            <a:extLst>
              <a:ext uri="{FF2B5EF4-FFF2-40B4-BE49-F238E27FC236}">
                <a16:creationId xmlns:a16="http://schemas.microsoft.com/office/drawing/2014/main" id="{49514764-979F-431E-B021-95758FF3D2F6}"/>
              </a:ext>
            </a:extLst>
          </p:cNvPr>
          <p:cNvSpPr/>
          <p:nvPr/>
        </p:nvSpPr>
        <p:spPr>
          <a:xfrm>
            <a:off x="7387575" y="5820460"/>
            <a:ext cx="539068" cy="36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730869B4-CB3E-42C8-8DCB-33F395BE79DB}"/>
              </a:ext>
            </a:extLst>
          </p:cNvPr>
          <p:cNvGrpSpPr/>
          <p:nvPr/>
        </p:nvGrpSpPr>
        <p:grpSpPr>
          <a:xfrm>
            <a:off x="8015380" y="5340501"/>
            <a:ext cx="530568" cy="1264255"/>
            <a:chOff x="7885382" y="5380192"/>
            <a:chExt cx="530568" cy="1264255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C8CEA8D-882F-466F-BEB0-E3259835B07F}"/>
                </a:ext>
              </a:extLst>
            </p:cNvPr>
            <p:cNvSpPr/>
            <p:nvPr/>
          </p:nvSpPr>
          <p:spPr>
            <a:xfrm>
              <a:off x="7885382" y="5404426"/>
              <a:ext cx="383033" cy="124002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32293094-14FE-4F49-A868-888CA84FF5E2}"/>
                </a:ext>
              </a:extLst>
            </p:cNvPr>
            <p:cNvSpPr txBox="1"/>
            <p:nvPr/>
          </p:nvSpPr>
          <p:spPr>
            <a:xfrm>
              <a:off x="7942045" y="5380192"/>
              <a:ext cx="473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9BB337C0-F39A-4D75-BEDB-EDBCB5156A3D}"/>
                </a:ext>
              </a:extLst>
            </p:cNvPr>
            <p:cNvSpPr txBox="1"/>
            <p:nvPr/>
          </p:nvSpPr>
          <p:spPr>
            <a:xfrm>
              <a:off x="7942045" y="5760205"/>
              <a:ext cx="473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DD84FE0-509B-444D-98A8-BAC63EBCC0B5}"/>
                </a:ext>
              </a:extLst>
            </p:cNvPr>
            <p:cNvSpPr txBox="1"/>
            <p:nvPr/>
          </p:nvSpPr>
          <p:spPr>
            <a:xfrm>
              <a:off x="7942045" y="6182782"/>
              <a:ext cx="473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" grpId="0" animBg="1"/>
      <p:bldP spid="14" grpId="0"/>
      <p:bldP spid="36" grpId="0"/>
      <p:bldP spid="45" grpId="0"/>
      <p:bldP spid="46" grpId="0" animBg="1"/>
      <p:bldP spid="47" grpId="0"/>
      <p:bldP spid="48" grpId="0"/>
      <p:bldP spid="49" grpId="0"/>
      <p:bldP spid="50" grpId="0"/>
      <p:bldP spid="60" grpId="0"/>
      <p:bldP spid="61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6B497C82-D0F7-4AEC-9244-0F2A0FEE2B5B}"/>
              </a:ext>
            </a:extLst>
          </p:cNvPr>
          <p:cNvSpPr/>
          <p:nvPr/>
        </p:nvSpPr>
        <p:spPr>
          <a:xfrm>
            <a:off x="6674408" y="4047733"/>
            <a:ext cx="211445" cy="5829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F3027A-F6CD-42FC-99BF-21C73DE7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104D6B8-BD77-4148-ADD0-5507299C2291}"/>
              </a:ext>
            </a:extLst>
          </p:cNvPr>
          <p:cNvGrpSpPr/>
          <p:nvPr/>
        </p:nvGrpSpPr>
        <p:grpSpPr>
          <a:xfrm>
            <a:off x="4524840" y="470043"/>
            <a:ext cx="4401793" cy="2388836"/>
            <a:chOff x="4648069" y="2637373"/>
            <a:chExt cx="4401793" cy="2388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/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234" y="2637373"/>
                  <a:ext cx="244996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/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337281"/>
                  <a:ext cx="110995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99"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/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𝑙𝑜𝑔𝑝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069" y="3857748"/>
                  <a:ext cx="4401793" cy="11684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F835E4-BD18-4028-A8C4-E51291BB4CA3}"/>
              </a:ext>
            </a:extLst>
          </p:cNvPr>
          <p:cNvGrpSpPr/>
          <p:nvPr/>
        </p:nvGrpSpPr>
        <p:grpSpPr>
          <a:xfrm>
            <a:off x="469267" y="2132263"/>
            <a:ext cx="3580096" cy="4072485"/>
            <a:chOff x="609944" y="2005654"/>
            <a:chExt cx="3580096" cy="4072485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B33597B-54FE-4FB3-A78D-418B7F060764}"/>
                </a:ext>
              </a:extLst>
            </p:cNvPr>
            <p:cNvGrpSpPr/>
            <p:nvPr/>
          </p:nvGrpSpPr>
          <p:grpSpPr>
            <a:xfrm>
              <a:off x="797463" y="2637373"/>
              <a:ext cx="3281042" cy="3440766"/>
              <a:chOff x="1290958" y="2446509"/>
              <a:chExt cx="3281042" cy="34407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/>
                  <p:nvPr/>
                </p:nvSpPr>
                <p:spPr>
                  <a:xfrm>
                    <a:off x="1290958" y="2446509"/>
                    <a:ext cx="70551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0676734C-BB6A-44CA-9D76-FDDA0B9982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0958" y="2446509"/>
                    <a:ext cx="70551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DB3EB9ED-7688-408A-80EC-94CC516045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9" y="2504537"/>
                    <a:ext cx="1229077" cy="46519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BFBB31F7-A4D7-449E-BE63-2A1DFA382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508064"/>
                    <a:ext cx="11969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D019480-20A8-49D2-9449-0D5E3D35F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148" y="2969729"/>
                    <a:ext cx="1229077" cy="4658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59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6566C99-C316-49F7-8B99-A0ADCDF8A731}"/>
                  </a:ext>
                </a:extLst>
              </p:cNvPr>
              <p:cNvSpPr txBox="1"/>
              <p:nvPr/>
            </p:nvSpPr>
            <p:spPr>
              <a:xfrm rot="5400000">
                <a:off x="2227806" y="3616997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/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270E6DAF-E009-4FC6-8797-1BF2360F13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024" y="2969729"/>
                    <a:ext cx="1196976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E94A050-0C6D-443F-A80D-FBC49D6C6510}"/>
                  </a:ext>
                </a:extLst>
              </p:cNvPr>
              <p:cNvSpPr txBox="1"/>
              <p:nvPr/>
            </p:nvSpPr>
            <p:spPr>
              <a:xfrm rot="5400000">
                <a:off x="3516312" y="3616996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00F8B30D-C0CE-4178-B702-FA08F3CF3D72}"/>
                  </a:ext>
                </a:extLst>
              </p:cNvPr>
              <p:cNvGrpSpPr/>
              <p:nvPr/>
            </p:nvGrpSpPr>
            <p:grpSpPr>
              <a:xfrm>
                <a:off x="1295717" y="4001294"/>
                <a:ext cx="3276283" cy="1885981"/>
                <a:chOff x="1296508" y="4512709"/>
                <a:chExt cx="3276283" cy="188598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6508" y="4512709"/>
                      <a:ext cx="713209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oMath>
                        </m:oMathPara>
                      </a14:m>
                      <a:endParaRPr lang="zh-TW" altLang="en-US" sz="2800" dirty="0"/>
                    </a:p>
                  </p:txBody>
                </p:sp>
              </mc:Choice>
              <mc:Fallback xmlns="">
                <p:sp>
                  <p:nvSpPr>
                    <p:cNvPr id="6" name="矩形 5">
                      <a:extLst>
                        <a:ext uri="{FF2B5EF4-FFF2-40B4-BE49-F238E27FC236}">
                          <a16:creationId xmlns:a16="http://schemas.microsoft.com/office/drawing/2014/main" id="{47F5DF87-AA6E-419F-97C2-3C208779CD8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96508" y="4512709"/>
                      <a:ext cx="713209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9C4A643B-C3E6-481B-A68D-8CF5C2A234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40" y="4567420"/>
                      <a:ext cx="1229077" cy="46596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25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7B0650D4-B737-4B52-8C8F-65622D00E6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4570947"/>
                      <a:ext cx="1196976" cy="46166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7" name="文字方塊 16">
                      <a:extLst>
                        <a:ext uri="{FF2B5EF4-FFF2-40B4-BE49-F238E27FC236}">
                          <a16:creationId xmlns:a16="http://schemas.microsoft.com/office/drawing/2014/main" id="{2DB9D22E-3BDA-4C32-8280-320F8779A8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9939" y="5032612"/>
                      <a:ext cx="1229077" cy="46666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E636E693-80C6-44FE-9BB6-BC4F28868157}"/>
                    </a:ext>
                  </a:extLst>
                </p:cNvPr>
                <p:cNvSpPr txBox="1"/>
                <p:nvPr/>
              </p:nvSpPr>
              <p:spPr>
                <a:xfrm rot="5400000">
                  <a:off x="2228597" y="5679880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oMath>
                        </m:oMathPara>
                      </a14:m>
                      <a:endParaRPr lang="zh-TW" altLang="en-US" sz="2400" dirty="0"/>
                    </a:p>
                  </p:txBody>
                </p:sp>
              </mc:Choice>
              <mc:Fallback xmlns=""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0BDDE926-CC8E-46DD-B549-38CB75ED4C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5815" y="5032612"/>
                      <a:ext cx="1196976" cy="46166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05035F93-1C18-4EF4-8160-DB0E2C25FC36}"/>
                    </a:ext>
                  </a:extLst>
                </p:cNvPr>
                <p:cNvSpPr txBox="1"/>
                <p:nvPr/>
              </p:nvSpPr>
              <p:spPr>
                <a:xfrm rot="5400000">
                  <a:off x="3517103" y="5679879"/>
                  <a:ext cx="914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/>
                <p:nvPr/>
              </p:nvSpPr>
              <p:spPr>
                <a:xfrm>
                  <a:off x="812600" y="2070790"/>
                  <a:ext cx="3281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Given actor parameter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098573FE-36B0-43EA-B91F-EDEFDFAB3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00" y="2070790"/>
                  <a:ext cx="3281042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2788" t="-1052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7E5E3B7-725C-471A-AC06-BDDE7F6565F7}"/>
                </a:ext>
              </a:extLst>
            </p:cNvPr>
            <p:cNvSpPr/>
            <p:nvPr/>
          </p:nvSpPr>
          <p:spPr>
            <a:xfrm>
              <a:off x="609944" y="2005654"/>
              <a:ext cx="3580096" cy="3981158"/>
            </a:xfrm>
            <a:prstGeom prst="rect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F3C6EC93-3987-4405-B059-C494FF27235A}"/>
              </a:ext>
            </a:extLst>
          </p:cNvPr>
          <p:cNvSpPr/>
          <p:nvPr/>
        </p:nvSpPr>
        <p:spPr>
          <a:xfrm>
            <a:off x="4373179" y="365126"/>
            <a:ext cx="4437298" cy="2628048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AF9609-F025-42D9-9488-4B88AE570E62}"/>
              </a:ext>
            </a:extLst>
          </p:cNvPr>
          <p:cNvSpPr txBox="1"/>
          <p:nvPr/>
        </p:nvSpPr>
        <p:spPr>
          <a:xfrm rot="5400000">
            <a:off x="5577318" y="5303158"/>
            <a:ext cx="87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/>
              <p:nvPr/>
            </p:nvSpPr>
            <p:spPr>
              <a:xfrm>
                <a:off x="4641628" y="4057141"/>
                <a:ext cx="520505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46D5130-7EA3-4809-A501-78608C60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628" y="4057141"/>
                <a:ext cx="520505" cy="465192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AD2E2DC5-8E35-4605-9D35-1944B7B1CFB9}"/>
              </a:ext>
            </a:extLst>
          </p:cNvPr>
          <p:cNvGrpSpPr/>
          <p:nvPr/>
        </p:nvGrpSpPr>
        <p:grpSpPr>
          <a:xfrm>
            <a:off x="5502549" y="4030505"/>
            <a:ext cx="1173709" cy="600165"/>
            <a:chOff x="6174583" y="3754096"/>
            <a:chExt cx="1173709" cy="60016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0303BB-713D-4A3F-8866-8339A2D98CF3}"/>
                </a:ext>
              </a:extLst>
            </p:cNvPr>
            <p:cNvSpPr/>
            <p:nvPr/>
          </p:nvSpPr>
          <p:spPr>
            <a:xfrm>
              <a:off x="6174583" y="3754096"/>
              <a:ext cx="782172" cy="6001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38" name="Shape 229">
              <a:extLst>
                <a:ext uri="{FF2B5EF4-FFF2-40B4-BE49-F238E27FC236}">
                  <a16:creationId xmlns:a16="http://schemas.microsoft.com/office/drawing/2014/main" id="{E7A7ABF5-C960-499D-8E92-6694CDB5CCD5}"/>
                </a:ext>
              </a:extLst>
            </p:cNvPr>
            <p:cNvCxnSpPr/>
            <p:nvPr/>
          </p:nvCxnSpPr>
          <p:spPr>
            <a:xfrm>
              <a:off x="6964456" y="40681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cxnSp>
        <p:nvCxnSpPr>
          <p:cNvPr id="44" name="Shape 229">
            <a:extLst>
              <a:ext uri="{FF2B5EF4-FFF2-40B4-BE49-F238E27FC236}">
                <a16:creationId xmlns:a16="http://schemas.microsoft.com/office/drawing/2014/main" id="{7DD9A438-1134-43B8-A4CC-983DB5619E1A}"/>
              </a:ext>
            </a:extLst>
          </p:cNvPr>
          <p:cNvCxnSpPr/>
          <p:nvPr/>
        </p:nvCxnSpPr>
        <p:spPr>
          <a:xfrm>
            <a:off x="5090226" y="4344142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/>
              <p:nvPr/>
            </p:nvSpPr>
            <p:spPr>
              <a:xfrm>
                <a:off x="7433212" y="4063275"/>
                <a:ext cx="1493421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BF6F9E7-F1AA-4EA9-A97F-3B150EB4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212" y="4063275"/>
                <a:ext cx="1493421" cy="465192"/>
              </a:xfrm>
              <a:prstGeom prst="rect">
                <a:avLst/>
              </a:prstGeom>
              <a:blipFill>
                <a:blip r:embed="rId17"/>
                <a:stretch>
                  <a:fillRect r="-1224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左-右雙向 45">
            <a:extLst>
              <a:ext uri="{FF2B5EF4-FFF2-40B4-BE49-F238E27FC236}">
                <a16:creationId xmlns:a16="http://schemas.microsoft.com/office/drawing/2014/main" id="{C3093E0F-E425-4294-AFBE-7DC7936A81AE}"/>
              </a:ext>
            </a:extLst>
          </p:cNvPr>
          <p:cNvSpPr/>
          <p:nvPr/>
        </p:nvSpPr>
        <p:spPr>
          <a:xfrm>
            <a:off x="6941262" y="4218775"/>
            <a:ext cx="539068" cy="2592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82277F-CADE-40CB-A447-40D561D48278}"/>
              </a:ext>
            </a:extLst>
          </p:cNvPr>
          <p:cNvSpPr/>
          <p:nvPr/>
        </p:nvSpPr>
        <p:spPr>
          <a:xfrm>
            <a:off x="3616029" y="2863284"/>
            <a:ext cx="321799" cy="3743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80F4A25-C439-4970-90EB-CD1878814203}"/>
              </a:ext>
            </a:extLst>
          </p:cNvPr>
          <p:cNvSpPr/>
          <p:nvPr/>
        </p:nvSpPr>
        <p:spPr>
          <a:xfrm>
            <a:off x="3616029" y="3373483"/>
            <a:ext cx="321799" cy="3743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4C6DE6C-9A33-405E-A23E-2E8146FC5BFD}"/>
              </a:ext>
            </a:extLst>
          </p:cNvPr>
          <p:cNvSpPr/>
          <p:nvPr/>
        </p:nvSpPr>
        <p:spPr>
          <a:xfrm>
            <a:off x="3616029" y="4381026"/>
            <a:ext cx="321799" cy="3743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4C6739-BB80-488E-9147-69FB576DADB7}"/>
              </a:ext>
            </a:extLst>
          </p:cNvPr>
          <p:cNvSpPr/>
          <p:nvPr/>
        </p:nvSpPr>
        <p:spPr>
          <a:xfrm>
            <a:off x="3616029" y="4891225"/>
            <a:ext cx="321799" cy="3743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F70BD13-DE73-4FDF-95B4-BBB52BFEA3D9}"/>
              </a:ext>
            </a:extLst>
          </p:cNvPr>
          <p:cNvSpPr/>
          <p:nvPr/>
        </p:nvSpPr>
        <p:spPr>
          <a:xfrm>
            <a:off x="6674408" y="4762545"/>
            <a:ext cx="211445" cy="5829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2CE32DC-61C9-4542-8CE2-468AED54E527}"/>
                  </a:ext>
                </a:extLst>
              </p:cNvPr>
              <p:cNvSpPr txBox="1"/>
              <p:nvPr/>
            </p:nvSpPr>
            <p:spPr>
              <a:xfrm>
                <a:off x="4641628" y="4771953"/>
                <a:ext cx="520505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2CE32DC-61C9-4542-8CE2-468AED54E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628" y="4771953"/>
                <a:ext cx="520505" cy="465192"/>
              </a:xfrm>
              <a:prstGeom prst="rect">
                <a:avLst/>
              </a:prstGeom>
              <a:blipFill>
                <a:blip r:embed="rId1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:a16="http://schemas.microsoft.com/office/drawing/2014/main" id="{38494461-640D-45E5-83AE-95868DB7E0E0}"/>
              </a:ext>
            </a:extLst>
          </p:cNvPr>
          <p:cNvGrpSpPr/>
          <p:nvPr/>
        </p:nvGrpSpPr>
        <p:grpSpPr>
          <a:xfrm>
            <a:off x="5502549" y="4745317"/>
            <a:ext cx="1173709" cy="600165"/>
            <a:chOff x="6174583" y="3754096"/>
            <a:chExt cx="1173709" cy="600165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07C093F-7094-4F25-BEA2-6AF199CC04AB}"/>
                </a:ext>
              </a:extLst>
            </p:cNvPr>
            <p:cNvSpPr/>
            <p:nvPr/>
          </p:nvSpPr>
          <p:spPr>
            <a:xfrm>
              <a:off x="6174583" y="3754096"/>
              <a:ext cx="782172" cy="6001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75" name="Shape 229">
              <a:extLst>
                <a:ext uri="{FF2B5EF4-FFF2-40B4-BE49-F238E27FC236}">
                  <a16:creationId xmlns:a16="http://schemas.microsoft.com/office/drawing/2014/main" id="{1609381F-768A-40F5-BC7D-82D8EDF5422E}"/>
                </a:ext>
              </a:extLst>
            </p:cNvPr>
            <p:cNvCxnSpPr/>
            <p:nvPr/>
          </p:nvCxnSpPr>
          <p:spPr>
            <a:xfrm>
              <a:off x="6964456" y="40681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cxnSp>
        <p:nvCxnSpPr>
          <p:cNvPr id="76" name="Shape 229">
            <a:extLst>
              <a:ext uri="{FF2B5EF4-FFF2-40B4-BE49-F238E27FC236}">
                <a16:creationId xmlns:a16="http://schemas.microsoft.com/office/drawing/2014/main" id="{3C2E67CD-A771-492E-AA86-5ADA228C60A5}"/>
              </a:ext>
            </a:extLst>
          </p:cNvPr>
          <p:cNvCxnSpPr/>
          <p:nvPr/>
        </p:nvCxnSpPr>
        <p:spPr>
          <a:xfrm>
            <a:off x="5090226" y="505895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EC2507F-2760-4BD8-87B4-1A9402740A2B}"/>
                  </a:ext>
                </a:extLst>
              </p:cNvPr>
              <p:cNvSpPr txBox="1"/>
              <p:nvPr/>
            </p:nvSpPr>
            <p:spPr>
              <a:xfrm>
                <a:off x="7433212" y="4778087"/>
                <a:ext cx="1493421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EC2507F-2760-4BD8-87B4-1A9402740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212" y="4778087"/>
                <a:ext cx="1493421" cy="465192"/>
              </a:xfrm>
              <a:prstGeom prst="rect">
                <a:avLst/>
              </a:prstGeom>
              <a:blipFill>
                <a:blip r:embed="rId19"/>
                <a:stretch>
                  <a:fillRect r="-1224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箭號: 左-右雙向 77">
            <a:extLst>
              <a:ext uri="{FF2B5EF4-FFF2-40B4-BE49-F238E27FC236}">
                <a16:creationId xmlns:a16="http://schemas.microsoft.com/office/drawing/2014/main" id="{938816C7-2BE4-4E1E-A2C2-2E91BD86C47F}"/>
              </a:ext>
            </a:extLst>
          </p:cNvPr>
          <p:cNvSpPr/>
          <p:nvPr/>
        </p:nvSpPr>
        <p:spPr>
          <a:xfrm>
            <a:off x="6941262" y="4933587"/>
            <a:ext cx="539068" cy="2592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7D08970-C4F6-4613-B9C3-E55F9A42FC41}"/>
              </a:ext>
            </a:extLst>
          </p:cNvPr>
          <p:cNvSpPr/>
          <p:nvPr/>
        </p:nvSpPr>
        <p:spPr>
          <a:xfrm>
            <a:off x="6678546" y="5854615"/>
            <a:ext cx="211445" cy="5829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88F2DD0-1180-41C9-B6CD-F2A91AD9D1F0}"/>
                  </a:ext>
                </a:extLst>
              </p:cNvPr>
              <p:cNvSpPr txBox="1"/>
              <p:nvPr/>
            </p:nvSpPr>
            <p:spPr>
              <a:xfrm>
                <a:off x="4645766" y="5864023"/>
                <a:ext cx="520505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88F2DD0-1180-41C9-B6CD-F2A91AD9D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66" y="5864023"/>
                <a:ext cx="520505" cy="465961"/>
              </a:xfrm>
              <a:prstGeom prst="rect">
                <a:avLst/>
              </a:prstGeom>
              <a:blipFill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8BFF29BF-C6E6-44F6-8DD4-AE0A289A868A}"/>
              </a:ext>
            </a:extLst>
          </p:cNvPr>
          <p:cNvGrpSpPr/>
          <p:nvPr/>
        </p:nvGrpSpPr>
        <p:grpSpPr>
          <a:xfrm>
            <a:off x="5506687" y="5837387"/>
            <a:ext cx="1173709" cy="600165"/>
            <a:chOff x="6174583" y="3754096"/>
            <a:chExt cx="1173709" cy="600165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C33D7A5B-99CF-4F22-8481-D93E76553156}"/>
                </a:ext>
              </a:extLst>
            </p:cNvPr>
            <p:cNvSpPr/>
            <p:nvPr/>
          </p:nvSpPr>
          <p:spPr>
            <a:xfrm>
              <a:off x="6174583" y="3754096"/>
              <a:ext cx="782172" cy="6001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83" name="Shape 229">
              <a:extLst>
                <a:ext uri="{FF2B5EF4-FFF2-40B4-BE49-F238E27FC236}">
                  <a16:creationId xmlns:a16="http://schemas.microsoft.com/office/drawing/2014/main" id="{CB43A8DE-2EB1-4EE5-AC79-0B7D50646494}"/>
                </a:ext>
              </a:extLst>
            </p:cNvPr>
            <p:cNvCxnSpPr/>
            <p:nvPr/>
          </p:nvCxnSpPr>
          <p:spPr>
            <a:xfrm>
              <a:off x="6964456" y="406816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cxnSp>
        <p:nvCxnSpPr>
          <p:cNvPr id="84" name="Shape 229">
            <a:extLst>
              <a:ext uri="{FF2B5EF4-FFF2-40B4-BE49-F238E27FC236}">
                <a16:creationId xmlns:a16="http://schemas.microsoft.com/office/drawing/2014/main" id="{745A1E83-A530-49AA-962C-A573CE288B2D}"/>
              </a:ext>
            </a:extLst>
          </p:cNvPr>
          <p:cNvCxnSpPr/>
          <p:nvPr/>
        </p:nvCxnSpPr>
        <p:spPr>
          <a:xfrm>
            <a:off x="5094364" y="615102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554C619F-2FFE-4E31-95DB-D73456D5F022}"/>
                  </a:ext>
                </a:extLst>
              </p:cNvPr>
              <p:cNvSpPr txBox="1"/>
              <p:nvPr/>
            </p:nvSpPr>
            <p:spPr>
              <a:xfrm>
                <a:off x="7437350" y="5870157"/>
                <a:ext cx="1493421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𝑓𝑖𝑟𝑒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554C619F-2FFE-4E31-95DB-D73456D5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350" y="5870157"/>
                <a:ext cx="1493421" cy="465961"/>
              </a:xfrm>
              <a:prstGeom prst="rect">
                <a:avLst/>
              </a:prstGeom>
              <a:blipFill>
                <a:blip r:embed="rId21"/>
                <a:stretch>
                  <a:fillRect r="-2449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箭號: 左-右雙向 85">
            <a:extLst>
              <a:ext uri="{FF2B5EF4-FFF2-40B4-BE49-F238E27FC236}">
                <a16:creationId xmlns:a16="http://schemas.microsoft.com/office/drawing/2014/main" id="{8A9B5B26-DDE4-4DE9-BCE7-F853F8FF364C}"/>
              </a:ext>
            </a:extLst>
          </p:cNvPr>
          <p:cNvSpPr/>
          <p:nvPr/>
        </p:nvSpPr>
        <p:spPr>
          <a:xfrm>
            <a:off x="6945400" y="6025657"/>
            <a:ext cx="539068" cy="2592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0649B0-65EF-495C-BFF9-349020858A4F}"/>
                  </a:ext>
                </a:extLst>
              </p:cNvPr>
              <p:cNvSpPr/>
              <p:nvPr/>
            </p:nvSpPr>
            <p:spPr>
              <a:xfrm>
                <a:off x="4302130" y="3064531"/>
                <a:ext cx="31571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Each training data is weighted by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0649B0-65EF-495C-BFF9-349020858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130" y="3064531"/>
                <a:ext cx="3157112" cy="830997"/>
              </a:xfrm>
              <a:prstGeom prst="rect">
                <a:avLst/>
              </a:prstGeom>
              <a:blipFill>
                <a:blip r:embed="rId22"/>
                <a:stretch>
                  <a:fillRect l="-3089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70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4" grpId="0"/>
      <p:bldP spid="36" grpId="0"/>
      <p:bldP spid="45" grpId="0"/>
      <p:bldP spid="46" grpId="0" animBg="1"/>
      <p:bldP spid="31" grpId="0" animBg="1"/>
      <p:bldP spid="68" grpId="0" animBg="1"/>
      <p:bldP spid="69" grpId="0" animBg="1"/>
      <p:bldP spid="70" grpId="0" animBg="1"/>
      <p:bldP spid="71" grpId="0" animBg="1"/>
      <p:bldP spid="72" grpId="0"/>
      <p:bldP spid="77" grpId="0"/>
      <p:bldP spid="78" grpId="0" animBg="1"/>
      <p:bldP spid="79" grpId="0" animBg="1"/>
      <p:bldP spid="80" grpId="0"/>
      <p:bldP spid="85" grpId="0"/>
      <p:bldP spid="86" grpId="0" animBg="1"/>
      <p:bldP spid="32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End of Warning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 critic does not determine the action.</a:t>
                </a:r>
              </a:p>
              <a:p>
                <a:r>
                  <a:rPr lang="en-US" altLang="zh-TW" dirty="0"/>
                  <a:t>Given an actor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TW" dirty="0"/>
                  <a:t>, it evaluates the how good the actor is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3382283" y="2870614"/>
            <a:ext cx="5133067" cy="3360800"/>
            <a:chOff x="3726544" y="2694231"/>
            <a:chExt cx="5133067" cy="33608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0326" y="2694231"/>
              <a:ext cx="3719285" cy="3360800"/>
            </a:xfrm>
            <a:prstGeom prst="rect">
              <a:avLst/>
            </a:prstGeom>
          </p:spPr>
        </p:pic>
        <p:pic>
          <p:nvPicPr>
            <p:cNvPr id="3074" name="Picture 2" descr="Critic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6544" y="2997607"/>
              <a:ext cx="1974849" cy="1482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1384694" y="6285864"/>
            <a:ext cx="6374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http://combiboilersleeds.com/picaso/critics/critics-4.html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99843" y="4049564"/>
            <a:ext cx="3093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An actor can be found from a critic.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171036" y="5058121"/>
            <a:ext cx="2551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e.g. Q-learning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38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94244" y="4283469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State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sz="28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800" dirty="0"/>
                  <a:t>, the </a:t>
                </a:r>
                <a:r>
                  <a:rPr lang="en-US" altLang="zh-TW" sz="2800" i="1" dirty="0"/>
                  <a:t>cumulated</a:t>
                </a:r>
                <a:r>
                  <a:rPr lang="en-US" altLang="zh-TW" sz="2800" dirty="0"/>
                  <a:t> reward expects to be obtained after seeing observation (state) s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 r="-7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080" y="3767920"/>
            <a:ext cx="2496870" cy="1650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92008" y="4059160"/>
                <a:ext cx="1185036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08" y="4059160"/>
                <a:ext cx="1185036" cy="135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32298" y="4507778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endParaRPr lang="zh-TW" altLang="en-US" sz="2400" dirty="0"/>
          </a:p>
        </p:txBody>
      </p:sp>
      <p:cxnSp>
        <p:nvCxnSpPr>
          <p:cNvPr id="9" name="直線單箭頭接點 8"/>
          <p:cNvCxnSpPr>
            <a:stCxn id="5" idx="3"/>
          </p:cNvCxnSpPr>
          <p:nvPr/>
        </p:nvCxnSpPr>
        <p:spPr>
          <a:xfrm>
            <a:off x="2477044" y="4738610"/>
            <a:ext cx="774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477044" y="4209477"/>
                <a:ext cx="10340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44" y="4209477"/>
                <a:ext cx="103400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504858" y="48060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2" name="箭號: 向右 11"/>
          <p:cNvSpPr/>
          <p:nvPr/>
        </p:nvSpPr>
        <p:spPr>
          <a:xfrm>
            <a:off x="847062" y="4450626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27244" y="5506751"/>
                <a:ext cx="19104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large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44" y="5506751"/>
                <a:ext cx="1910459" cy="461665"/>
              </a:xfrm>
              <a:prstGeom prst="rect">
                <a:avLst/>
              </a:prstGeom>
              <a:blipFill>
                <a:blip r:embed="rId7"/>
                <a:stretch>
                  <a:fillRect l="-958" t="-10526" r="-3834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733" y="3767920"/>
            <a:ext cx="2483623" cy="1655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454467" y="5506750"/>
                <a:ext cx="22090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smaller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67" y="5506750"/>
                <a:ext cx="2209003" cy="461665"/>
              </a:xfrm>
              <a:prstGeom prst="rect">
                <a:avLst/>
              </a:prstGeom>
              <a:blipFill>
                <a:blip r:embed="rId9"/>
                <a:stretch>
                  <a:fillRect l="-829" t="-10526" r="-3039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7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5" grpId="0" animBg="1"/>
      <p:bldP spid="6" grpId="0"/>
      <p:bldP spid="10" grpId="0"/>
      <p:bldP spid="11" grpId="0"/>
      <p:bldP spid="12" grpId="0" animBg="1"/>
      <p:bldP spid="13" grpId="0"/>
      <p:bldP spid="16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91" y="219572"/>
            <a:ext cx="4653609" cy="642475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241" y="3015306"/>
            <a:ext cx="2343150" cy="3629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8056" y="1661661"/>
                <a:ext cx="420717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以前的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阿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光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大馬步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飛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bad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" y="1661661"/>
                <a:ext cx="4207177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8056" y="2191183"/>
                <a:ext cx="4367478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變強的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阿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光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大馬步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飛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good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" y="2191183"/>
                <a:ext cx="4367478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5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Monte-Carlo based approach</a:t>
                </a:r>
              </a:p>
              <a:p>
                <a:pPr lvl="1"/>
                <a:r>
                  <a:rPr lang="en-US" altLang="zh-TW" dirty="0"/>
                  <a:t>The critic watches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playing the game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3004457"/>
                <a:ext cx="3628571" cy="461665"/>
              </a:xfrm>
              <a:prstGeom prst="rect">
                <a:avLst/>
              </a:prstGeom>
              <a:blipFill>
                <a:blip r:embed="rId4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66122"/>
                <a:ext cx="3885292" cy="830997"/>
              </a:xfrm>
              <a:prstGeom prst="rect">
                <a:avLst/>
              </a:prstGeom>
              <a:blipFill>
                <a:blip r:embed="rId5"/>
                <a:stretch>
                  <a:fillRect l="-2355" t="-5882" r="-15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4653469"/>
                <a:ext cx="3628571" cy="461665"/>
              </a:xfrm>
              <a:prstGeom prst="rect">
                <a:avLst/>
              </a:prstGeom>
              <a:blipFill>
                <a:blip r:embed="rId6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28650" y="5115134"/>
                <a:ext cx="38852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Until the end of the episode, the cumulated reward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15134"/>
                <a:ext cx="3885292" cy="830997"/>
              </a:xfrm>
              <a:prstGeom prst="rect">
                <a:avLst/>
              </a:prstGeom>
              <a:blipFill>
                <a:blip r:embed="rId7"/>
                <a:stretch>
                  <a:fillRect l="-2355" t="-5882" r="-15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6448041" y="381517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781033" y="3563142"/>
                <a:ext cx="11734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3563142"/>
                <a:ext cx="117346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5322275" y="379397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917166" y="3338832"/>
            <a:ext cx="542008" cy="910282"/>
            <a:chOff x="4892122" y="3228766"/>
            <a:chExt cx="542008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7815034" y="382300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26" y="3563138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448041" y="553414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781033" y="5282112"/>
                <a:ext cx="12425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5282112"/>
                <a:ext cx="1242584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22275" y="551294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4917166" y="5057802"/>
            <a:ext cx="542008" cy="910282"/>
            <a:chOff x="4892122" y="3228766"/>
            <a:chExt cx="542008" cy="910282"/>
          </a:xfrm>
        </p:grpSpPr>
        <p:sp>
          <p:nvSpPr>
            <p:cNvPr id="27" name="矩形 2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7829548" y="554197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162540" y="5282108"/>
                <a:ext cx="591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40" y="5282108"/>
                <a:ext cx="591957" cy="461665"/>
              </a:xfrm>
              <a:prstGeom prst="rect">
                <a:avLst/>
              </a:prstGeom>
              <a:blipFill>
                <a:blip r:embed="rId15"/>
                <a:stretch>
                  <a:fillRect l="-2062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9" grpId="0" animBg="1"/>
      <p:bldP spid="21" grpId="0"/>
      <p:bldP spid="23" grpId="0"/>
      <p:bldP spid="24" grpId="0" animBg="1"/>
      <p:bldP spid="30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Temporal-difference approach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84277" y="2349274"/>
                <a:ext cx="275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277" y="2349274"/>
                <a:ext cx="275517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>
            <a:cxnSpLocks/>
          </p:cNvCxnSpPr>
          <p:nvPr/>
        </p:nvCxnSpPr>
        <p:spPr>
          <a:xfrm>
            <a:off x="2695571" y="3409724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28563" y="3157687"/>
                <a:ext cx="11383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63" y="3157687"/>
                <a:ext cx="11383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61690" y="2709070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90" y="2709070"/>
                <a:ext cx="820965" cy="1358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>
            <a:cxnSpLocks/>
          </p:cNvCxnSpPr>
          <p:nvPr/>
        </p:nvCxnSpPr>
        <p:spPr>
          <a:xfrm>
            <a:off x="1569805" y="3388518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164696" y="2933377"/>
            <a:ext cx="506934" cy="910282"/>
            <a:chOff x="4892122" y="3228766"/>
            <a:chExt cx="506934" cy="910282"/>
          </a:xfrm>
        </p:grpSpPr>
        <p:sp>
          <p:nvSpPr>
            <p:cNvPr id="10" name="矩形 9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695571" y="5128694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28563" y="4876657"/>
                <a:ext cx="14317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63" y="4876657"/>
                <a:ext cx="143173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61690" y="4428040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90" y="4428040"/>
                <a:ext cx="820965" cy="135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1569805" y="5107488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922864" y="4652347"/>
            <a:ext cx="800284" cy="910282"/>
            <a:chOff x="4650290" y="3228766"/>
            <a:chExt cx="800284" cy="910282"/>
          </a:xfrm>
        </p:grpSpPr>
        <p:sp>
          <p:nvSpPr>
            <p:cNvPr id="17" name="矩形 1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290" y="3474280"/>
                  <a:ext cx="80028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981474" y="2973856"/>
                <a:ext cx="33819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74" y="2973856"/>
                <a:ext cx="3381951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212050" y="4035411"/>
                <a:ext cx="268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50" y="4035411"/>
                <a:ext cx="2682593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7838299" y="4295274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171291" y="4035411"/>
                <a:ext cx="483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91" y="4035411"/>
                <a:ext cx="48385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/>
          <p:cNvSpPr/>
          <p:nvPr/>
        </p:nvSpPr>
        <p:spPr>
          <a:xfrm>
            <a:off x="4357107" y="4096998"/>
            <a:ext cx="429786" cy="4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  <a:endCxn id="23" idx="1"/>
          </p:cNvCxnSpPr>
          <p:nvPr/>
        </p:nvCxnSpPr>
        <p:spPr>
          <a:xfrm>
            <a:off x="3799032" y="3620788"/>
            <a:ext cx="621016" cy="53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23" idx="3"/>
          </p:cNvCxnSpPr>
          <p:nvPr/>
        </p:nvCxnSpPr>
        <p:spPr>
          <a:xfrm flipV="1">
            <a:off x="3931950" y="4463843"/>
            <a:ext cx="488098" cy="46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V="1">
            <a:off x="4811884" y="4308388"/>
            <a:ext cx="419933" cy="3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318971" y="5878301"/>
            <a:ext cx="7258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Some applications have very long episodes, so that delaying all learning until an episode's end is too slow.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6042249" y="2907516"/>
            <a:ext cx="850900" cy="738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37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3" grpId="0"/>
      <p:bldP spid="14" grpId="0" animBg="1"/>
      <p:bldP spid="19" grpId="0"/>
      <p:bldP spid="20" grpId="0"/>
      <p:bldP spid="22" grpId="0"/>
      <p:bldP spid="23" grpId="0" animBg="1"/>
      <p:bldP spid="25" grpId="0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5BCDA-2389-4391-AE72-D52CD61E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52E4656-D3EF-4811-9361-3A94B7022B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8202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89286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p:cxnSp>
        <p:nvCxnSpPr>
          <p:cNvPr id="4" name="直線單箭頭接點 3"/>
          <p:cNvCxnSpPr>
            <a:cxnSpLocks/>
          </p:cNvCxnSpPr>
          <p:nvPr/>
        </p:nvCxnSpPr>
        <p:spPr>
          <a:xfrm>
            <a:off x="2427583" y="2536486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760575" y="2284449"/>
                <a:ext cx="11734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75" y="2284449"/>
                <a:ext cx="117346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93702" y="1835832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702" y="1835832"/>
                <a:ext cx="820965" cy="1358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>
            <a:cxnSpLocks/>
          </p:cNvCxnSpPr>
          <p:nvPr/>
        </p:nvCxnSpPr>
        <p:spPr>
          <a:xfrm>
            <a:off x="1301817" y="2515280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896708" y="2060139"/>
            <a:ext cx="542008" cy="910282"/>
            <a:chOff x="4892122" y="3228766"/>
            <a:chExt cx="542008" cy="910282"/>
          </a:xfrm>
        </p:grpSpPr>
        <p:sp>
          <p:nvSpPr>
            <p:cNvPr id="9" name="矩形 8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794576" y="2544308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127568" y="2284445"/>
                <a:ext cx="5888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68" y="2284445"/>
                <a:ext cx="588816" cy="461665"/>
              </a:xfrm>
              <a:prstGeom prst="rect">
                <a:avLst/>
              </a:prstGeom>
              <a:blipFill>
                <a:blip r:embed="rId11"/>
                <a:stretch>
                  <a:fillRect l="-20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5220462" y="2095686"/>
            <a:ext cx="268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Larger variance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220462" y="2544308"/>
            <a:ext cx="268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unbiased</a:t>
            </a:r>
            <a:endParaRPr lang="zh-TW" altLang="en-US" sz="24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896708" y="3564177"/>
            <a:ext cx="7852790" cy="1435306"/>
            <a:chOff x="896708" y="3564177"/>
            <a:chExt cx="7852790" cy="1435306"/>
          </a:xfrm>
        </p:grpSpPr>
        <p:cxnSp>
          <p:nvCxnSpPr>
            <p:cNvPr id="15" name="直線單箭頭接點 14"/>
            <p:cNvCxnSpPr>
              <a:cxnSpLocks/>
            </p:cNvCxnSpPr>
            <p:nvPr/>
          </p:nvCxnSpPr>
          <p:spPr>
            <a:xfrm>
              <a:off x="2427583" y="4264831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760575" y="4012794"/>
                  <a:ext cx="11383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0575" y="4012794"/>
                  <a:ext cx="1138389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693702" y="3564177"/>
                  <a:ext cx="820965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702" y="3564177"/>
                  <a:ext cx="820965" cy="13589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17"/>
            <p:cNvCxnSpPr>
              <a:cxnSpLocks/>
            </p:cNvCxnSpPr>
            <p:nvPr/>
          </p:nvCxnSpPr>
          <p:spPr>
            <a:xfrm>
              <a:off x="1301817" y="4243625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群組 18"/>
            <p:cNvGrpSpPr/>
            <p:nvPr/>
          </p:nvGrpSpPr>
          <p:grpSpPr>
            <a:xfrm>
              <a:off x="896708" y="3788484"/>
              <a:ext cx="506934" cy="910282"/>
              <a:chOff x="4892122" y="3228766"/>
              <a:chExt cx="506934" cy="91028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/>
                  <p:cNvSpPr/>
                  <p:nvPr/>
                </p:nvSpPr>
                <p:spPr>
                  <a:xfrm>
                    <a:off x="4892122" y="3453073"/>
                    <a:ext cx="50693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1" name="矩形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2122" y="3453073"/>
                    <a:ext cx="506934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直線單箭頭接點 21"/>
            <p:cNvCxnSpPr>
              <a:cxnSpLocks/>
            </p:cNvCxnSpPr>
            <p:nvPr/>
          </p:nvCxnSpPr>
          <p:spPr>
            <a:xfrm flipV="1">
              <a:off x="3840908" y="4251780"/>
              <a:ext cx="5235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cxnSpLocks/>
            </p:cNvCxnSpPr>
            <p:nvPr/>
          </p:nvCxnSpPr>
          <p:spPr>
            <a:xfrm flipH="1">
              <a:off x="7557329" y="4304736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4908848" y="4033993"/>
                  <a:ext cx="143173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848" y="4033993"/>
                  <a:ext cx="1431739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6736364" y="3640583"/>
                  <a:ext cx="820965" cy="13589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364" y="3640583"/>
                  <a:ext cx="820965" cy="13589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線單箭頭接點 25"/>
            <p:cNvCxnSpPr>
              <a:cxnSpLocks/>
            </p:cNvCxnSpPr>
            <p:nvPr/>
          </p:nvCxnSpPr>
          <p:spPr>
            <a:xfrm flipH="1">
              <a:off x="6277919" y="4279377"/>
              <a:ext cx="3918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/>
            <p:cNvGrpSpPr/>
            <p:nvPr/>
          </p:nvGrpSpPr>
          <p:grpSpPr>
            <a:xfrm>
              <a:off x="7949214" y="3824236"/>
              <a:ext cx="800284" cy="910282"/>
              <a:chOff x="4650290" y="3228766"/>
              <a:chExt cx="800284" cy="91028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956245" y="3228766"/>
                <a:ext cx="381000" cy="9102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4650290" y="3474280"/>
                    <a:ext cx="80028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0290" y="3474280"/>
                    <a:ext cx="800284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4364460" y="3991919"/>
                  <a:ext cx="70384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460" y="3991919"/>
                  <a:ext cx="703847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/>
          <p:cNvSpPr txBox="1"/>
          <p:nvPr/>
        </p:nvSpPr>
        <p:spPr>
          <a:xfrm>
            <a:off x="2647946" y="5419760"/>
            <a:ext cx="268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Smaller variance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393792" y="5698278"/>
            <a:ext cx="268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be biased</a:t>
            </a:r>
            <a:endParaRPr lang="zh-TW" altLang="en-US" sz="2400" dirty="0"/>
          </a:p>
        </p:txBody>
      </p:sp>
      <p:cxnSp>
        <p:nvCxnSpPr>
          <p:cNvPr id="35" name="直線單箭頭接點 34"/>
          <p:cNvCxnSpPr>
            <a:cxnSpLocks/>
          </p:cNvCxnSpPr>
          <p:nvPr/>
        </p:nvCxnSpPr>
        <p:spPr>
          <a:xfrm flipH="1">
            <a:off x="3784079" y="4449619"/>
            <a:ext cx="689386" cy="10427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5529032" y="4496626"/>
            <a:ext cx="714399" cy="124484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>
            <a:extLst>
              <a:ext uri="{FF2B5EF4-FFF2-40B4-BE49-F238E27FC236}">
                <a16:creationId xmlns:a16="http://schemas.microsoft.com/office/drawing/2014/main" id="{ED3D6BFA-60A9-44F2-B227-2827B2C92C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21662" y="533108"/>
            <a:ext cx="1579079" cy="107721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BAD9DADF-70B6-4520-A840-ADAF64EBAB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96999" y="540224"/>
            <a:ext cx="1539365" cy="1058783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4D92348-28E2-4EE4-898D-32218B9DC52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15942" y="566569"/>
            <a:ext cx="1564828" cy="103243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3CCACDC-F890-44D9-9BF6-6EAE58038D3C}"/>
              </a:ext>
            </a:extLst>
          </p:cNvPr>
          <p:cNvSpPr txBox="1"/>
          <p:nvPr/>
        </p:nvSpPr>
        <p:spPr>
          <a:xfrm>
            <a:off x="6618103" y="743307"/>
            <a:ext cx="88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641036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dirty="0"/>
                  <a:t>The critic has the following 8 episodes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b="0" dirty="0"/>
                  <a:t>, 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, END</a:t>
                </a:r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780374" y="612408"/>
            <a:ext cx="173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[Sutton, v2, Example 6.4]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6115" y="6395460"/>
            <a:ext cx="323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(The actions are ignored here.)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72000" y="3396959"/>
                <a:ext cx="18562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96959"/>
                <a:ext cx="18562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72000" y="2738803"/>
                <a:ext cx="23787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=3/4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8803"/>
                <a:ext cx="23787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440914" y="3395145"/>
            <a:ext cx="67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59066" y="3391517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4687" y="4270045"/>
            <a:ext cx="1848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Monte-Carlo: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936430" y="4890913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Temporal-difference: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77185" y="4255531"/>
                <a:ext cx="20024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85" y="4255531"/>
                <a:ext cx="20024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01028" y="5470671"/>
                <a:ext cx="3567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28" y="5470671"/>
                <a:ext cx="35679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6950793" y="5908096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68194" y="5923292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3/4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81113" y="5907457"/>
            <a:ext cx="89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Actor-Critic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628650" y="1642741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30903989"/>
                  </p:ext>
                </p:extLst>
              </p:nvPr>
            </p:nvGraphicFramePr>
            <p:xfrm>
              <a:off x="628650" y="1642741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文字方塊 4"/>
          <p:cNvSpPr txBox="1"/>
          <p:nvPr/>
        </p:nvSpPr>
        <p:spPr>
          <a:xfrm>
            <a:off x="6618515" y="3295190"/>
            <a:ext cx="1567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TD or MC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93750" y="3295190"/>
                <a:ext cx="16210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" y="3295190"/>
                <a:ext cx="16210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C580F264-3092-44DD-AFBF-22765A609F54}"/>
              </a:ext>
            </a:extLst>
          </p:cNvPr>
          <p:cNvSpPr txBox="1"/>
          <p:nvPr/>
        </p:nvSpPr>
        <p:spPr>
          <a:xfrm>
            <a:off x="4130040" y="147993"/>
            <a:ext cx="382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Actor = Generator ?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53847C-7521-4E33-A279-504DD2A4CC55}"/>
              </a:ext>
            </a:extLst>
          </p:cNvPr>
          <p:cNvSpPr txBox="1"/>
          <p:nvPr/>
        </p:nvSpPr>
        <p:spPr>
          <a:xfrm>
            <a:off x="4139565" y="664534"/>
            <a:ext cx="382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Critic = Discriminator ?</a:t>
            </a:r>
            <a:endParaRPr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3A7799-1254-41C6-9264-ECA6177393AB}"/>
              </a:ext>
            </a:extLst>
          </p:cNvPr>
          <p:cNvSpPr/>
          <p:nvPr/>
        </p:nvSpPr>
        <p:spPr>
          <a:xfrm>
            <a:off x="5477921" y="118775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https://arxiv.org/abs/1610.01945</a:t>
            </a:r>
          </a:p>
        </p:txBody>
      </p:sp>
    </p:spTree>
    <p:extLst>
      <p:ext uri="{BB962C8B-B14F-4D97-AF65-F5344CB8AC3E}">
        <p14:creationId xmlns:p14="http://schemas.microsoft.com/office/powerpoint/2010/main" val="73284176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5478B-8558-4614-994F-D33821A1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III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6FAA5ED-CE43-4AC6-A552-BCE9607EFD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B2B6DE6-E7B4-4382-B33D-507AB72CDB25}"/>
              </a:ext>
            </a:extLst>
          </p:cNvPr>
          <p:cNvSpPr/>
          <p:nvPr/>
        </p:nvSpPr>
        <p:spPr>
          <a:xfrm>
            <a:off x="579120" y="4101148"/>
            <a:ext cx="7886700" cy="20758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95308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Imitation Learning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D5E2E76-8841-4D43-A775-864B758FB0E4}"/>
              </a:ext>
            </a:extLst>
          </p:cNvPr>
          <p:cNvSpPr txBox="1"/>
          <p:nvPr/>
        </p:nvSpPr>
        <p:spPr>
          <a:xfrm>
            <a:off x="3591020" y="4403631"/>
            <a:ext cx="537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We have demonstration of the expert.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A200E69-436E-475A-8F71-5F58617F95F7}"/>
              </a:ext>
            </a:extLst>
          </p:cNvPr>
          <p:cNvGrpSpPr/>
          <p:nvPr/>
        </p:nvGrpSpPr>
        <p:grpSpPr>
          <a:xfrm>
            <a:off x="1055693" y="1600780"/>
            <a:ext cx="7648418" cy="1970269"/>
            <a:chOff x="936423" y="1351793"/>
            <a:chExt cx="7648418" cy="197026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4B620C7-AD0A-4026-8895-B9085334FFF6}"/>
                </a:ext>
              </a:extLst>
            </p:cNvPr>
            <p:cNvSpPr/>
            <p:nvPr/>
          </p:nvSpPr>
          <p:spPr>
            <a:xfrm>
              <a:off x="2306207" y="2060366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Actor</a:t>
              </a:r>
              <a:endParaRPr lang="zh-TW" altLang="en-US" sz="2400" dirty="0"/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4012151D-122E-4AC9-B90E-586452D536F9}"/>
                </a:ext>
              </a:extLst>
            </p:cNvPr>
            <p:cNvCxnSpPr/>
            <p:nvPr/>
          </p:nvCxnSpPr>
          <p:spPr>
            <a:xfrm>
              <a:off x="2815587" y="1835079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644841A-E81B-48EE-84D6-F74D76DE5D4B}"/>
                </a:ext>
              </a:extLst>
            </p:cNvPr>
            <p:cNvCxnSpPr/>
            <p:nvPr/>
          </p:nvCxnSpPr>
          <p:spPr>
            <a:xfrm>
              <a:off x="2815587" y="2683218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72AA75F-4706-400C-8EA1-CC5376C82728}"/>
                    </a:ext>
                  </a:extLst>
                </p:cNvPr>
                <p:cNvSpPr/>
                <p:nvPr/>
              </p:nvSpPr>
              <p:spPr>
                <a:xfrm>
                  <a:off x="2553464" y="1351793"/>
                  <a:ext cx="5242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72AA75F-4706-400C-8EA1-CC5376C827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464" y="1351793"/>
                  <a:ext cx="524246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F4EE0EA-7148-4714-8999-28E4A1B1F354}"/>
                    </a:ext>
                  </a:extLst>
                </p:cNvPr>
                <p:cNvSpPr/>
                <p:nvPr/>
              </p:nvSpPr>
              <p:spPr>
                <a:xfrm>
                  <a:off x="2553464" y="2844405"/>
                  <a:ext cx="560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F4EE0EA-7148-4714-8999-28E4A1B1F3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464" y="2844405"/>
                  <a:ext cx="560603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DE7E4DC-0C57-4725-9FF8-8FF95E03C1D9}"/>
                </a:ext>
              </a:extLst>
            </p:cNvPr>
            <p:cNvSpPr/>
            <p:nvPr/>
          </p:nvSpPr>
          <p:spPr>
            <a:xfrm>
              <a:off x="3746556" y="2060366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Env</a:t>
              </a:r>
              <a:endParaRPr lang="zh-TW" altLang="en-US" sz="240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71DEE11-058E-4E88-959D-B5E7E6CCEAEB}"/>
                </a:ext>
              </a:extLst>
            </p:cNvPr>
            <p:cNvCxnSpPr>
              <a:cxnSpLocks/>
            </p:cNvCxnSpPr>
            <p:nvPr/>
          </p:nvCxnSpPr>
          <p:spPr>
            <a:xfrm>
              <a:off x="4240716" y="2710308"/>
              <a:ext cx="0" cy="2337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2E17F6C-AFE7-48C3-BFC1-3B9BC11E0388}"/>
                    </a:ext>
                  </a:extLst>
                </p:cNvPr>
                <p:cNvSpPr/>
                <p:nvPr/>
              </p:nvSpPr>
              <p:spPr>
                <a:xfrm>
                  <a:off x="4047475" y="2860397"/>
                  <a:ext cx="531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2E17F6C-AFE7-48C3-BFC1-3B9BC11E03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7475" y="2860397"/>
                  <a:ext cx="53136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B1380F-A3F8-4B07-911D-EF810213D542}"/>
                </a:ext>
              </a:extLst>
            </p:cNvPr>
            <p:cNvSpPr/>
            <p:nvPr/>
          </p:nvSpPr>
          <p:spPr>
            <a:xfrm>
              <a:off x="936423" y="2054580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Env</a:t>
              </a:r>
              <a:endParaRPr lang="zh-TW" altLang="en-US" sz="2400" dirty="0"/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2F0FEB70-0238-46C1-B387-EC58DA23DD32}"/>
                </a:ext>
              </a:extLst>
            </p:cNvPr>
            <p:cNvCxnSpPr/>
            <p:nvPr/>
          </p:nvCxnSpPr>
          <p:spPr>
            <a:xfrm>
              <a:off x="1445780" y="2695095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0E6770D-4DF2-4D16-A61E-2685ABB7BD76}"/>
                    </a:ext>
                  </a:extLst>
                </p:cNvPr>
                <p:cNvSpPr/>
                <p:nvPr/>
              </p:nvSpPr>
              <p:spPr>
                <a:xfrm>
                  <a:off x="1207655" y="2832717"/>
                  <a:ext cx="5242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20E6770D-4DF2-4D16-A61E-2685ABB7B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655" y="2832717"/>
                  <a:ext cx="524246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8D557D-123F-4DB5-A4FA-D722B62705CE}"/>
                    </a:ext>
                  </a:extLst>
                </p:cNvPr>
                <p:cNvSpPr/>
                <p:nvPr/>
              </p:nvSpPr>
              <p:spPr>
                <a:xfrm>
                  <a:off x="3984234" y="1351793"/>
                  <a:ext cx="560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A8D557D-123F-4DB5-A4FA-D722B6270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234" y="1351793"/>
                  <a:ext cx="56060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129A5D18-5067-4EBD-B86C-6BF950431926}"/>
                </a:ext>
              </a:extLst>
            </p:cNvPr>
            <p:cNvCxnSpPr/>
            <p:nvPr/>
          </p:nvCxnSpPr>
          <p:spPr>
            <a:xfrm>
              <a:off x="4236886" y="1813458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90BF7B6C-739A-4E0B-99E3-93DF72B24E7D}"/>
                </a:ext>
              </a:extLst>
            </p:cNvPr>
            <p:cNvSpPr/>
            <p:nvPr/>
          </p:nvSpPr>
          <p:spPr>
            <a:xfrm>
              <a:off x="2987037" y="1597533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324886-510B-452C-BE19-036829BC3EF6}"/>
                </a:ext>
              </a:extLst>
            </p:cNvPr>
            <p:cNvSpPr/>
            <p:nvPr/>
          </p:nvSpPr>
          <p:spPr>
            <a:xfrm>
              <a:off x="5180708" y="2076358"/>
              <a:ext cx="980661" cy="622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Actor</a:t>
              </a:r>
              <a:endParaRPr lang="zh-TW" altLang="en-US" sz="2400" dirty="0"/>
            </a:p>
          </p:txBody>
        </p: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3F92BA20-94C4-4B82-8467-983CA4057085}"/>
                </a:ext>
              </a:extLst>
            </p:cNvPr>
            <p:cNvCxnSpPr/>
            <p:nvPr/>
          </p:nvCxnSpPr>
          <p:spPr>
            <a:xfrm>
              <a:off x="5690088" y="1851071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4740220E-560A-48AB-84CB-D6E411197548}"/>
                </a:ext>
              </a:extLst>
            </p:cNvPr>
            <p:cNvCxnSpPr/>
            <p:nvPr/>
          </p:nvCxnSpPr>
          <p:spPr>
            <a:xfrm>
              <a:off x="5690088" y="2699210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7C13AF4-8CB2-4C31-9321-91FEB1D5C8FC}"/>
                    </a:ext>
                  </a:extLst>
                </p:cNvPr>
                <p:cNvSpPr/>
                <p:nvPr/>
              </p:nvSpPr>
              <p:spPr>
                <a:xfrm>
                  <a:off x="5427965" y="1367785"/>
                  <a:ext cx="531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7C13AF4-8CB2-4C31-9321-91FEB1D5C8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965" y="1367785"/>
                  <a:ext cx="53136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C924BD3-E280-4B0A-9797-B626EC22350D}"/>
                    </a:ext>
                  </a:extLst>
                </p:cNvPr>
                <p:cNvSpPr/>
                <p:nvPr/>
              </p:nvSpPr>
              <p:spPr>
                <a:xfrm>
                  <a:off x="5427965" y="2860397"/>
                  <a:ext cx="5677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C924BD3-E280-4B0A-9797-B626EC2235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7965" y="2860397"/>
                  <a:ext cx="56772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52754BA-09C3-45D4-83BB-1B3E5CDFA564}"/>
                </a:ext>
              </a:extLst>
            </p:cNvPr>
            <p:cNvSpPr/>
            <p:nvPr/>
          </p:nvSpPr>
          <p:spPr>
            <a:xfrm>
              <a:off x="6621057" y="2076358"/>
              <a:ext cx="980661" cy="62285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Env</a:t>
              </a:r>
              <a:endParaRPr lang="zh-TW" altLang="en-US" sz="2400" dirty="0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52161482-DB1C-48E7-A5EF-CC75B720FE5B}"/>
                </a:ext>
              </a:extLst>
            </p:cNvPr>
            <p:cNvCxnSpPr/>
            <p:nvPr/>
          </p:nvCxnSpPr>
          <p:spPr>
            <a:xfrm>
              <a:off x="7121621" y="2708972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32C9C1-ED51-4F15-8003-A16901127B73}"/>
                    </a:ext>
                  </a:extLst>
                </p:cNvPr>
                <p:cNvSpPr/>
                <p:nvPr/>
              </p:nvSpPr>
              <p:spPr>
                <a:xfrm>
                  <a:off x="6914339" y="2860397"/>
                  <a:ext cx="5313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32C9C1-ED51-4F15-8003-A16901127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339" y="2860397"/>
                  <a:ext cx="53136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89564F1-046C-42FC-AAC0-D3E2BFC038D4}"/>
                    </a:ext>
                  </a:extLst>
                </p:cNvPr>
                <p:cNvSpPr/>
                <p:nvPr/>
              </p:nvSpPr>
              <p:spPr>
                <a:xfrm>
                  <a:off x="6858735" y="1367785"/>
                  <a:ext cx="5677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89564F1-046C-42FC-AAC0-D3E2BFC038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735" y="1367785"/>
                  <a:ext cx="5677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DA1ED6A8-76EC-433D-8041-689E09149629}"/>
                </a:ext>
              </a:extLst>
            </p:cNvPr>
            <p:cNvCxnSpPr/>
            <p:nvPr/>
          </p:nvCxnSpPr>
          <p:spPr>
            <a:xfrm>
              <a:off x="7111387" y="1829450"/>
              <a:ext cx="0" cy="2252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AB39EE71-495E-4CA9-A9C1-3FF61DFBC739}"/>
                </a:ext>
              </a:extLst>
            </p:cNvPr>
            <p:cNvSpPr/>
            <p:nvPr/>
          </p:nvSpPr>
          <p:spPr>
            <a:xfrm>
              <a:off x="5861538" y="1613525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942000F-DE28-4C66-A509-314E6A22B8F9}"/>
                </a:ext>
              </a:extLst>
            </p:cNvPr>
            <p:cNvSpPr txBox="1"/>
            <p:nvPr/>
          </p:nvSpPr>
          <p:spPr>
            <a:xfrm>
              <a:off x="7709029" y="2054580"/>
              <a:ext cx="875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9891BFA5-5C00-4F3A-B894-0331F87485F0}"/>
                </a:ext>
              </a:extLst>
            </p:cNvPr>
            <p:cNvSpPr/>
            <p:nvPr/>
          </p:nvSpPr>
          <p:spPr>
            <a:xfrm>
              <a:off x="1577388" y="1613525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手繪多邊形: 圖案 51">
              <a:extLst>
                <a:ext uri="{FF2B5EF4-FFF2-40B4-BE49-F238E27FC236}">
                  <a16:creationId xmlns:a16="http://schemas.microsoft.com/office/drawing/2014/main" id="{F0C02A54-A966-4C79-870D-96E572C01111}"/>
                </a:ext>
              </a:extLst>
            </p:cNvPr>
            <p:cNvSpPr/>
            <p:nvPr/>
          </p:nvSpPr>
          <p:spPr>
            <a:xfrm>
              <a:off x="4434686" y="1622491"/>
              <a:ext cx="1072048" cy="1530585"/>
            </a:xfrm>
            <a:custGeom>
              <a:avLst/>
              <a:gdLst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09600 w 1085850"/>
                <a:gd name="connsiteY5" fmla="*/ 120650 h 1530585"/>
                <a:gd name="connsiteX6" fmla="*/ 1085850 w 1085850"/>
                <a:gd name="connsiteY6" fmla="*/ 0 h 1530585"/>
                <a:gd name="connsiteX0" fmla="*/ 0 w 1085850"/>
                <a:gd name="connsiteY0" fmla="*/ 1530350 h 1530585"/>
                <a:gd name="connsiteX1" fmla="*/ 361950 w 1085850"/>
                <a:gd name="connsiteY1" fmla="*/ 1447800 h 1530585"/>
                <a:gd name="connsiteX2" fmla="*/ 527050 w 1085850"/>
                <a:gd name="connsiteY2" fmla="*/ 1022350 h 1530585"/>
                <a:gd name="connsiteX3" fmla="*/ 546100 w 1085850"/>
                <a:gd name="connsiteY3" fmla="*/ 685800 h 1530585"/>
                <a:gd name="connsiteX4" fmla="*/ 539750 w 1085850"/>
                <a:gd name="connsiteY4" fmla="*/ 368300 h 1530585"/>
                <a:gd name="connsiteX5" fmla="*/ 693213 w 1085850"/>
                <a:gd name="connsiteY5" fmla="*/ 152400 h 1530585"/>
                <a:gd name="connsiteX6" fmla="*/ 1085850 w 1085850"/>
                <a:gd name="connsiteY6" fmla="*/ 0 h 15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850" h="1530585">
                  <a:moveTo>
                    <a:pt x="0" y="1530350"/>
                  </a:moveTo>
                  <a:cubicBezTo>
                    <a:pt x="137054" y="1531408"/>
                    <a:pt x="274108" y="1532467"/>
                    <a:pt x="361950" y="1447800"/>
                  </a:cubicBezTo>
                  <a:cubicBezTo>
                    <a:pt x="449792" y="1363133"/>
                    <a:pt x="496358" y="1149350"/>
                    <a:pt x="527050" y="1022350"/>
                  </a:cubicBezTo>
                  <a:cubicBezTo>
                    <a:pt x="557742" y="895350"/>
                    <a:pt x="543983" y="794808"/>
                    <a:pt x="546100" y="685800"/>
                  </a:cubicBezTo>
                  <a:cubicBezTo>
                    <a:pt x="548217" y="576792"/>
                    <a:pt x="515231" y="457200"/>
                    <a:pt x="539750" y="368300"/>
                  </a:cubicBezTo>
                  <a:cubicBezTo>
                    <a:pt x="564269" y="279400"/>
                    <a:pt x="602196" y="213783"/>
                    <a:pt x="693213" y="152400"/>
                  </a:cubicBezTo>
                  <a:cubicBezTo>
                    <a:pt x="784230" y="91017"/>
                    <a:pt x="893233" y="29633"/>
                    <a:pt x="10858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C2E47EB-BC4D-40BC-BDB5-4B6A91BEEACD}"/>
              </a:ext>
            </a:extLst>
          </p:cNvPr>
          <p:cNvSpPr txBox="1"/>
          <p:nvPr/>
        </p:nvSpPr>
        <p:spPr>
          <a:xfrm>
            <a:off x="2220777" y="3603134"/>
            <a:ext cx="466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reward function is not available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AB46ABD7-83DC-4D2E-8C43-BDE28DDB99C0}"/>
              </a:ext>
            </a:extLst>
          </p:cNvPr>
          <p:cNvGrpSpPr/>
          <p:nvPr/>
        </p:nvGrpSpPr>
        <p:grpSpPr>
          <a:xfrm>
            <a:off x="3290500" y="4984629"/>
            <a:ext cx="2186609" cy="1202220"/>
            <a:chOff x="3460773" y="1963183"/>
            <a:chExt cx="2186609" cy="1202220"/>
          </a:xfrm>
        </p:grpSpPr>
        <p:sp>
          <p:nvSpPr>
            <p:cNvPr id="55" name="圓柱形 54">
              <a:extLst>
                <a:ext uri="{FF2B5EF4-FFF2-40B4-BE49-F238E27FC236}">
                  <a16:creationId xmlns:a16="http://schemas.microsoft.com/office/drawing/2014/main" id="{E78CC7A6-7344-4691-BB59-A5E3B1F971C1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B24B4AD9-6090-4741-BD75-E476D18481DC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51FBFBC-0A35-4FCF-9905-0BA8DC2B03BC}"/>
                  </a:ext>
                </a:extLst>
              </p:cNvPr>
              <p:cNvSpPr txBox="1"/>
              <p:nvPr/>
            </p:nvSpPr>
            <p:spPr>
              <a:xfrm>
                <a:off x="5790308" y="5173519"/>
                <a:ext cx="27250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Each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 trajectory of the export.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51FBFBC-0A35-4FCF-9905-0BA8DC2B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08" y="5173519"/>
                <a:ext cx="2725042" cy="830997"/>
              </a:xfrm>
              <a:prstGeom prst="rect">
                <a:avLst/>
              </a:prstGeom>
              <a:blipFill>
                <a:blip r:embed="rId12"/>
                <a:stretch>
                  <a:fillRect l="-3579" t="-5882" r="-581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>
            <a:extLst>
              <a:ext uri="{FF2B5EF4-FFF2-40B4-BE49-F238E27FC236}">
                <a16:creationId xmlns:a16="http://schemas.microsoft.com/office/drawing/2014/main" id="{2A7C2FA5-1386-401A-B35D-B52859FE04C2}"/>
              </a:ext>
            </a:extLst>
          </p:cNvPr>
          <p:cNvSpPr txBox="1"/>
          <p:nvPr/>
        </p:nvSpPr>
        <p:spPr>
          <a:xfrm>
            <a:off x="582307" y="4610165"/>
            <a:ext cx="266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Self driving: record human drivers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EA0DE07-769F-4C75-857B-9A260B64CD4A}"/>
              </a:ext>
            </a:extLst>
          </p:cNvPr>
          <p:cNvSpPr txBox="1"/>
          <p:nvPr/>
        </p:nvSpPr>
        <p:spPr>
          <a:xfrm>
            <a:off x="582307" y="5483756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Robot: grab the arm of robot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83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3" grpId="0"/>
      <p:bldP spid="57" grpId="0"/>
      <p:bldP spid="58" grpId="0"/>
      <p:bldP spid="59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4C2E7-8CDE-467F-A381-1D9F8E2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98F28-419A-4749-AF71-5FC8CBEE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It is hard to define reward in some tasks.</a:t>
            </a:r>
          </a:p>
          <a:p>
            <a:pPr lvl="1"/>
            <a:r>
              <a:rPr lang="en-US" altLang="zh-TW" sz="2800" dirty="0"/>
              <a:t>Hand-crafted rewards can lead to uncontrolled behavior.</a:t>
            </a:r>
          </a:p>
          <a:p>
            <a:endParaRPr lang="zh-TW" altLang="en-US" dirty="0"/>
          </a:p>
        </p:txBody>
      </p:sp>
      <p:pic>
        <p:nvPicPr>
          <p:cNvPr id="4" name="Picture 2" descr="Movie poster i robot.jpg">
            <a:extLst>
              <a:ext uri="{FF2B5EF4-FFF2-40B4-BE49-F238E27FC236}">
                <a16:creationId xmlns:a16="http://schemas.microsoft.com/office/drawing/2014/main" id="{FBACD64B-619C-40C3-A8D9-F2D26B46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47" y="3215246"/>
            <a:ext cx="2286453" cy="312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50C7737-1F8C-4481-B7EF-09720D69EF52}"/>
              </a:ext>
            </a:extLst>
          </p:cNvPr>
          <p:cNvSpPr/>
          <p:nvPr/>
        </p:nvSpPr>
        <p:spPr>
          <a:xfrm>
            <a:off x="3784600" y="306405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444444"/>
                </a:solidFill>
                <a:latin typeface="arial" panose="020B0604020202020204" pitchFamily="34" charset="0"/>
              </a:rPr>
              <a:t>機器人三大法則：</a:t>
            </a:r>
            <a:br>
              <a:rPr lang="zh-TW" altLang="en-US" dirty="0"/>
            </a:br>
            <a:r>
              <a:rPr lang="zh-TW" altLang="en-US" dirty="0">
                <a:solidFill>
                  <a:srgbClr val="444444"/>
                </a:solidFill>
                <a:latin typeface="arial" panose="020B0604020202020204" pitchFamily="34" charset="0"/>
              </a:rPr>
              <a:t>一、機器人不得傷害人類，或坐視人類受到傷害而袖手旁觀。</a:t>
            </a:r>
            <a:br>
              <a:rPr lang="zh-TW" altLang="en-US" dirty="0"/>
            </a:br>
            <a:r>
              <a:rPr lang="zh-TW" altLang="en-US" dirty="0">
                <a:solidFill>
                  <a:srgbClr val="444444"/>
                </a:solidFill>
                <a:latin typeface="arial" panose="020B0604020202020204" pitchFamily="34" charset="0"/>
              </a:rPr>
              <a:t>二、除非違背第一法則，機器人必須服從人類的命令。</a:t>
            </a:r>
            <a:br>
              <a:rPr lang="zh-TW" altLang="en-US" dirty="0"/>
            </a:br>
            <a:r>
              <a:rPr lang="zh-TW" altLang="en-US" dirty="0">
                <a:solidFill>
                  <a:srgbClr val="444444"/>
                </a:solidFill>
                <a:latin typeface="arial" panose="020B0604020202020204" pitchFamily="34" charset="0"/>
              </a:rPr>
              <a:t>三、在不違背第一法則及第二法則的情況下，機器人必須保護自己。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6A4855-9028-4FC4-B51A-F96C67100A50}"/>
              </a:ext>
            </a:extLst>
          </p:cNvPr>
          <p:cNvSpPr/>
          <p:nvPr/>
        </p:nvSpPr>
        <p:spPr>
          <a:xfrm>
            <a:off x="3784600" y="56971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444444"/>
                </a:solidFill>
                <a:latin typeface="arial" panose="020B0604020202020204" pitchFamily="34" charset="0"/>
              </a:rPr>
              <a:t>因此為了保護人類整體，控制人類的自由是必須的</a:t>
            </a:r>
            <a:endParaRPr lang="zh-TW" altLang="en-US" dirty="0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822A5F88-186A-45E3-BE66-994BA4F00B4A}"/>
              </a:ext>
            </a:extLst>
          </p:cNvPr>
          <p:cNvSpPr/>
          <p:nvPr/>
        </p:nvSpPr>
        <p:spPr>
          <a:xfrm>
            <a:off x="4762500" y="5133478"/>
            <a:ext cx="666750" cy="42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70FB7E-79C0-446E-8D72-9EC9C002B173}"/>
              </a:ext>
            </a:extLst>
          </p:cNvPr>
          <p:cNvSpPr txBox="1"/>
          <p:nvPr/>
        </p:nvSpPr>
        <p:spPr>
          <a:xfrm>
            <a:off x="5568950" y="5155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神邏輯</a:t>
            </a:r>
          </a:p>
        </p:txBody>
      </p:sp>
    </p:spTree>
    <p:extLst>
      <p:ext uri="{BB962C8B-B14F-4D97-AF65-F5344CB8AC3E}">
        <p14:creationId xmlns:p14="http://schemas.microsoft.com/office/powerpoint/2010/main" val="251825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CD8F-00FA-4401-A22D-565429D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BD4A70-7BF8-46F9-A93C-694B6E348A07}"/>
              </a:ext>
            </a:extLst>
          </p:cNvPr>
          <p:cNvSpPr/>
          <p:nvPr/>
        </p:nvSpPr>
        <p:spPr>
          <a:xfrm>
            <a:off x="468044" y="3338272"/>
            <a:ext cx="1876011" cy="13233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Reward Function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DAB192-E12E-4231-96FB-B81A25A3E062}"/>
              </a:ext>
            </a:extLst>
          </p:cNvPr>
          <p:cNvSpPr/>
          <p:nvPr/>
        </p:nvSpPr>
        <p:spPr>
          <a:xfrm>
            <a:off x="3027035" y="1992159"/>
            <a:ext cx="3113354" cy="8816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Environment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4C48B6-A272-42CC-AB26-F63B208BD5D3}"/>
              </a:ext>
            </a:extLst>
          </p:cNvPr>
          <p:cNvSpPr/>
          <p:nvPr/>
        </p:nvSpPr>
        <p:spPr>
          <a:xfrm>
            <a:off x="6820223" y="3336287"/>
            <a:ext cx="1876011" cy="1325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Optimal Actor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746377-9109-4BE1-B4AE-97AA701CAFDD}"/>
              </a:ext>
            </a:extLst>
          </p:cNvPr>
          <p:cNvSpPr/>
          <p:nvPr/>
        </p:nvSpPr>
        <p:spPr>
          <a:xfrm>
            <a:off x="3027035" y="3336288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Inverse Reinforcement Learning</a:t>
            </a:r>
            <a:endParaRPr lang="zh-TW" altLang="en-US" sz="24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74AF540-5A0D-4415-971E-AFFDEDE5A0DC}"/>
              </a:ext>
            </a:extLst>
          </p:cNvPr>
          <p:cNvSpPr/>
          <p:nvPr/>
        </p:nvSpPr>
        <p:spPr>
          <a:xfrm>
            <a:off x="2433568" y="3678331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6250FBF-862F-4EEB-831E-05593488D5C4}"/>
              </a:ext>
            </a:extLst>
          </p:cNvPr>
          <p:cNvSpPr/>
          <p:nvPr/>
        </p:nvSpPr>
        <p:spPr>
          <a:xfrm>
            <a:off x="6215426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C68AFC3-97CA-47A9-8268-86490C3F156F}"/>
              </a:ext>
            </a:extLst>
          </p:cNvPr>
          <p:cNvSpPr/>
          <p:nvPr/>
        </p:nvSpPr>
        <p:spPr>
          <a:xfrm rot="5400000">
            <a:off x="4356844" y="2823769"/>
            <a:ext cx="450588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D67117-C0A6-44AE-B1AC-E50661F67986}"/>
              </a:ext>
            </a:extLst>
          </p:cNvPr>
          <p:cNvSpPr txBox="1"/>
          <p:nvPr/>
        </p:nvSpPr>
        <p:spPr>
          <a:xfrm>
            <a:off x="1407359" y="5103348"/>
            <a:ext cx="728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Using the reward function to find the </a:t>
            </a:r>
            <a:r>
              <a:rPr lang="en-US" altLang="zh-TW" sz="2400" b="1" i="1" u="sng" dirty="0"/>
              <a:t>optimal actor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0DAD4E-5C86-47DE-9893-5C65A109B497}"/>
              </a:ext>
            </a:extLst>
          </p:cNvPr>
          <p:cNvSpPr txBox="1"/>
          <p:nvPr/>
        </p:nvSpPr>
        <p:spPr>
          <a:xfrm>
            <a:off x="1407359" y="5611317"/>
            <a:ext cx="710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Modeling reward can be easier. Simple reward function can lead to complex policy.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C77524-6483-499A-B599-60B1FF5C86E3}"/>
              </a:ext>
            </a:extLst>
          </p:cNvPr>
          <p:cNvSpPr/>
          <p:nvPr/>
        </p:nvSpPr>
        <p:spPr>
          <a:xfrm>
            <a:off x="3020506" y="3364564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Reinforcement Learning</a:t>
            </a:r>
            <a:endParaRPr lang="zh-TW" altLang="en-US" sz="2400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634C2833-1BE1-4BE3-B509-1613F3E98058}"/>
              </a:ext>
            </a:extLst>
          </p:cNvPr>
          <p:cNvSpPr/>
          <p:nvPr/>
        </p:nvSpPr>
        <p:spPr>
          <a:xfrm flipH="1">
            <a:off x="6155269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353D76A9-9539-4528-A050-6EDFC2A45766}"/>
              </a:ext>
            </a:extLst>
          </p:cNvPr>
          <p:cNvSpPr/>
          <p:nvPr/>
        </p:nvSpPr>
        <p:spPr>
          <a:xfrm flipH="1">
            <a:off x="2377893" y="3672020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彎曲 3">
            <a:extLst>
              <a:ext uri="{FF2B5EF4-FFF2-40B4-BE49-F238E27FC236}">
                <a16:creationId xmlns:a16="http://schemas.microsoft.com/office/drawing/2014/main" id="{8CAEC9C2-6DAF-43F1-AFDE-21159F35CC20}"/>
              </a:ext>
            </a:extLst>
          </p:cNvPr>
          <p:cNvSpPr/>
          <p:nvPr/>
        </p:nvSpPr>
        <p:spPr>
          <a:xfrm flipV="1">
            <a:off x="803898" y="4751992"/>
            <a:ext cx="602151" cy="7161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26FE82-56E8-4EC6-9F8C-385F2FF1E35A}"/>
              </a:ext>
            </a:extLst>
          </p:cNvPr>
          <p:cNvSpPr/>
          <p:nvPr/>
        </p:nvSpPr>
        <p:spPr>
          <a:xfrm>
            <a:off x="7050157" y="3593222"/>
            <a:ext cx="1438689" cy="811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Expert</a:t>
            </a:r>
            <a:endParaRPr lang="zh-TW" altLang="en-US" sz="28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6CDDF86-C75A-4500-93B3-AFE5901D2102}"/>
              </a:ext>
            </a:extLst>
          </p:cNvPr>
          <p:cNvGrpSpPr/>
          <p:nvPr/>
        </p:nvGrpSpPr>
        <p:grpSpPr>
          <a:xfrm>
            <a:off x="6671497" y="1446691"/>
            <a:ext cx="2196008" cy="1980951"/>
            <a:chOff x="6957391" y="230507"/>
            <a:chExt cx="2196008" cy="1980951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6588860-ED09-4FC3-A431-72018C71E631}"/>
                </a:ext>
              </a:extLst>
            </p:cNvPr>
            <p:cNvSpPr txBox="1"/>
            <p:nvPr/>
          </p:nvSpPr>
          <p:spPr>
            <a:xfrm>
              <a:off x="6965913" y="230507"/>
              <a:ext cx="21874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demonstration of the expert</a:t>
              </a:r>
              <a:endParaRPr lang="zh-TW" altLang="en-US" sz="2400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38DA3B3B-96B6-4D36-81A0-E919AF208CEA}"/>
                </a:ext>
              </a:extLst>
            </p:cNvPr>
            <p:cNvGrpSpPr/>
            <p:nvPr/>
          </p:nvGrpSpPr>
          <p:grpSpPr>
            <a:xfrm>
              <a:off x="6957391" y="1009238"/>
              <a:ext cx="2186609" cy="1202220"/>
              <a:chOff x="3460773" y="1963183"/>
              <a:chExt cx="2186609" cy="1202220"/>
            </a:xfrm>
          </p:grpSpPr>
          <p:sp>
            <p:nvSpPr>
              <p:cNvPr id="24" name="圓柱形 23">
                <a:extLst>
                  <a:ext uri="{FF2B5EF4-FFF2-40B4-BE49-F238E27FC236}">
                    <a16:creationId xmlns:a16="http://schemas.microsoft.com/office/drawing/2014/main" id="{E4094AB8-4796-4F44-B54D-80789247253F}"/>
                  </a:ext>
                </a:extLst>
              </p:cNvPr>
              <p:cNvSpPr/>
              <p:nvPr/>
            </p:nvSpPr>
            <p:spPr>
              <a:xfrm>
                <a:off x="3460773" y="1963183"/>
                <a:ext cx="2186609" cy="120222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BCD8C226-A796-4435-979E-7B2D0CF3DB21}"/>
                      </a:ext>
                    </a:extLst>
                  </p:cNvPr>
                  <p:cNvSpPr txBox="1"/>
                  <p:nvPr/>
                </p:nvSpPr>
                <p:spPr>
                  <a:xfrm>
                    <a:off x="3478695" y="2415741"/>
                    <a:ext cx="216868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FCB5BAA-A793-4765-9C62-5D9A3F7649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695" y="2415741"/>
                    <a:ext cx="216868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3947"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74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2" grpId="0"/>
      <p:bldP spid="18" grpId="0"/>
      <p:bldP spid="20" grpId="0" animBg="1"/>
      <p:bldP spid="21" grpId="0" animBg="1"/>
      <p:bldP spid="22" grpId="0" animBg="1"/>
      <p:bldP spid="4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53585-D021-4B71-A8A1-2269D7C8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DC18A3-FB29-4D9D-8688-9A0FA9BB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76775"/>
          </a:xfrm>
        </p:spPr>
        <p:txBody>
          <a:bodyPr>
            <a:noAutofit/>
          </a:bodyPr>
          <a:lstStyle/>
          <a:p>
            <a:r>
              <a:rPr lang="en-US" altLang="zh-TW" dirty="0"/>
              <a:t>Principle: </a:t>
            </a:r>
            <a:r>
              <a:rPr lang="en-US" altLang="zh-TW" b="1" i="1" u="sng" dirty="0">
                <a:solidFill>
                  <a:srgbClr val="FF0000"/>
                </a:solidFill>
              </a:rPr>
              <a:t>The teacher is always the best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zh-TW" dirty="0"/>
              <a:t>Basic idea:</a:t>
            </a:r>
          </a:p>
          <a:p>
            <a:pPr lvl="1"/>
            <a:r>
              <a:rPr lang="en-US" altLang="zh-TW" dirty="0"/>
              <a:t>Initialize an </a:t>
            </a:r>
            <a:r>
              <a:rPr lang="en-US" altLang="zh-TW" dirty="0">
                <a:solidFill>
                  <a:srgbClr val="0000FF"/>
                </a:solidFill>
              </a:rPr>
              <a:t>actor</a:t>
            </a:r>
          </a:p>
          <a:p>
            <a:pPr lvl="1"/>
            <a:r>
              <a:rPr lang="en-US" altLang="zh-TW" dirty="0"/>
              <a:t>In each iteration</a:t>
            </a:r>
          </a:p>
          <a:p>
            <a:pPr lvl="2"/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00FF"/>
                </a:solidFill>
              </a:rPr>
              <a:t>actor</a:t>
            </a:r>
            <a:r>
              <a:rPr lang="en-US" altLang="zh-TW" sz="2400" dirty="0"/>
              <a:t> interacts with the </a:t>
            </a:r>
            <a:r>
              <a:rPr lang="en-US" altLang="zh-TW" sz="2400" dirty="0">
                <a:solidFill>
                  <a:srgbClr val="FFC000"/>
                </a:solidFill>
              </a:rPr>
              <a:t>environments</a:t>
            </a:r>
            <a:r>
              <a:rPr lang="en-US" altLang="zh-TW" sz="2400" dirty="0"/>
              <a:t> to obtain some trajectories</a:t>
            </a:r>
          </a:p>
          <a:p>
            <a:pPr lvl="2"/>
            <a:r>
              <a:rPr lang="en-US" altLang="zh-TW" sz="2400" dirty="0"/>
              <a:t>Define a </a:t>
            </a:r>
            <a:r>
              <a:rPr lang="en-US" altLang="zh-TW" sz="2400" dirty="0">
                <a:solidFill>
                  <a:srgbClr val="00B050"/>
                </a:solidFill>
              </a:rPr>
              <a:t>reward function</a:t>
            </a:r>
            <a:r>
              <a:rPr lang="en-US" altLang="zh-TW" sz="2400" dirty="0"/>
              <a:t>, which makes the trajectories of the teacher better than the </a:t>
            </a:r>
            <a:r>
              <a:rPr lang="en-US" altLang="zh-TW" sz="2400" dirty="0">
                <a:solidFill>
                  <a:srgbClr val="0000FF"/>
                </a:solidFill>
              </a:rPr>
              <a:t>actor</a:t>
            </a:r>
          </a:p>
          <a:p>
            <a:pPr lvl="2"/>
            <a:r>
              <a:rPr lang="en-US" altLang="zh-TW" sz="2400" dirty="0"/>
              <a:t>The </a:t>
            </a:r>
            <a:r>
              <a:rPr lang="en-US" altLang="zh-TW" sz="2400" dirty="0">
                <a:solidFill>
                  <a:srgbClr val="0000FF"/>
                </a:solidFill>
              </a:rPr>
              <a:t>actor</a:t>
            </a:r>
            <a:r>
              <a:rPr lang="en-US" altLang="zh-TW" sz="2400" dirty="0"/>
              <a:t> learns to maximize the </a:t>
            </a:r>
            <a:r>
              <a:rPr lang="en-US" altLang="zh-TW" sz="2400" dirty="0">
                <a:solidFill>
                  <a:srgbClr val="00B050"/>
                </a:solidFill>
              </a:rPr>
              <a:t>reward</a:t>
            </a:r>
            <a:r>
              <a:rPr lang="en-US" altLang="zh-TW" sz="2400" dirty="0"/>
              <a:t> based on the new </a:t>
            </a:r>
            <a:r>
              <a:rPr lang="en-US" altLang="zh-TW" sz="2400" dirty="0">
                <a:solidFill>
                  <a:srgbClr val="00B050"/>
                </a:solidFill>
              </a:rPr>
              <a:t>reward function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dirty="0"/>
              <a:t>Output the </a:t>
            </a:r>
            <a:r>
              <a:rPr lang="en-US" altLang="zh-TW" dirty="0">
                <a:solidFill>
                  <a:srgbClr val="00B050"/>
                </a:solidFill>
              </a:rPr>
              <a:t>reward function </a:t>
            </a:r>
            <a:r>
              <a:rPr lang="en-US" altLang="zh-TW" dirty="0"/>
              <a:t>and the</a:t>
            </a:r>
            <a:r>
              <a:rPr lang="en-US" altLang="zh-TW" dirty="0">
                <a:solidFill>
                  <a:srgbClr val="0000FF"/>
                </a:solidFill>
              </a:rPr>
              <a:t> actor </a:t>
            </a:r>
            <a:r>
              <a:rPr lang="en-US" altLang="zh-TW" dirty="0"/>
              <a:t>learned from the reward function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344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07C5-5553-48FD-A041-CC003949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of IRL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/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Expert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  <a:blipFill>
                <a:blip r:embed="rId3"/>
                <a:stretch>
                  <a:fillRect r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/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F320837-7E6B-47F3-8996-AB3917B5F0EE}"/>
              </a:ext>
            </a:extLst>
          </p:cNvPr>
          <p:cNvSpPr/>
          <p:nvPr/>
        </p:nvSpPr>
        <p:spPr>
          <a:xfrm>
            <a:off x="5970200" y="2204316"/>
            <a:ext cx="2609190" cy="122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Obtain</a:t>
            </a:r>
          </a:p>
          <a:p>
            <a:pPr algn="ctr"/>
            <a:r>
              <a:rPr lang="en-US" altLang="zh-TW" sz="2400" dirty="0"/>
              <a:t>Reward Function R</a:t>
            </a:r>
            <a:endParaRPr lang="zh-TW" altLang="en-US" sz="24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423B0D0-1605-4461-A706-8821049698B1}"/>
              </a:ext>
            </a:extLst>
          </p:cNvPr>
          <p:cNvGrpSpPr/>
          <p:nvPr/>
        </p:nvGrpSpPr>
        <p:grpSpPr>
          <a:xfrm>
            <a:off x="3041060" y="2000140"/>
            <a:ext cx="2186609" cy="1202220"/>
            <a:chOff x="3460773" y="1963183"/>
            <a:chExt cx="2186609" cy="1202220"/>
          </a:xfrm>
        </p:grpSpPr>
        <p:sp>
          <p:nvSpPr>
            <p:cNvPr id="14" name="圓柱形 13">
              <a:extLst>
                <a:ext uri="{FF2B5EF4-FFF2-40B4-BE49-F238E27FC236}">
                  <a16:creationId xmlns:a16="http://schemas.microsoft.com/office/drawing/2014/main" id="{CC63CDF7-757C-42AB-865A-3C99624A202E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0C85294-BDBD-4B52-9384-F690162B5A8F}"/>
              </a:ext>
            </a:extLst>
          </p:cNvPr>
          <p:cNvGrpSpPr/>
          <p:nvPr/>
        </p:nvGrpSpPr>
        <p:grpSpPr>
          <a:xfrm>
            <a:off x="3041060" y="3646274"/>
            <a:ext cx="2186609" cy="1202220"/>
            <a:chOff x="3478695" y="3449155"/>
            <a:chExt cx="2186609" cy="1202220"/>
          </a:xfrm>
        </p:grpSpPr>
        <p:sp>
          <p:nvSpPr>
            <p:cNvPr id="16" name="圓柱形 15">
              <a:extLst>
                <a:ext uri="{FF2B5EF4-FFF2-40B4-BE49-F238E27FC236}">
                  <a16:creationId xmlns:a16="http://schemas.microsoft.com/office/drawing/2014/main" id="{67766687-2C83-4A66-841C-9B81E5726A7C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B7BE02A-5D7A-4578-A22E-8A9F11B63FB6}"/>
              </a:ext>
            </a:extLst>
          </p:cNvPr>
          <p:cNvSpPr/>
          <p:nvPr/>
        </p:nvSpPr>
        <p:spPr>
          <a:xfrm>
            <a:off x="5875685" y="4818475"/>
            <a:ext cx="2901287" cy="11548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Find an actor based on reward function R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E0337F-B1E6-4001-A6E1-ABAE168B8894}"/>
              </a:ext>
            </a:extLst>
          </p:cNvPr>
          <p:cNvSpPr txBox="1"/>
          <p:nvPr/>
        </p:nvSpPr>
        <p:spPr>
          <a:xfrm>
            <a:off x="5227669" y="5951999"/>
            <a:ext cx="370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By Reinforcement learning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36D732FA-BDAE-4026-9396-390FB5746231}"/>
              </a:ext>
            </a:extLst>
          </p:cNvPr>
          <p:cNvSpPr/>
          <p:nvPr/>
        </p:nvSpPr>
        <p:spPr>
          <a:xfrm>
            <a:off x="2478251" y="2324987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41CD9DD-9E00-4F22-9C40-7ACC221CAC1B}"/>
              </a:ext>
            </a:extLst>
          </p:cNvPr>
          <p:cNvSpPr/>
          <p:nvPr/>
        </p:nvSpPr>
        <p:spPr>
          <a:xfrm rot="16200000">
            <a:off x="3912600" y="4700095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2867454-AB41-467D-B3DE-31FF6912B796}"/>
              </a:ext>
            </a:extLst>
          </p:cNvPr>
          <p:cNvCxnSpPr>
            <a:cxnSpLocks/>
          </p:cNvCxnSpPr>
          <p:nvPr/>
        </p:nvCxnSpPr>
        <p:spPr>
          <a:xfrm>
            <a:off x="5269230" y="2563506"/>
            <a:ext cx="7009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E2F30E1-6D0E-4EEB-94C0-52116738D5B2}"/>
              </a:ext>
            </a:extLst>
          </p:cNvPr>
          <p:cNvCxnSpPr>
            <a:cxnSpLocks/>
          </p:cNvCxnSpPr>
          <p:nvPr/>
        </p:nvCxnSpPr>
        <p:spPr>
          <a:xfrm>
            <a:off x="5619715" y="305504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D5F6723-F466-4E23-AD44-3E5A6A6CE481}"/>
              </a:ext>
            </a:extLst>
          </p:cNvPr>
          <p:cNvCxnSpPr>
            <a:cxnSpLocks/>
          </p:cNvCxnSpPr>
          <p:nvPr/>
        </p:nvCxnSpPr>
        <p:spPr>
          <a:xfrm>
            <a:off x="4112703" y="3404254"/>
            <a:ext cx="15070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2ADB3FF-481C-4E44-9A0C-2A0C1E0932F8}"/>
              </a:ext>
            </a:extLst>
          </p:cNvPr>
          <p:cNvCxnSpPr>
            <a:cxnSpLocks/>
          </p:cNvCxnSpPr>
          <p:nvPr/>
        </p:nvCxnSpPr>
        <p:spPr>
          <a:xfrm>
            <a:off x="5596855" y="3028385"/>
            <a:ext cx="0" cy="3479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2976B38-BC98-43B6-B22B-A08906D2EBAD}"/>
              </a:ext>
            </a:extLst>
          </p:cNvPr>
          <p:cNvCxnSpPr>
            <a:cxnSpLocks/>
          </p:cNvCxnSpPr>
          <p:nvPr/>
        </p:nvCxnSpPr>
        <p:spPr>
          <a:xfrm flipV="1">
            <a:off x="4125404" y="3390813"/>
            <a:ext cx="0" cy="4207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1DA7B1-2509-4401-9BC2-CAA0D7FD1CDE}"/>
              </a:ext>
            </a:extLst>
          </p:cNvPr>
          <p:cNvCxnSpPr>
            <a:cxnSpLocks/>
          </p:cNvCxnSpPr>
          <p:nvPr/>
        </p:nvCxnSpPr>
        <p:spPr>
          <a:xfrm flipH="1">
            <a:off x="4906132" y="5599492"/>
            <a:ext cx="9695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/>
              <p:nvPr/>
            </p:nvSpPr>
            <p:spPr>
              <a:xfrm>
                <a:off x="5875685" y="992354"/>
                <a:ext cx="283077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20352BA-5068-4AF1-A60F-3C2B3081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685" y="992354"/>
                <a:ext cx="2830775" cy="103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65698A9A-D8DD-4D87-9701-6A26AFA56DE3}"/>
              </a:ext>
            </a:extLst>
          </p:cNvPr>
          <p:cNvSpPr txBox="1"/>
          <p:nvPr/>
        </p:nvSpPr>
        <p:spPr>
          <a:xfrm>
            <a:off x="471564" y="5253244"/>
            <a:ext cx="2617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Reward function = Discriminator</a:t>
            </a:r>
            <a:endParaRPr lang="zh-TW" altLang="en-US" sz="28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B3EA292-8EAB-4B4F-A790-2BD1B56DD195}"/>
              </a:ext>
            </a:extLst>
          </p:cNvPr>
          <p:cNvSpPr txBox="1"/>
          <p:nvPr/>
        </p:nvSpPr>
        <p:spPr>
          <a:xfrm>
            <a:off x="471564" y="4247384"/>
            <a:ext cx="2283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Actor </a:t>
            </a:r>
          </a:p>
          <a:p>
            <a:r>
              <a:rPr lang="en-US" altLang="zh-TW" sz="2800" dirty="0"/>
              <a:t>= Generator</a:t>
            </a:r>
            <a:endParaRPr lang="zh-TW" altLang="en-US" sz="2800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63095D86-5FCA-4B7D-BED4-7F1B20231C68}"/>
              </a:ext>
            </a:extLst>
          </p:cNvPr>
          <p:cNvGrpSpPr/>
          <p:nvPr/>
        </p:nvGrpSpPr>
        <p:grpSpPr>
          <a:xfrm>
            <a:off x="6460235" y="3454120"/>
            <a:ext cx="1732186" cy="1024201"/>
            <a:chOff x="6460235" y="3454120"/>
            <a:chExt cx="1732186" cy="102420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4E4413E-4030-41F6-8EAC-DB70DE8B9A84}"/>
                </a:ext>
              </a:extLst>
            </p:cNvPr>
            <p:cNvSpPr/>
            <p:nvPr/>
          </p:nvSpPr>
          <p:spPr>
            <a:xfrm>
              <a:off x="6460235" y="3809237"/>
              <a:ext cx="1732186" cy="66908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 Function R</a:t>
              </a: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98CBD0FB-BE73-4668-977C-A490DFEDC9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81514" y="3629363"/>
              <a:ext cx="3504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B357570-A7A3-4862-8FE8-B6850CC69DC5}"/>
              </a:ext>
            </a:extLst>
          </p:cNvPr>
          <p:cNvCxnSpPr>
            <a:cxnSpLocks/>
          </p:cNvCxnSpPr>
          <p:nvPr/>
        </p:nvCxnSpPr>
        <p:spPr>
          <a:xfrm rot="5400000">
            <a:off x="7181515" y="4698503"/>
            <a:ext cx="3504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5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2" grpId="0"/>
      <p:bldP spid="31" grpId="0" animBg="1"/>
      <p:bldP spid="32" grpId="0"/>
      <p:bldP spid="45" grpId="0"/>
      <p:bldP spid="46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5CA75E05-E4F3-483A-9C21-02B14C22B963}"/>
              </a:ext>
            </a:extLst>
          </p:cNvPr>
          <p:cNvGrpSpPr/>
          <p:nvPr/>
        </p:nvGrpSpPr>
        <p:grpSpPr>
          <a:xfrm>
            <a:off x="2282896" y="4482342"/>
            <a:ext cx="2186609" cy="959497"/>
            <a:chOff x="3478695" y="3449155"/>
            <a:chExt cx="2186609" cy="1202220"/>
          </a:xfrm>
        </p:grpSpPr>
        <p:sp>
          <p:nvSpPr>
            <p:cNvPr id="43" name="圓柱形 42">
              <a:extLst>
                <a:ext uri="{FF2B5EF4-FFF2-40B4-BE49-F238E27FC236}">
                  <a16:creationId xmlns:a16="http://schemas.microsoft.com/office/drawing/2014/main" id="{B406E0F8-6175-4867-B6DF-98CC83EBFBD0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0607A7-E725-4C0B-A301-0DE342335D2F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C51EF0-DEE0-4CFE-80A2-61D0454E5399}"/>
              </a:ext>
            </a:extLst>
          </p:cNvPr>
          <p:cNvSpPr txBox="1"/>
          <p:nvPr/>
        </p:nvSpPr>
        <p:spPr>
          <a:xfrm>
            <a:off x="199505" y="133004"/>
            <a:ext cx="11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GAN</a:t>
            </a:r>
            <a:endParaRPr lang="zh-TW" altLang="en-US" sz="3200" b="1" i="1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FF64F2-0046-402A-9115-B8C507FD802E}"/>
              </a:ext>
            </a:extLst>
          </p:cNvPr>
          <p:cNvSpPr txBox="1"/>
          <p:nvPr/>
        </p:nvSpPr>
        <p:spPr>
          <a:xfrm>
            <a:off x="199504" y="3009204"/>
            <a:ext cx="1130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IRL</a:t>
            </a:r>
            <a:endParaRPr lang="zh-TW" altLang="en-US" sz="3200" b="1" i="1" u="sng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5F2C0E1-F617-4E27-8891-31B133609867}"/>
              </a:ext>
            </a:extLst>
          </p:cNvPr>
          <p:cNvGrpSpPr/>
          <p:nvPr/>
        </p:nvGrpSpPr>
        <p:grpSpPr>
          <a:xfrm>
            <a:off x="1936708" y="466466"/>
            <a:ext cx="2851417" cy="731192"/>
            <a:chOff x="3798412" y="6111526"/>
            <a:chExt cx="2162335" cy="55449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E05B64F-839A-469D-8F06-A7F599B5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78C0C04-5040-4B32-8405-DE2E1B60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679EE9E-7837-4965-BF9D-D7FE3E1E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144F702-88DC-4FE9-9677-5E653977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FAC6AF25-3221-42D5-BB34-EFF52DF30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706" y="1362205"/>
            <a:ext cx="2851417" cy="7185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7C2705D-B2CC-4D70-82BF-24A4D90E1A97}"/>
              </a:ext>
            </a:extLst>
          </p:cNvPr>
          <p:cNvSpPr/>
          <p:nvPr/>
        </p:nvSpPr>
        <p:spPr>
          <a:xfrm>
            <a:off x="2875959" y="2415649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EE68B5-EFB4-4D13-93CD-564161184F37}"/>
              </a:ext>
            </a:extLst>
          </p:cNvPr>
          <p:cNvCxnSpPr>
            <a:cxnSpLocks/>
          </p:cNvCxnSpPr>
          <p:nvPr/>
        </p:nvCxnSpPr>
        <p:spPr>
          <a:xfrm flipV="1">
            <a:off x="3362414" y="2080762"/>
            <a:ext cx="0" cy="3348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0F20508-1212-434B-B465-2DD3C2B861B9}"/>
              </a:ext>
            </a:extLst>
          </p:cNvPr>
          <p:cNvSpPr/>
          <p:nvPr/>
        </p:nvSpPr>
        <p:spPr>
          <a:xfrm>
            <a:off x="6586106" y="1459372"/>
            <a:ext cx="974500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5995A01-2233-4DDF-A6AD-7DD164BBCF86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V="1">
            <a:off x="4788125" y="837045"/>
            <a:ext cx="712084" cy="45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3B4BBC2-55C3-43AB-BFFA-68891739377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788125" y="837045"/>
            <a:ext cx="712084" cy="9306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C774EE-1B71-4265-9088-ED4274AAC4AC}"/>
              </a:ext>
            </a:extLst>
          </p:cNvPr>
          <p:cNvSpPr txBox="1"/>
          <p:nvPr/>
        </p:nvSpPr>
        <p:spPr>
          <a:xfrm>
            <a:off x="5500209" y="421546"/>
            <a:ext cx="314629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High score for real, </a:t>
            </a:r>
          </a:p>
          <a:p>
            <a:r>
              <a:rPr lang="en-US" altLang="zh-TW" sz="2400" dirty="0"/>
              <a:t>low score for generated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BF2F65-12FF-4B18-A455-738D47AF1367}"/>
              </a:ext>
            </a:extLst>
          </p:cNvPr>
          <p:cNvSpPr/>
          <p:nvPr/>
        </p:nvSpPr>
        <p:spPr>
          <a:xfrm>
            <a:off x="5118028" y="2335285"/>
            <a:ext cx="3528476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Find a G whose output obtains large score from D</a:t>
            </a:r>
            <a:endParaRPr lang="zh-TW" altLang="en-US" sz="2400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28D897A-CA41-4205-9A6C-F93E2972F9F7}"/>
              </a:ext>
            </a:extLst>
          </p:cNvPr>
          <p:cNvCxnSpPr>
            <a:cxnSpLocks/>
          </p:cNvCxnSpPr>
          <p:nvPr/>
        </p:nvCxnSpPr>
        <p:spPr>
          <a:xfrm flipH="1">
            <a:off x="3848868" y="2766566"/>
            <a:ext cx="12691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A98203D-0140-4B7F-BCBD-EC1733881F05}"/>
              </a:ext>
            </a:extLst>
          </p:cNvPr>
          <p:cNvCxnSpPr>
            <a:cxnSpLocks/>
          </p:cNvCxnSpPr>
          <p:nvPr/>
        </p:nvCxnSpPr>
        <p:spPr>
          <a:xfrm>
            <a:off x="7073356" y="1197658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29D164D-A884-4201-B2B5-478D533AC0A8}"/>
              </a:ext>
            </a:extLst>
          </p:cNvPr>
          <p:cNvCxnSpPr>
            <a:cxnSpLocks/>
          </p:cNvCxnSpPr>
          <p:nvPr/>
        </p:nvCxnSpPr>
        <p:spPr>
          <a:xfrm>
            <a:off x="7085512" y="2117806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7AAE558C-F491-42FE-81B0-86C00EA9A573}"/>
              </a:ext>
            </a:extLst>
          </p:cNvPr>
          <p:cNvGrpSpPr/>
          <p:nvPr/>
        </p:nvGrpSpPr>
        <p:grpSpPr>
          <a:xfrm>
            <a:off x="2282896" y="3720460"/>
            <a:ext cx="2186609" cy="920943"/>
            <a:chOff x="3460773" y="1963183"/>
            <a:chExt cx="2186609" cy="1202220"/>
          </a:xfrm>
        </p:grpSpPr>
        <p:sp>
          <p:nvSpPr>
            <p:cNvPr id="40" name="圓柱形 39">
              <a:extLst>
                <a:ext uri="{FF2B5EF4-FFF2-40B4-BE49-F238E27FC236}">
                  <a16:creationId xmlns:a16="http://schemas.microsoft.com/office/drawing/2014/main" id="{FC09C164-FC70-41B7-836F-A6E51E53F8FB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48F7247-BDE5-4C0D-A111-8C4CB4B8B8FB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D6EBE996-A420-4DE5-9438-B2D82CD4D19A}"/>
              </a:ext>
            </a:extLst>
          </p:cNvPr>
          <p:cNvSpPr/>
          <p:nvPr/>
        </p:nvSpPr>
        <p:spPr>
          <a:xfrm>
            <a:off x="577964" y="3889790"/>
            <a:ext cx="1155744" cy="582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Expert</a:t>
            </a:r>
            <a:endParaRPr lang="zh-TW" altLang="en-US" sz="2400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60439F6-B594-4687-B709-E4420B2207D4}"/>
              </a:ext>
            </a:extLst>
          </p:cNvPr>
          <p:cNvCxnSpPr>
            <a:cxnSpLocks/>
          </p:cNvCxnSpPr>
          <p:nvPr/>
        </p:nvCxnSpPr>
        <p:spPr>
          <a:xfrm flipV="1">
            <a:off x="1787360" y="4243331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F086B59-DC9C-429C-B529-5B4723E680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60364" y="5640285"/>
            <a:ext cx="4316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4BD0A71-DD24-4829-AF0D-6644509565E1}"/>
              </a:ext>
            </a:extLst>
          </p:cNvPr>
          <p:cNvSpPr/>
          <p:nvPr/>
        </p:nvSpPr>
        <p:spPr>
          <a:xfrm>
            <a:off x="2880784" y="588111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C5FCE64-065B-40D4-BB6E-1913052EFBB0}"/>
              </a:ext>
            </a:extLst>
          </p:cNvPr>
          <p:cNvSpPr/>
          <p:nvPr/>
        </p:nvSpPr>
        <p:spPr>
          <a:xfrm>
            <a:off x="6273271" y="4772755"/>
            <a:ext cx="1732186" cy="669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Reward Function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77AB1DE-6598-41FD-ACAB-4394FB13ED6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485005" y="4107332"/>
            <a:ext cx="1028991" cy="55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A6F9784-5D46-4ED8-8092-361D3C30B171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485005" y="4112863"/>
            <a:ext cx="1028991" cy="920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/>
              <p:nvPr/>
            </p:nvSpPr>
            <p:spPr>
              <a:xfrm>
                <a:off x="5513996" y="3697364"/>
                <a:ext cx="2844244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Larger reward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</a:p>
              <a:p>
                <a:r>
                  <a:rPr lang="en-US" altLang="zh-TW" sz="2400" dirty="0"/>
                  <a:t>Lower reward for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9D746A25-0F2D-453C-8B54-1537FF39B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96" y="3697364"/>
                <a:ext cx="2844244" cy="830997"/>
              </a:xfrm>
              <a:prstGeom prst="rect">
                <a:avLst/>
              </a:prstGeom>
              <a:blipFill>
                <a:blip r:embed="rId12"/>
                <a:stretch>
                  <a:fillRect l="-3426" t="-5839" r="-128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2486B993-B5F2-4893-B6FD-F3227AE7BE0F}"/>
              </a:ext>
            </a:extLst>
          </p:cNvPr>
          <p:cNvSpPr/>
          <p:nvPr/>
        </p:nvSpPr>
        <p:spPr>
          <a:xfrm>
            <a:off x="5655472" y="5720385"/>
            <a:ext cx="2702768" cy="862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Find a Actor obtains large reward</a:t>
            </a:r>
            <a:endParaRPr lang="zh-TW" altLang="en-US" sz="2400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E0318FA-792A-4BB2-AA99-DE082FDD13E8}"/>
              </a:ext>
            </a:extLst>
          </p:cNvPr>
          <p:cNvCxnSpPr>
            <a:cxnSpLocks/>
          </p:cNvCxnSpPr>
          <p:nvPr/>
        </p:nvCxnSpPr>
        <p:spPr>
          <a:xfrm flipH="1">
            <a:off x="3888794" y="6232030"/>
            <a:ext cx="1766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C3F4159D-F16B-4C56-9AC8-ABF6B41DF0FA}"/>
              </a:ext>
            </a:extLst>
          </p:cNvPr>
          <p:cNvCxnSpPr>
            <a:cxnSpLocks/>
          </p:cNvCxnSpPr>
          <p:nvPr/>
        </p:nvCxnSpPr>
        <p:spPr>
          <a:xfrm>
            <a:off x="7127208" y="4540786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05FBCB8-1E7D-40E3-985A-131CF0519AA3}"/>
              </a:ext>
            </a:extLst>
          </p:cNvPr>
          <p:cNvCxnSpPr>
            <a:cxnSpLocks/>
          </p:cNvCxnSpPr>
          <p:nvPr/>
        </p:nvCxnSpPr>
        <p:spPr>
          <a:xfrm>
            <a:off x="7139364" y="5460934"/>
            <a:ext cx="0" cy="29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6" grpId="0" animBg="1"/>
      <p:bldP spid="29" grpId="0" animBg="1"/>
      <p:bldP spid="45" grpId="0" animBg="1"/>
      <p:bldP spid="51" grpId="0" animBg="1"/>
      <p:bldP spid="53" grpId="0" animBg="1"/>
      <p:bldP spid="56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Lecture I:</a:t>
            </a:r>
            <a:br>
              <a:rPr lang="en-US" altLang="zh-TW" dirty="0"/>
            </a:br>
            <a:r>
              <a:rPr lang="en-US" altLang="zh-TW" dirty="0">
                <a:solidFill>
                  <a:srgbClr val="0000FF"/>
                </a:solidFill>
              </a:rPr>
              <a:t>Introduction of GAN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18E25B-9088-40CF-B9C5-70F8655BC97F}"/>
              </a:ext>
            </a:extLst>
          </p:cNvPr>
          <p:cNvSpPr txBox="1"/>
          <p:nvPr/>
        </p:nvSpPr>
        <p:spPr>
          <a:xfrm>
            <a:off x="1478604" y="5080425"/>
            <a:ext cx="6186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 learn more theory:</a:t>
            </a:r>
          </a:p>
          <a:p>
            <a:r>
              <a:rPr lang="en-US" altLang="zh-TW" dirty="0">
                <a:hlinkClick r:id="rId3"/>
              </a:rPr>
              <a:t>https://www.youtube.com/watch?v=0CKeqXl5IY0&amp;lc=z13zuxbglpvsgbgpo04cg1bxuoraejdpapo0k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https://www.youtube.com/watch?v=KSN4QYgAtao&amp;lc=z13kz1nqvuqsipqfn23phthasre4evrdo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157685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DF1B1-CDA1-4F77-9312-490A3D06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Parking a Car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2283D5-7790-4DAE-959E-18430F084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0ED259-A829-40D4-894C-65D23F48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389" y="1629295"/>
            <a:ext cx="7242629" cy="24227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7D1EE8-2E83-44DD-9EF0-5EBA65F9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90" y="4066448"/>
            <a:ext cx="7191830" cy="20668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71B1E76-EC8F-44D2-9D14-28E1A04D1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404" y="4052071"/>
            <a:ext cx="1257207" cy="20812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9C1473-CE5B-4D8C-9B7F-5DC59B7EF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404" y="1600541"/>
            <a:ext cx="1311596" cy="243715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8F9442-37FA-4D91-88A2-C594308B570D}"/>
              </a:ext>
            </a:extLst>
          </p:cNvPr>
          <p:cNvSpPr/>
          <p:nvPr/>
        </p:nvSpPr>
        <p:spPr>
          <a:xfrm>
            <a:off x="448887" y="6209944"/>
            <a:ext cx="8695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https://pdfs.semanticscholar.org/27c3/6fd8e6aeadd50ec1e180399df70c46dede00.pdf</a:t>
            </a:r>
          </a:p>
        </p:txBody>
      </p:sp>
    </p:spTree>
    <p:extLst>
      <p:ext uri="{BB962C8B-B14F-4D97-AF65-F5344CB8AC3E}">
        <p14:creationId xmlns:p14="http://schemas.microsoft.com/office/powerpoint/2010/main" val="35086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3BB9D-8FF7-4C41-A90A-912C35C2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Path Planning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A9DCA5-1437-4CE8-8743-200D46095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AD60DF-0602-4F17-BA06-B8EE7FA3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6" y="1453539"/>
            <a:ext cx="7755434" cy="51287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5212A9-FA2F-4CF6-8677-073F58BA9C40}"/>
              </a:ext>
            </a:extLst>
          </p:cNvPr>
          <p:cNvSpPr/>
          <p:nvPr/>
        </p:nvSpPr>
        <p:spPr>
          <a:xfrm>
            <a:off x="4572000" y="586167"/>
            <a:ext cx="3943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http://martin.zinkevich.org/publications/maximummarginplanning.pdf</a:t>
            </a:r>
          </a:p>
        </p:txBody>
      </p:sp>
    </p:spTree>
    <p:extLst>
      <p:ext uri="{BB962C8B-B14F-4D97-AF65-F5344CB8AC3E}">
        <p14:creationId xmlns:p14="http://schemas.microsoft.com/office/powerpoint/2010/main" val="257051159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DA9F8-D730-44E4-8129-496B164C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 Person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41AE5D-26CC-4D9E-8279-016DDECD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Ref: Bradly C. </a:t>
            </a:r>
            <a:r>
              <a:rPr lang="en-US" altLang="zh-TW" sz="1800" dirty="0" err="1"/>
              <a:t>Stadie</a:t>
            </a:r>
            <a:r>
              <a:rPr lang="en-US" altLang="zh-TW" sz="1800" dirty="0"/>
              <a:t>, Pieter </a:t>
            </a:r>
            <a:r>
              <a:rPr lang="en-US" altLang="zh-TW" sz="1800" dirty="0" err="1"/>
              <a:t>Abbeel</a:t>
            </a:r>
            <a:r>
              <a:rPr lang="en-US" altLang="zh-TW" sz="1800" dirty="0"/>
              <a:t>, Ilya </a:t>
            </a:r>
            <a:r>
              <a:rPr lang="en-US" altLang="zh-TW" sz="1800" dirty="0" err="1"/>
              <a:t>Sutskever</a:t>
            </a:r>
            <a:r>
              <a:rPr lang="en-US" altLang="zh-TW" sz="1800" dirty="0"/>
              <a:t>, “Third-Person Imitation Learning”,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preprint, 2017</a:t>
            </a:r>
            <a:endParaRPr lang="zh-TW" altLang="en-US" sz="1800" dirty="0"/>
          </a:p>
        </p:txBody>
      </p:sp>
      <p:pic>
        <p:nvPicPr>
          <p:cNvPr id="5122" name="Picture 2" descr="http://lasa.epfl.ch/research_new/ML/images/1.jpg">
            <a:extLst>
              <a:ext uri="{FF2B5EF4-FFF2-40B4-BE49-F238E27FC236}">
                <a16:creationId xmlns:a16="http://schemas.microsoft.com/office/drawing/2014/main" id="{9D780513-DCD1-43F3-9285-EE35D0AD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0" y="3144881"/>
            <a:ext cx="3680590" cy="24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3F7E2D-8D37-4B45-830B-F135C21D1B9A}"/>
              </a:ext>
            </a:extLst>
          </p:cNvPr>
          <p:cNvSpPr/>
          <p:nvPr/>
        </p:nvSpPr>
        <p:spPr>
          <a:xfrm>
            <a:off x="707908" y="5593496"/>
            <a:ext cx="36805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/>
              <a:t>http://lasa.epfl.ch/research_new/ML/index.php</a:t>
            </a:r>
          </a:p>
        </p:txBody>
      </p:sp>
      <p:pic>
        <p:nvPicPr>
          <p:cNvPr id="5124" name="Picture 4" descr="相關圖片">
            <a:extLst>
              <a:ext uri="{FF2B5EF4-FFF2-40B4-BE49-F238E27FC236}">
                <a16:creationId xmlns:a16="http://schemas.microsoft.com/office/drawing/2014/main" id="{1AB47B6F-98A4-4C54-9929-E52DC8D5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43" y="3144881"/>
            <a:ext cx="3762581" cy="24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4EF83B-B350-4515-BBB1-5C6FF0FBB603}"/>
              </a:ext>
            </a:extLst>
          </p:cNvPr>
          <p:cNvSpPr/>
          <p:nvPr/>
        </p:nvSpPr>
        <p:spPr>
          <a:xfrm>
            <a:off x="4547524" y="5622965"/>
            <a:ext cx="18036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https://kknews.cc/sports/q5kbb8.html</a:t>
            </a:r>
          </a:p>
        </p:txBody>
      </p:sp>
      <p:pic>
        <p:nvPicPr>
          <p:cNvPr id="5126" name="Picture 6" descr="「機器人 png」的圖片搜尋結果">
            <a:extLst>
              <a:ext uri="{FF2B5EF4-FFF2-40B4-BE49-F238E27FC236}">
                <a16:creationId xmlns:a16="http://schemas.microsoft.com/office/drawing/2014/main" id="{5B1BD3BE-B21F-4808-A4FF-43952FA6D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18" y="4313022"/>
            <a:ext cx="1092269" cy="1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1B52DC-3415-44FE-AAFB-A8C13904BB9E}"/>
              </a:ext>
            </a:extLst>
          </p:cNvPr>
          <p:cNvSpPr/>
          <p:nvPr/>
        </p:nvSpPr>
        <p:spPr>
          <a:xfrm>
            <a:off x="4541726" y="5838409"/>
            <a:ext cx="3973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/>
              <a:t>http://sc.chinaz.com/Files/pic/icons/1913/%E6%9C%BA%E5%99%A8%E4%BA%BA%E5%9B%BE%E6%A0%87%E4%B8%8B%E8%BD%BD34.png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0FC970-067B-48FB-9BD2-7DAA580C2739}"/>
              </a:ext>
            </a:extLst>
          </p:cNvPr>
          <p:cNvSpPr/>
          <p:nvPr/>
        </p:nvSpPr>
        <p:spPr>
          <a:xfrm>
            <a:off x="5700857" y="2677685"/>
            <a:ext cx="1823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Third Person 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9060DB-96BE-43A3-BEE4-880F0CEA3AA3}"/>
              </a:ext>
            </a:extLst>
          </p:cNvPr>
          <p:cNvSpPr/>
          <p:nvPr/>
        </p:nvSpPr>
        <p:spPr>
          <a:xfrm>
            <a:off x="1756141" y="2677684"/>
            <a:ext cx="170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First Person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75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  <p:bldP spid="11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FF902-5250-4308-8A0D-DF486CE4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 Person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DC7672-0552-4913-9C75-06F9021C6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C728D8-350B-466A-AFFC-E20B0E55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" y="1825625"/>
            <a:ext cx="9122288" cy="41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1452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5BCDA-2389-4391-AE72-D52CD61E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52E4656-D3EF-4811-9361-3A94B7022B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37833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b="1" dirty="0"/>
              <a:t>Machine Learning</a:t>
            </a:r>
          </a:p>
          <a:p>
            <a:pPr lvl="1"/>
            <a:r>
              <a:rPr lang="en-US" altLang="zh-TW" sz="2800" dirty="0"/>
              <a:t>Slides: http://speech.ee.ntu.edu.tw/~tlkagk/courses_ML16.html</a:t>
            </a:r>
          </a:p>
          <a:p>
            <a:pPr lvl="1"/>
            <a:r>
              <a:rPr lang="en-US" altLang="zh-TW" sz="2800" dirty="0"/>
              <a:t>Video: https://www.youtube.com/watch?v=fegAeph9UaA&amp;list=PLJV_el3uVTsPy9oCRY30oBPNLCo89yu49</a:t>
            </a:r>
          </a:p>
          <a:p>
            <a:r>
              <a:rPr lang="en-US" altLang="zh-TW" b="1" dirty="0"/>
              <a:t>Machine Learning and Having it Deep and Structured</a:t>
            </a:r>
          </a:p>
          <a:p>
            <a:pPr lvl="1"/>
            <a:r>
              <a:rPr lang="en-US" altLang="zh-TW" sz="2800" dirty="0"/>
              <a:t>Slides: http://speech.ee.ntu.edu.tw/~tlkagk/courses_MLDS17.html</a:t>
            </a:r>
          </a:p>
          <a:p>
            <a:pPr lvl="1"/>
            <a:r>
              <a:rPr lang="en-US" altLang="zh-TW" sz="2800" dirty="0"/>
              <a:t>Video: https://www.youtube.com/watch?v=IzHoNwlCGnE&amp;list=PLJV_el3uVTsPMxPbjeX7PicgWbY7F8wW9</a:t>
            </a:r>
          </a:p>
        </p:txBody>
      </p:sp>
    </p:spTree>
    <p:extLst>
      <p:ext uri="{BB962C8B-B14F-4D97-AF65-F5344CB8AC3E}">
        <p14:creationId xmlns:p14="http://schemas.microsoft.com/office/powerpoint/2010/main" val="227858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43843-A3D7-43E9-BB45-F867A7F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11F3208-E13B-4984-8EAA-B1CE11811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01892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85B61C0-B92B-4FB4-A322-5FC43E7EB5A2}"/>
              </a:ext>
            </a:extLst>
          </p:cNvPr>
          <p:cNvSpPr/>
          <p:nvPr/>
        </p:nvSpPr>
        <p:spPr>
          <a:xfrm>
            <a:off x="628650" y="1825624"/>
            <a:ext cx="7886700" cy="137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6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Learning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2826656" y="2322476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656" y="2322476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897617" y="3323150"/>
            <a:ext cx="459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Regression</a:t>
            </a:r>
            <a:r>
              <a:rPr lang="en-US" altLang="zh-TW" sz="2800" dirty="0"/>
              <a:t>: output a scalar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7617" y="3815484"/>
            <a:ext cx="691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Classification</a:t>
            </a:r>
            <a:r>
              <a:rPr lang="en-US" altLang="zh-TW" sz="2800" dirty="0"/>
              <a:t>: output a “class” 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97617" y="5104353"/>
            <a:ext cx="7348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Structured Learning/Prediction</a:t>
            </a:r>
            <a:r>
              <a:rPr lang="en-US" altLang="zh-TW" sz="2800" dirty="0"/>
              <a:t>: output a sequence, a matrix, a graph, a tree ……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96832" y="3815484"/>
            <a:ext cx="274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(one-hot vector)</a:t>
            </a:r>
            <a:endParaRPr lang="zh-TW" altLang="en-US" sz="28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786361" y="4374138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897617" y="1690689"/>
            <a:ext cx="662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Machine learning is to find a function f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31800" y="6058460"/>
            <a:ext cx="808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Output is composed of components with dependency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3810000" y="4381011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5889344" y="4392410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823604" y="4673159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28463" y="4704856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26586" y="4694795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49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5" grpId="0"/>
      <p:bldP spid="5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9E17AF-2F69-434A-832F-CDB9CCF7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00F46C-BBB3-4E24-AD62-5DDAE22F5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https://2.bp.blogspot.com/-EK-T7_nwh0M/VsA-tvq4jKI/AAAAAAAAAMA/FxHI1RUdrzI/s640/136630342753147.png">
            <a:extLst>
              <a:ext uri="{FF2B5EF4-FFF2-40B4-BE49-F238E27FC236}">
                <a16:creationId xmlns:a16="http://schemas.microsoft.com/office/drawing/2014/main" id="{10A1B574-5883-46BC-8A07-420FD6FD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09550"/>
            <a:ext cx="6394450" cy="63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8F8DB6-6171-4610-9E2B-2CF1C2B9EC03}"/>
              </a:ext>
            </a:extLst>
          </p:cNvPr>
          <p:cNvSpPr txBox="1"/>
          <p:nvPr/>
        </p:nvSpPr>
        <p:spPr>
          <a:xfrm>
            <a:off x="190500" y="5791200"/>
            <a:ext cx="182880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Regression, Classification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422DE3-0564-4A9A-BE00-F3CC32190200}"/>
              </a:ext>
            </a:extLst>
          </p:cNvPr>
          <p:cNvSpPr txBox="1"/>
          <p:nvPr/>
        </p:nvSpPr>
        <p:spPr>
          <a:xfrm>
            <a:off x="4248150" y="2579841"/>
            <a:ext cx="2190750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Structured Learning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B57247-AC9F-44D8-8CC0-7F8828B57A91}"/>
              </a:ext>
            </a:extLst>
          </p:cNvPr>
          <p:cNvSpPr/>
          <p:nvPr/>
        </p:nvSpPr>
        <p:spPr>
          <a:xfrm>
            <a:off x="495300" y="142410"/>
            <a:ext cx="8153400" cy="443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68511E-C70F-4057-B3D1-40AC5D229C00}"/>
              </a:ext>
            </a:extLst>
          </p:cNvPr>
          <p:cNvSpPr/>
          <p:nvPr/>
        </p:nvSpPr>
        <p:spPr>
          <a:xfrm rot="1957678">
            <a:off x="1266825" y="1848352"/>
            <a:ext cx="8153400" cy="443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30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Output Sequence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8580" y="6099768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a user says)</a:t>
            </a:r>
            <a:endParaRPr lang="zh-TW" altLang="en-US" sz="2400" dirty="0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973135" y="2262147"/>
            <a:ext cx="317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機器學習及其深層與結構化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59204" y="2174054"/>
            <a:ext cx="387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Machine learning and having it deep and structured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70289" y="221656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89" y="221656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432364" y="2192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64" y="2192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661711" y="4171354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感謝大家來上課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3808" y="6120701"/>
            <a:ext cx="39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(response of machine)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560" y="4033000"/>
            <a:ext cx="3017961" cy="691339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415937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415937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4129782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4129782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8014" y="17110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Machine Translation</a:t>
            </a:r>
            <a:endParaRPr lang="zh-TW" altLang="en-US" sz="2400" i="1" u="sng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8014" y="352257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Speech Recognition</a:t>
            </a:r>
            <a:endParaRPr lang="zh-TW" altLang="en-US" sz="2400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38014" y="51419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Chat-bot</a:t>
            </a:r>
            <a:endParaRPr lang="zh-TW" altLang="en-US" sz="2400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86253" y="4656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(speech)</a:t>
            </a:r>
            <a:endParaRPr lang="zh-TW" altLang="en-US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569928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569928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5659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5659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5948254" y="4633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(transcription)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5285" y="2999579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1)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58972" y="3000941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2)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206234" y="5740860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you?”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02959" y="5693499"/>
            <a:ext cx="160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“I’m fine.”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08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0" grpId="0"/>
      <p:bldP spid="16" grpId="0"/>
      <p:bldP spid="17" grpId="0"/>
      <p:bldP spid="26" grpId="0"/>
      <p:bldP spid="27" grpId="0"/>
      <p:bldP spid="28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2036744"/>
            <a:ext cx="1866900" cy="1866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Matrix</a:t>
            </a:r>
            <a:endParaRPr lang="zh-TW" altLang="en-US" dirty="0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方程式" r:id="rId6" imgW="685800" imgH="203040" progId="Equation.3">
                  <p:embed/>
                </p:oleObj>
              </mc:Choice>
              <mc:Fallback>
                <p:oleObj name="方程式" r:id="rId6" imgW="685800" imgH="20304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67185" y="6359035"/>
            <a:ext cx="8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ref: https://arxiv.org/pdf/1605.05396.pdf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0517" y="5111003"/>
            <a:ext cx="39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“this white and yellow flower have thin white petals and a round yellow stamen”</a:t>
            </a:r>
            <a:endParaRPr lang="zh-TW" altLang="en-US" sz="2400" dirty="0"/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467185" y="5063300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85" y="5063300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5196164" y="5106380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164" y="5106380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4902" y="4447288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Text to Image</a:t>
            </a:r>
            <a:endParaRPr lang="zh-TW" altLang="en-US" sz="2400" i="1" u="sng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720" y="4545074"/>
            <a:ext cx="2522222" cy="16459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351" y="2183506"/>
            <a:ext cx="1774219" cy="17987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8171" y="2183506"/>
            <a:ext cx="1833410" cy="182492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67185" y="157471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Image to Image</a:t>
            </a:r>
            <a:endParaRPr lang="zh-TW" altLang="en-US" sz="2400" i="1" u="sng" dirty="0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519468" y="2706604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68" y="2706604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3085084" y="2785793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084" y="2785793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5821534" y="1556424"/>
            <a:ext cx="177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Colorization: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7710" y="2060773"/>
            <a:ext cx="1818842" cy="1818842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47710" y="2045124"/>
            <a:ext cx="1866900" cy="18669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669662" y="3987630"/>
            <a:ext cx="431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https://arxiv.org/pdf/1611.07004v1.pdf</a:t>
            </a:r>
          </a:p>
        </p:txBody>
      </p:sp>
    </p:spTree>
    <p:extLst>
      <p:ext uri="{BB962C8B-B14F-4D97-AF65-F5344CB8AC3E}">
        <p14:creationId xmlns:p14="http://schemas.microsoft.com/office/powerpoint/2010/main" val="10688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BC0C14-0BA2-4F82-A838-EAF9717B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Making and Control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A9EE4C-9DE5-4660-B156-966E4B23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" y="1731895"/>
            <a:ext cx="2826517" cy="19281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DA360C-D7CD-4667-B202-0E1991B5E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65" y="1723944"/>
            <a:ext cx="2826517" cy="19440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4A9352-0E2F-41CF-AB3B-264916033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760" y="1723944"/>
            <a:ext cx="3008827" cy="1944092"/>
          </a:xfrm>
          <a:prstGeom prst="rect">
            <a:avLst/>
          </a:prstGeom>
        </p:spPr>
      </p:pic>
      <p:pic>
        <p:nvPicPr>
          <p:cNvPr id="9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C42A2E2F-4197-43EA-A5FA-7E40CA2E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80" y="4313470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416AF773-E183-4943-B9DD-72ADA6E51F33}"/>
              </a:ext>
            </a:extLst>
          </p:cNvPr>
          <p:cNvSpPr/>
          <p:nvPr/>
        </p:nvSpPr>
        <p:spPr>
          <a:xfrm>
            <a:off x="1595733" y="5025934"/>
            <a:ext cx="1485432" cy="791596"/>
          </a:xfrm>
          <a:prstGeom prst="wedgeRoundRectCallout">
            <a:avLst>
              <a:gd name="adj1" fmla="val -50899"/>
              <a:gd name="adj2" fmla="val -74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Action: “right”  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6E3DA64-D264-437E-8A6D-85DAC3DBF11A}"/>
              </a:ext>
            </a:extLst>
          </p:cNvPr>
          <p:cNvCxnSpPr>
            <a:cxnSpLocks/>
          </p:cNvCxnSpPr>
          <p:nvPr/>
        </p:nvCxnSpPr>
        <p:spPr>
          <a:xfrm>
            <a:off x="1478730" y="3660086"/>
            <a:ext cx="0" cy="5742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572907-D977-4FA4-91DF-B5610D67DC12}"/>
              </a:ext>
            </a:extLst>
          </p:cNvPr>
          <p:cNvSpPr txBox="1"/>
          <p:nvPr/>
        </p:nvSpPr>
        <p:spPr>
          <a:xfrm>
            <a:off x="1074353" y="6006774"/>
            <a:ext cx="699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GO Playing is the same.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6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33CB42E8-94E1-4490-8B63-EAFFF756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97" y="4313470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2B16371C-FC43-45FC-8CC6-46344D804E81}"/>
              </a:ext>
            </a:extLst>
          </p:cNvPr>
          <p:cNvSpPr/>
          <p:nvPr/>
        </p:nvSpPr>
        <p:spPr>
          <a:xfrm>
            <a:off x="4387350" y="5025934"/>
            <a:ext cx="1485432" cy="791596"/>
          </a:xfrm>
          <a:prstGeom prst="wedgeRoundRectCallout">
            <a:avLst>
              <a:gd name="adj1" fmla="val -50899"/>
              <a:gd name="adj2" fmla="val -74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Action: “fire”  </a:t>
            </a:r>
            <a:endParaRPr lang="zh-TW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1018A4-E82F-44F5-8E98-2EF70375DD04}"/>
              </a:ext>
            </a:extLst>
          </p:cNvPr>
          <p:cNvCxnSpPr>
            <a:cxnSpLocks/>
          </p:cNvCxnSpPr>
          <p:nvPr/>
        </p:nvCxnSpPr>
        <p:spPr>
          <a:xfrm>
            <a:off x="4270347" y="3660086"/>
            <a:ext cx="0" cy="5742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7E9A988D-3648-467F-B5B3-F451DB1CB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20" y="4335831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3F7CA97C-C031-4C18-98F3-C97E9691ED87}"/>
              </a:ext>
            </a:extLst>
          </p:cNvPr>
          <p:cNvSpPr/>
          <p:nvPr/>
        </p:nvSpPr>
        <p:spPr>
          <a:xfrm>
            <a:off x="7437173" y="5048295"/>
            <a:ext cx="1485432" cy="791596"/>
          </a:xfrm>
          <a:prstGeom prst="wedgeRoundRectCallout">
            <a:avLst>
              <a:gd name="adj1" fmla="val -50899"/>
              <a:gd name="adj2" fmla="val -745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Action: “left”  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F8318F1-4026-46AC-8333-2E3750147259}"/>
              </a:ext>
            </a:extLst>
          </p:cNvPr>
          <p:cNvCxnSpPr>
            <a:cxnSpLocks/>
          </p:cNvCxnSpPr>
          <p:nvPr/>
        </p:nvCxnSpPr>
        <p:spPr>
          <a:xfrm>
            <a:off x="7320170" y="3682447"/>
            <a:ext cx="0" cy="5742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58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Structured Learning Interesting?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1875"/>
          </a:xfrm>
        </p:spPr>
        <p:txBody>
          <a:bodyPr>
            <a:normAutofit/>
          </a:bodyPr>
          <a:lstStyle/>
          <a:p>
            <a:r>
              <a:rPr lang="en-US" altLang="zh-TW" b="1" dirty="0"/>
              <a:t>One-shot/Zero-shot Learning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800" dirty="0"/>
              <a:t>In classification, each class has some examples.</a:t>
            </a:r>
          </a:p>
          <a:p>
            <a:pPr lvl="1"/>
            <a:r>
              <a:rPr lang="en-US" altLang="zh-TW" sz="2800" dirty="0"/>
              <a:t>In structured learning, </a:t>
            </a:r>
          </a:p>
          <a:p>
            <a:pPr lvl="2"/>
            <a:r>
              <a:rPr lang="en-US" altLang="zh-TW" sz="2800" dirty="0"/>
              <a:t>If you consider each possible output as a “class” ……</a:t>
            </a:r>
          </a:p>
          <a:p>
            <a:pPr lvl="2"/>
            <a:r>
              <a:rPr lang="en-US" altLang="zh-TW" sz="2800" dirty="0"/>
              <a:t>Since the output space is huge, most “classes” do not have any training data.</a:t>
            </a:r>
          </a:p>
          <a:p>
            <a:pPr lvl="2"/>
            <a:r>
              <a:rPr lang="en-US" altLang="zh-TW" sz="2800" dirty="0"/>
              <a:t>Machine has to create new stuff during testing.</a:t>
            </a:r>
          </a:p>
          <a:p>
            <a:pPr lvl="2"/>
            <a:r>
              <a:rPr lang="en-US" altLang="zh-TW" sz="2800" dirty="0"/>
              <a:t>Need more intelligence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96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32239" y="6176963"/>
            <a:ext cx="618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https://www.quora.com/What-are-some-recent-and-potentially-upcoming-breakthroughs-in-unsupervised-learning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26207"/>
            <a:ext cx="90201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01396-EAE4-4D2C-9C73-D6DF7591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Structured Learning Interesting?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D0B6DF-2B8A-4074-8C73-D5917DC05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Machine has to learn to </a:t>
            </a:r>
            <a:r>
              <a:rPr lang="en-US" altLang="zh-TW" b="1" i="1" dirty="0"/>
              <a:t>planning</a:t>
            </a:r>
          </a:p>
          <a:p>
            <a:pPr lvl="1"/>
            <a:r>
              <a:rPr lang="en-US" altLang="zh-TW" dirty="0"/>
              <a:t>Machine can generate objects component-by-component, but it should have a big picture in its mind.</a:t>
            </a:r>
          </a:p>
          <a:p>
            <a:pPr lvl="1"/>
            <a:r>
              <a:rPr lang="en-US" altLang="zh-TW" dirty="0"/>
              <a:t>Because the output components have dependency,  they should be considered globally.</a:t>
            </a:r>
          </a:p>
          <a:p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F3E11-27C7-49F1-B5F1-78BFADC0A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83" y="3881299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C2D5DE-0B47-4754-BCCC-DC8B35844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95" y="3881299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F402F30-895C-43C6-B186-1A040B7EF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71" y="3881299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D416436-9368-4175-BA4D-BD3ADB6A23AE}"/>
              </a:ext>
            </a:extLst>
          </p:cNvPr>
          <p:cNvSpPr/>
          <p:nvPr/>
        </p:nvSpPr>
        <p:spPr>
          <a:xfrm>
            <a:off x="5955241" y="4302849"/>
            <a:ext cx="571500" cy="59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A6CFAF2D-B27D-4573-B0A6-7834476D4854}"/>
              </a:ext>
            </a:extLst>
          </p:cNvPr>
          <p:cNvSpPr/>
          <p:nvPr/>
        </p:nvSpPr>
        <p:spPr>
          <a:xfrm flipH="1">
            <a:off x="3930762" y="4302849"/>
            <a:ext cx="571500" cy="59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「打勾 png」的圖片搜尋結果">
            <a:extLst>
              <a:ext uri="{FF2B5EF4-FFF2-40B4-BE49-F238E27FC236}">
                <a16:creationId xmlns:a16="http://schemas.microsoft.com/office/drawing/2014/main" id="{829F42C0-3C11-458A-A88F-E963E88D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396" y="4292595"/>
            <a:ext cx="1163639" cy="116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「打叉 png」的圖片搜尋結果">
            <a:extLst>
              <a:ext uri="{FF2B5EF4-FFF2-40B4-BE49-F238E27FC236}">
                <a16:creationId xmlns:a16="http://schemas.microsoft.com/office/drawing/2014/main" id="{E0E2E6E6-CD5A-478F-887C-AF32DD2D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882" y="4400411"/>
            <a:ext cx="1055823" cy="105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250C18-F96F-4CBF-947C-AEE9DADB0AC5}"/>
              </a:ext>
            </a:extLst>
          </p:cNvPr>
          <p:cNvSpPr txBox="1"/>
          <p:nvPr/>
        </p:nvSpPr>
        <p:spPr>
          <a:xfrm>
            <a:off x="239466" y="3748074"/>
            <a:ext cx="189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Image Generation</a:t>
            </a:r>
            <a:endParaRPr lang="zh-TW" altLang="en-US" sz="2800" b="1" i="1" u="sng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46687A-74FE-446F-9E07-0F214E11CF76}"/>
              </a:ext>
            </a:extLst>
          </p:cNvPr>
          <p:cNvSpPr txBox="1"/>
          <p:nvPr/>
        </p:nvSpPr>
        <p:spPr>
          <a:xfrm>
            <a:off x="239466" y="5458963"/>
            <a:ext cx="189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Sentence Generation</a:t>
            </a:r>
            <a:endParaRPr lang="zh-TW" altLang="en-US" sz="2800" b="1" i="1" u="sng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606C78-F88B-4752-A967-5DEE16BD9B29}"/>
              </a:ext>
            </a:extLst>
          </p:cNvPr>
          <p:cNvSpPr txBox="1"/>
          <p:nvPr/>
        </p:nvSpPr>
        <p:spPr>
          <a:xfrm>
            <a:off x="2520950" y="5498173"/>
            <a:ext cx="337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這個婆娘不是人</a:t>
            </a:r>
          </a:p>
        </p:txBody>
      </p:sp>
      <p:pic>
        <p:nvPicPr>
          <p:cNvPr id="14" name="Picture 4" descr="「打叉 png」的圖片搜尋結果">
            <a:extLst>
              <a:ext uri="{FF2B5EF4-FFF2-40B4-BE49-F238E27FC236}">
                <a16:creationId xmlns:a16="http://schemas.microsoft.com/office/drawing/2014/main" id="{044BD9F2-D1CF-4557-9EE6-8A9AF85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95" y="5504145"/>
            <a:ext cx="517248" cy="5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F8180B-118D-49FD-8A7E-226F336AE126}"/>
              </a:ext>
            </a:extLst>
          </p:cNvPr>
          <p:cNvSpPr txBox="1"/>
          <p:nvPr/>
        </p:nvSpPr>
        <p:spPr>
          <a:xfrm>
            <a:off x="4407348" y="6000755"/>
            <a:ext cx="337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九天玄女下凡塵</a:t>
            </a:r>
          </a:p>
        </p:txBody>
      </p:sp>
      <p:pic>
        <p:nvPicPr>
          <p:cNvPr id="16" name="Picture 2" descr="「打勾 png」的圖片搜尋結果">
            <a:extLst>
              <a:ext uri="{FF2B5EF4-FFF2-40B4-BE49-F238E27FC236}">
                <a16:creationId xmlns:a16="http://schemas.microsoft.com/office/drawing/2014/main" id="{F686E9B7-C935-447D-9D0E-3362ECA1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05" y="5792922"/>
            <a:ext cx="856256" cy="85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90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BF10B-E75D-443A-A385-07CD269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Learning Approach</a:t>
            </a:r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F3653502-1833-490F-8292-2584E1C0E120}"/>
              </a:ext>
            </a:extLst>
          </p:cNvPr>
          <p:cNvGraphicFramePr/>
          <p:nvPr>
            <p:extLst/>
          </p:nvPr>
        </p:nvGraphicFramePr>
        <p:xfrm>
          <a:off x="2789584" y="197204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6631AE33-171F-4359-A0C9-80E5DB06250C}"/>
              </a:ext>
            </a:extLst>
          </p:cNvPr>
          <p:cNvSpPr txBox="1"/>
          <p:nvPr/>
        </p:nvSpPr>
        <p:spPr>
          <a:xfrm>
            <a:off x="659716" y="1867997"/>
            <a:ext cx="203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Generator</a:t>
            </a:r>
            <a:endParaRPr lang="zh-TW" altLang="en-US" sz="2800" b="1" i="1" u="sng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E34D6E-AA20-4797-A298-24A94946B685}"/>
              </a:ext>
            </a:extLst>
          </p:cNvPr>
          <p:cNvSpPr txBox="1"/>
          <p:nvPr/>
        </p:nvSpPr>
        <p:spPr>
          <a:xfrm>
            <a:off x="729749" y="4258422"/>
            <a:ext cx="225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Discriminator</a:t>
            </a:r>
            <a:endParaRPr lang="zh-TW" altLang="en-US" sz="2800" b="1" i="1" u="sng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5C559A-8E82-4F8F-BD18-C952C1285E51}"/>
              </a:ext>
            </a:extLst>
          </p:cNvPr>
          <p:cNvSpPr txBox="1"/>
          <p:nvPr/>
        </p:nvSpPr>
        <p:spPr>
          <a:xfrm>
            <a:off x="659716" y="2331999"/>
            <a:ext cx="2672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 to generate the object at the component level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3689C0-7DAB-42FF-B844-7055DBA5A8F2}"/>
              </a:ext>
            </a:extLst>
          </p:cNvPr>
          <p:cNvSpPr txBox="1"/>
          <p:nvPr/>
        </p:nvSpPr>
        <p:spPr>
          <a:xfrm>
            <a:off x="730980" y="4835712"/>
            <a:ext cx="2601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Evaluating the whole object, and find the best one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A16E0F-DAD4-4B4E-87EC-185D87DBA424}"/>
              </a:ext>
            </a:extLst>
          </p:cNvPr>
          <p:cNvSpPr/>
          <p:nvPr/>
        </p:nvSpPr>
        <p:spPr>
          <a:xfrm>
            <a:off x="4770784" y="1362433"/>
            <a:ext cx="4114800" cy="467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94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43843-A3D7-43E9-BB45-F867A7F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11F3208-E13B-4984-8EAA-B1CE11811E8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85B61C0-B92B-4FB4-A322-5FC43E7EB5A2}"/>
              </a:ext>
            </a:extLst>
          </p:cNvPr>
          <p:cNvSpPr/>
          <p:nvPr/>
        </p:nvSpPr>
        <p:spPr>
          <a:xfrm>
            <a:off x="628650" y="3313906"/>
            <a:ext cx="7886700" cy="137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976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682CB-51E5-4203-BFD7-4A2EC786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1895AF-4D87-4A4C-9CC3-AC8E2AE02674}"/>
              </a:ext>
            </a:extLst>
          </p:cNvPr>
          <p:cNvSpPr/>
          <p:nvPr/>
        </p:nvSpPr>
        <p:spPr>
          <a:xfrm>
            <a:off x="3813175" y="25864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3258E3A-B85D-47D8-887D-8DDD033216B0}"/>
              </a:ext>
            </a:extLst>
          </p:cNvPr>
          <p:cNvCxnSpPr/>
          <p:nvPr/>
        </p:nvCxnSpPr>
        <p:spPr>
          <a:xfrm>
            <a:off x="5384465" y="31371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92337898-BE12-48B9-B997-F4A4A7672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76" y="2729676"/>
            <a:ext cx="805004" cy="8050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B3919AC-88C5-4FFB-AEE7-A5EADA4C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61" y="2729676"/>
            <a:ext cx="805004" cy="805004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46A88E-387C-4BFD-9B7A-3BC00463F9E0}"/>
              </a:ext>
            </a:extLst>
          </p:cNvPr>
          <p:cNvSpPr txBox="1"/>
          <p:nvPr/>
        </p:nvSpPr>
        <p:spPr>
          <a:xfrm>
            <a:off x="589100" y="1701617"/>
            <a:ext cx="317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Image Generation</a:t>
            </a:r>
            <a:endParaRPr lang="zh-TW" altLang="en-US" sz="2800" b="1" i="1" u="sng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97C783-A015-4A13-B426-E334E51C556F}"/>
              </a:ext>
            </a:extLst>
          </p:cNvPr>
          <p:cNvSpPr txBox="1"/>
          <p:nvPr/>
        </p:nvSpPr>
        <p:spPr>
          <a:xfrm>
            <a:off x="589100" y="4115263"/>
            <a:ext cx="3901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Sentence Generation</a:t>
            </a:r>
            <a:endParaRPr lang="zh-TW" altLang="en-US" sz="2800" b="1" i="1" u="sng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085487D-9A9A-4DDB-B819-D02412889E1E}"/>
              </a:ext>
            </a:extLst>
          </p:cNvPr>
          <p:cNvCxnSpPr/>
          <p:nvPr/>
        </p:nvCxnSpPr>
        <p:spPr>
          <a:xfrm>
            <a:off x="3235623" y="31328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F292864-0285-48E0-88BE-12419EE7961D}"/>
              </a:ext>
            </a:extLst>
          </p:cNvPr>
          <p:cNvSpPr/>
          <p:nvPr/>
        </p:nvSpPr>
        <p:spPr>
          <a:xfrm>
            <a:off x="3813175" y="4871455"/>
            <a:ext cx="1517650" cy="10914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F154480-A360-4391-BD9B-3BCA4F9A5C84}"/>
              </a:ext>
            </a:extLst>
          </p:cNvPr>
          <p:cNvCxnSpPr/>
          <p:nvPr/>
        </p:nvCxnSpPr>
        <p:spPr>
          <a:xfrm>
            <a:off x="5358961" y="541663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195D6EE-421C-42B7-B1C6-8884912B127C}"/>
              </a:ext>
            </a:extLst>
          </p:cNvPr>
          <p:cNvCxnSpPr/>
          <p:nvPr/>
        </p:nvCxnSpPr>
        <p:spPr>
          <a:xfrm>
            <a:off x="3210119" y="541231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9EF8153-CEFD-4442-B81F-1D18DA1E93F1}"/>
                  </a:ext>
                </a:extLst>
              </p:cNvPr>
              <p:cNvSpPr txBox="1"/>
              <p:nvPr/>
            </p:nvSpPr>
            <p:spPr>
              <a:xfrm>
                <a:off x="4002486" y="612408"/>
                <a:ext cx="46142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We will control what to generate latter.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Conditional Generation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9EF8153-CEFD-4442-B81F-1D18DA1E9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486" y="612408"/>
                <a:ext cx="4614203" cy="830997"/>
              </a:xfrm>
              <a:prstGeom prst="rect">
                <a:avLst/>
              </a:prstGeom>
              <a:blipFill>
                <a:blip r:embed="rId4"/>
                <a:stretch>
                  <a:fillRect l="-2116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945D5B-70EE-4FA2-B63A-655B46D30625}"/>
                  </a:ext>
                </a:extLst>
              </p:cNvPr>
              <p:cNvSpPr txBox="1"/>
              <p:nvPr/>
            </p:nvSpPr>
            <p:spPr>
              <a:xfrm>
                <a:off x="1656962" y="2608219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945D5B-70EE-4FA2-B63A-655B46D30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62" y="2608219"/>
                <a:ext cx="725135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987ED93-5C9D-4E1D-9939-3D06397DF88A}"/>
                  </a:ext>
                </a:extLst>
              </p:cNvPr>
              <p:cNvSpPr txBox="1"/>
              <p:nvPr/>
            </p:nvSpPr>
            <p:spPr>
              <a:xfrm>
                <a:off x="2400689" y="261732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987ED93-5C9D-4E1D-9939-3D06397DF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89" y="2617322"/>
                <a:ext cx="725135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291C867-3F98-4D35-A30F-4A3BF8598AE6}"/>
                  </a:ext>
                </a:extLst>
              </p:cNvPr>
              <p:cNvSpPr txBox="1"/>
              <p:nvPr/>
            </p:nvSpPr>
            <p:spPr>
              <a:xfrm>
                <a:off x="1741257" y="486235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291C867-3F98-4D35-A30F-4A3BF8598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57" y="4862352"/>
                <a:ext cx="725135" cy="10204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FCCC99F-09D0-4A09-ADF3-C64E53C7A65E}"/>
                  </a:ext>
                </a:extLst>
              </p:cNvPr>
              <p:cNvSpPr txBox="1"/>
              <p:nvPr/>
            </p:nvSpPr>
            <p:spPr>
              <a:xfrm>
                <a:off x="2484984" y="4871455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FCCC99F-09D0-4A09-ADF3-C64E53C7A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84" y="4871455"/>
                <a:ext cx="72513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8272069-50F6-44A6-AD24-6EF3AEAD699F}"/>
              </a:ext>
            </a:extLst>
          </p:cNvPr>
          <p:cNvSpPr txBox="1"/>
          <p:nvPr/>
        </p:nvSpPr>
        <p:spPr>
          <a:xfrm>
            <a:off x="6012596" y="5181485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morning.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C245B7C-9B07-434A-B037-54D1F1BB2A59}"/>
              </a:ext>
            </a:extLst>
          </p:cNvPr>
          <p:cNvSpPr txBox="1"/>
          <p:nvPr/>
        </p:nvSpPr>
        <p:spPr>
          <a:xfrm>
            <a:off x="6022151" y="4780714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0BD6BF6-D995-4C6E-95FE-3BD06ABAF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46" y="2731572"/>
            <a:ext cx="805004" cy="80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BABA784-534A-45CD-8931-B947826393C9}"/>
                  </a:ext>
                </a:extLst>
              </p:cNvPr>
              <p:cNvSpPr txBox="1"/>
              <p:nvPr/>
            </p:nvSpPr>
            <p:spPr>
              <a:xfrm>
                <a:off x="898844" y="2586450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BABA784-534A-45CD-8931-B94782639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44" y="2586450"/>
                <a:ext cx="725135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07266D6-D0DA-4073-A8EC-752DF56E0064}"/>
                  </a:ext>
                </a:extLst>
              </p:cNvPr>
              <p:cNvSpPr txBox="1"/>
              <p:nvPr/>
            </p:nvSpPr>
            <p:spPr>
              <a:xfrm>
                <a:off x="953787" y="486235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07266D6-D0DA-4073-A8EC-752DF56E0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7" y="4862352"/>
                <a:ext cx="725135" cy="10204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4919168F-2F84-4E37-8C03-C908B1888539}"/>
              </a:ext>
            </a:extLst>
          </p:cNvPr>
          <p:cNvSpPr txBox="1"/>
          <p:nvPr/>
        </p:nvSpPr>
        <p:spPr>
          <a:xfrm>
            <a:off x="6022151" y="5582256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afternoon.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C5BFD10-BA30-40B6-9F21-67E442144364}"/>
              </a:ext>
            </a:extLst>
          </p:cNvPr>
          <p:cNvSpPr txBox="1"/>
          <p:nvPr/>
        </p:nvSpPr>
        <p:spPr>
          <a:xfrm>
            <a:off x="602913" y="3639933"/>
            <a:ext cx="286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 a specific range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4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7" grpId="0"/>
      <p:bldP spid="28" grpId="0"/>
      <p:bldP spid="29" grpId="0"/>
      <p:bldP spid="9" grpId="0"/>
      <p:bldP spid="30" grpId="0"/>
      <p:bldP spid="32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0D3BF-4DA5-47BD-8D29-B41F795F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questions ……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90824B7-66AD-4268-912F-8096D05B1DA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EF58A8D-9A70-40DB-92EF-0959D21ADE3A}"/>
              </a:ext>
            </a:extLst>
          </p:cNvPr>
          <p:cNvSpPr/>
          <p:nvPr/>
        </p:nvSpPr>
        <p:spPr>
          <a:xfrm>
            <a:off x="628650" y="1927273"/>
            <a:ext cx="7886700" cy="12520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51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2E380DEC-6301-4F54-A096-8BA8CBA2F94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39F3A473-8AD7-4E92-8D93-56FEB957EFF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D3C3EF1-F6BD-4899-8849-0193184DB85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Generator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948C5F-3FED-45B7-8B76-356BCA1CA97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95201" y="424271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C74A80-1956-4DF3-B0C6-9FADBC5D0B4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8B0ADF-2A70-4A05-83E6-B5A0F10328F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B1F742-C3C8-440C-A729-3901903C022D}"/>
              </a:ext>
            </a:extLst>
          </p:cNvPr>
          <p:cNvSpPr txBox="1"/>
          <p:nvPr/>
        </p:nvSpPr>
        <p:spPr>
          <a:xfrm>
            <a:off x="654225" y="3036000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5F0D3E4-66CC-4427-9139-7D8B9C0C8A7D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84AA76A-5967-421E-A570-58D3BAC9A40C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84AA76A-5967-421E-A570-58D3BAC9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8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381552CC-90D6-4C06-A21D-709B82F0078E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them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BFDC42-E2BE-4452-98AB-BA788CAB26BC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B2DB3A1-C8D8-4AC2-B781-5C11B21D1FAF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C5DFC77-08BA-4602-97ED-2A75D4144DAC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107B1F3-F302-4359-8088-F5A1C6D6B04C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107B1F3-F302-4359-8088-F5A1C6D6B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1C17E33-424D-4B0A-BBB4-A41018455179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1C17E33-424D-4B0A-BBB4-A4101845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10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105B644-8EA0-415C-A584-C5273EADAA24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105B644-8EA0-415C-A584-C5273EAD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11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C880A174-0411-4F70-97EE-7C17C73532CC}"/>
              </a:ext>
            </a:extLst>
          </p:cNvPr>
          <p:cNvSpPr/>
          <p:nvPr/>
        </p:nvSpPr>
        <p:spPr>
          <a:xfrm>
            <a:off x="3056003" y="4056992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7835BC0-482A-4BE7-8E6D-FE36486CC71E}"/>
              </a:ext>
            </a:extLst>
          </p:cNvPr>
          <p:cNvCxnSpPr>
            <a:cxnSpLocks/>
          </p:cNvCxnSpPr>
          <p:nvPr/>
        </p:nvCxnSpPr>
        <p:spPr>
          <a:xfrm>
            <a:off x="2470170" y="4602719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5BEEA36-3D87-4CFC-938B-35BC41B3DF37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7F4080-2CE0-4AD3-99EC-477422CE626D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EAE4B43-3693-4BB4-B360-C70A575444D2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6BD33CD-91D7-442D-9817-B88DEEFD7F03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43DDB5A-B8BF-4487-B650-705987A08A0A}"/>
                  </a:ext>
                </a:extLst>
              </p:cNvPr>
              <p:cNvSpPr txBox="1"/>
              <p:nvPr/>
            </p:nvSpPr>
            <p:spPr>
              <a:xfrm>
                <a:off x="1701785" y="4263880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43DDB5A-B8BF-4487-B650-705987A08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85" y="4263880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4FF9D84-7362-429C-97F7-E4ECEE837E3B}"/>
              </a:ext>
            </a:extLst>
          </p:cNvPr>
          <p:cNvCxnSpPr>
            <a:cxnSpLocks/>
          </p:cNvCxnSpPr>
          <p:nvPr/>
        </p:nvCxnSpPr>
        <p:spPr>
          <a:xfrm>
            <a:off x="4620764" y="4602719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0AC2D34-28AE-4749-95B4-8489F8A6F23A}"/>
              </a:ext>
            </a:extLst>
          </p:cNvPr>
          <p:cNvSpPr/>
          <p:nvPr/>
        </p:nvSpPr>
        <p:spPr>
          <a:xfrm>
            <a:off x="5291234" y="4215608"/>
            <a:ext cx="790555" cy="7742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F5B5BEC-14F6-4B1E-853C-338D4A3F1F10}"/>
              </a:ext>
            </a:extLst>
          </p:cNvPr>
          <p:cNvCxnSpPr/>
          <p:nvPr/>
        </p:nvCxnSpPr>
        <p:spPr>
          <a:xfrm>
            <a:off x="6226384" y="4602719"/>
            <a:ext cx="854597" cy="0"/>
          </a:xfrm>
          <a:prstGeom prst="straightConnector1">
            <a:avLst/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7B304A5B-CD62-4E33-B99C-386714A555E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E978FB-775B-4688-A1F5-EE2CB351DB9D}"/>
              </a:ext>
            </a:extLst>
          </p:cNvPr>
          <p:cNvSpPr txBox="1"/>
          <p:nvPr/>
        </p:nvSpPr>
        <p:spPr>
          <a:xfrm>
            <a:off x="5193257" y="3768459"/>
            <a:ext cx="290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440D10-0151-4EBD-A59E-EF8245BF239A}"/>
              </a:ext>
            </a:extLst>
          </p:cNvPr>
          <p:cNvSpPr txBox="1"/>
          <p:nvPr/>
        </p:nvSpPr>
        <p:spPr>
          <a:xfrm>
            <a:off x="710786" y="5679181"/>
            <a:ext cx="815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c.f.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91EF233-E829-4132-8855-8657BFE1F7CA}"/>
              </a:ext>
            </a:extLst>
          </p:cNvPr>
          <p:cNvSpPr/>
          <p:nvPr/>
        </p:nvSpPr>
        <p:spPr>
          <a:xfrm>
            <a:off x="3054267" y="5423200"/>
            <a:ext cx="1517650" cy="10914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D267EDD-B2DA-4416-B0CA-3081A174A857}"/>
              </a:ext>
            </a:extLst>
          </p:cNvPr>
          <p:cNvCxnSpPr>
            <a:cxnSpLocks/>
          </p:cNvCxnSpPr>
          <p:nvPr/>
        </p:nvCxnSpPr>
        <p:spPr>
          <a:xfrm>
            <a:off x="2443745" y="5968927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330F4B7-F2CD-4951-A954-82C54EF865F9}"/>
              </a:ext>
            </a:extLst>
          </p:cNvPr>
          <p:cNvCxnSpPr>
            <a:cxnSpLocks/>
          </p:cNvCxnSpPr>
          <p:nvPr/>
        </p:nvCxnSpPr>
        <p:spPr>
          <a:xfrm>
            <a:off x="4594339" y="5968927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>
            <a:extLst>
              <a:ext uri="{FF2B5EF4-FFF2-40B4-BE49-F238E27FC236}">
                <a16:creationId xmlns:a16="http://schemas.microsoft.com/office/drawing/2014/main" id="{8A5EB13E-6B07-4B29-9AFE-B22E9CE8E43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27543" y="558079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F74C749-55E2-4BA6-823A-BA30B3EDD766}"/>
                  </a:ext>
                </a:extLst>
              </p:cNvPr>
              <p:cNvSpPr txBox="1"/>
              <p:nvPr/>
            </p:nvSpPr>
            <p:spPr>
              <a:xfrm>
                <a:off x="5414721" y="5511366"/>
                <a:ext cx="609975" cy="915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F74C749-55E2-4BA6-823A-BA30B3EDD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721" y="5511366"/>
                <a:ext cx="609975" cy="9151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1E26848B-72B0-408E-A300-AC08B5A766DC}"/>
              </a:ext>
            </a:extLst>
          </p:cNvPr>
          <p:cNvCxnSpPr/>
          <p:nvPr/>
        </p:nvCxnSpPr>
        <p:spPr>
          <a:xfrm>
            <a:off x="6226384" y="5983234"/>
            <a:ext cx="854597" cy="0"/>
          </a:xfrm>
          <a:prstGeom prst="straightConnector1">
            <a:avLst/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CF1106A-25EA-4A4F-8DBD-532122976070}"/>
              </a:ext>
            </a:extLst>
          </p:cNvPr>
          <p:cNvSpPr txBox="1"/>
          <p:nvPr/>
        </p:nvSpPr>
        <p:spPr>
          <a:xfrm>
            <a:off x="5192203" y="5115329"/>
            <a:ext cx="290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F535CEB-A303-4CA4-B158-F6090ACD5073}"/>
                  </a:ext>
                </a:extLst>
              </p:cNvPr>
              <p:cNvSpPr txBox="1"/>
              <p:nvPr/>
            </p:nvSpPr>
            <p:spPr>
              <a:xfrm>
                <a:off x="7306485" y="5509831"/>
                <a:ext cx="484427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F535CEB-A303-4CA4-B158-F6090ACD5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5" y="5509831"/>
                <a:ext cx="484427" cy="9766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>
            <a:extLst>
              <a:ext uri="{FF2B5EF4-FFF2-40B4-BE49-F238E27FC236}">
                <a16:creationId xmlns:a16="http://schemas.microsoft.com/office/drawing/2014/main" id="{EBFBC7AF-AEE9-441A-B10D-EEF354DBF745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28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34" grpId="0"/>
      <p:bldP spid="35" grpId="0"/>
      <p:bldP spid="36" grpId="0"/>
      <p:bldP spid="37" grpId="0" animBg="1"/>
      <p:bldP spid="3" grpId="0" animBg="1"/>
      <p:bldP spid="4" grpId="0"/>
      <p:bldP spid="42" grpId="0" animBg="1"/>
      <p:bldP spid="43" grpId="0" animBg="1"/>
      <p:bldP spid="46" grpId="0"/>
      <p:bldP spid="8" grpId="0" animBg="1"/>
      <p:bldP spid="14" grpId="0"/>
      <p:bldP spid="15" grpId="0"/>
      <p:bldP spid="56" grpId="0" animBg="1"/>
      <p:bldP spid="60" grpId="0"/>
      <p:bldP spid="62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4B1D37-DB0F-42FC-AD06-15547B732C5D}"/>
              </a:ext>
            </a:extLst>
          </p:cNvPr>
          <p:cNvSpPr txBox="1"/>
          <p:nvPr/>
        </p:nvSpPr>
        <p:spPr>
          <a:xfrm>
            <a:off x="1429416" y="3999715"/>
            <a:ext cx="3949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Encoder in auto-encoder provides the code </a:t>
            </a:r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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F06974F-2D01-40B5-BA78-A08E43B33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93" y="3999715"/>
            <a:ext cx="3185144" cy="3006419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DA2D3D13-3222-4AA6-B27E-272F22BFAB70}"/>
              </a:ext>
            </a:extLst>
          </p:cNvPr>
          <p:cNvGrpSpPr/>
          <p:nvPr/>
        </p:nvGrpSpPr>
        <p:grpSpPr>
          <a:xfrm>
            <a:off x="2356748" y="4867269"/>
            <a:ext cx="2728631" cy="1209244"/>
            <a:chOff x="4334248" y="2175315"/>
            <a:chExt cx="2728631" cy="120924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6235608-46A6-4A19-81A2-A148E5994A16}"/>
                </a:ext>
              </a:extLst>
            </p:cNvPr>
            <p:cNvSpPr/>
            <p:nvPr/>
          </p:nvSpPr>
          <p:spPr>
            <a:xfrm rot="5400000">
              <a:off x="6224257" y="2545937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向右箭號 9">
              <a:extLst>
                <a:ext uri="{FF2B5EF4-FFF2-40B4-BE49-F238E27FC236}">
                  <a16:creationId xmlns:a16="http://schemas.microsoft.com/office/drawing/2014/main" id="{3B075AF8-3909-44AD-A304-05A47EFDCBB7}"/>
                </a:ext>
              </a:extLst>
            </p:cNvPr>
            <p:cNvSpPr/>
            <p:nvPr/>
          </p:nvSpPr>
          <p:spPr>
            <a:xfrm>
              <a:off x="4334248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8F77F44F-5A45-4425-A1EE-C7ECBDF6FDBF}"/>
                    </a:ext>
                  </a:extLst>
                </p:cNvPr>
                <p:cNvSpPr txBox="1"/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9444" r="-13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FA7D29B-8167-44A9-AD0C-26403057C56E}"/>
                </a:ext>
              </a:extLst>
            </p:cNvPr>
            <p:cNvSpPr/>
            <p:nvPr/>
          </p:nvSpPr>
          <p:spPr>
            <a:xfrm>
              <a:off x="4721341" y="2292470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47" name="向右箭號 9">
              <a:extLst>
                <a:ext uri="{FF2B5EF4-FFF2-40B4-BE49-F238E27FC236}">
                  <a16:creationId xmlns:a16="http://schemas.microsoft.com/office/drawing/2014/main" id="{BCE27BBC-4EDA-4587-93D3-DEE511B338A4}"/>
                </a:ext>
              </a:extLst>
            </p:cNvPr>
            <p:cNvSpPr/>
            <p:nvPr/>
          </p:nvSpPr>
          <p:spPr>
            <a:xfrm>
              <a:off x="6150539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8D3AC640-0C58-4AB1-AFAA-9DC7DEB716AA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DC727AE-52E4-4B24-B81A-E5716D33C16A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E14D3AC2-3F57-4F37-AE09-DA078C07497B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834EA3C-2976-4063-B6AF-3663774BF493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1039B11-CFAC-46B5-A349-BEA4967D44D3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874813B-2B98-41FF-8248-1C35FF6D8248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968AC40-1FFC-4406-BA16-7DB133625F17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73340E2-CEC1-4820-9EAD-BC20E43FB754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3FA5230-77D7-4955-B837-675F092B1DB7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B9D221-20A6-4E51-A86C-52E7ECAD67ED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4BD86EF6-CF58-4A34-9DED-7796297F7DB4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D08A8140-E53A-4759-8A9C-C510266D60C4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9280DB6-607E-4D4C-A8CB-4ABF2830B47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2465E854-7FFE-49E3-BC49-82678A3E747B}"/>
              </a:ext>
            </a:extLst>
          </p:cNvPr>
          <p:cNvSpPr txBox="1"/>
          <p:nvPr/>
        </p:nvSpPr>
        <p:spPr>
          <a:xfrm>
            <a:off x="654225" y="3079542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2ED0FD7-1CF5-496E-A5CE-9B2329FCABCA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F3AECF9-9CB2-4EF2-822D-3EABEC879B1C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them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69CD1795-8372-49DE-BDF4-CE20CC37EFE7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F6A466D2-B102-4DE9-886D-98B7B043895E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262473" y="5002717"/>
            <a:ext cx="965690" cy="9656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46E478A-9CE7-431A-A0C1-0FF7EFCA1B23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46E478A-9CE7-431A-A0C1-0FF7EFCA1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2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D252C5-A777-4AC9-B3EA-7F341D76171E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D252C5-A777-4AC9-B3EA-7F341D76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5247EB3-7083-448D-BE6A-CCFADF849A99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5247EB3-7083-448D-BE6A-CCFADF849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27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17BAC3C-3AC8-4FA2-B01F-ACA71F9F647C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17BAC3C-3AC8-4FA2-B01F-ACA71F9F6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28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31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58" y="1608813"/>
            <a:ext cx="1102229" cy="10187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0742" y="16398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070742" y="3494059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4791411" y="19289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364828" y="18581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9" name="矩形 8"/>
          <p:cNvSpPr/>
          <p:nvPr/>
        </p:nvSpPr>
        <p:spPr>
          <a:xfrm>
            <a:off x="6402104" y="1441784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Compact representation of the input object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14" y="3440532"/>
            <a:ext cx="1102229" cy="101872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5400000">
            <a:off x="1926003" y="37898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262728" y="37190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矩形 20"/>
          <p:cNvSpPr/>
          <p:nvPr/>
        </p:nvSpPr>
        <p:spPr>
          <a:xfrm>
            <a:off x="6412771" y="3526572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Can reconstruct the original object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2550290" y="18974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460045" y="19101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2550290" y="37147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460045" y="37274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3723302" y="26421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871918" y="27707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9650" y="26051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28 = 784 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4415870" y="859692"/>
            <a:ext cx="1492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Low </a:t>
            </a:r>
          </a:p>
          <a:p>
            <a:pPr algn="ctr"/>
            <a:r>
              <a:rPr lang="en-US" altLang="zh-TW" sz="2400" dirty="0"/>
              <a:t>dimension</a:t>
            </a:r>
            <a:endParaRPr lang="zh-TW" altLang="en-US" sz="2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3" y="5350849"/>
            <a:ext cx="1102229" cy="101872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rot="5400000">
            <a:off x="3988707" y="5646946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8" name="向右箭號 9"/>
          <p:cNvSpPr/>
          <p:nvPr/>
        </p:nvSpPr>
        <p:spPr>
          <a:xfrm>
            <a:off x="2098698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96" y="5428848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blipFill>
                <a:blip r:embed="rId4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49"/>
          <p:cNvSpPr txBox="1">
            <a:spLocks noChangeArrowheads="1"/>
          </p:cNvSpPr>
          <p:nvPr/>
        </p:nvSpPr>
        <p:spPr bwMode="auto">
          <a:xfrm>
            <a:off x="3095625" y="4695523"/>
            <a:ext cx="2952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800" dirty="0">
                <a:solidFill>
                  <a:srgbClr val="FF0000"/>
                </a:solidFill>
              </a:rPr>
              <a:t>Trainable</a:t>
            </a:r>
            <a:endParaRPr kumimoji="0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85791" y="5393479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5334495" y="5428848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1" name="向右箭號 9"/>
          <p:cNvSpPr/>
          <p:nvPr/>
        </p:nvSpPr>
        <p:spPr>
          <a:xfrm>
            <a:off x="3914989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向右箭號 9"/>
          <p:cNvSpPr/>
          <p:nvPr/>
        </p:nvSpPr>
        <p:spPr>
          <a:xfrm>
            <a:off x="4917653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向右箭號 9"/>
          <p:cNvSpPr/>
          <p:nvPr/>
        </p:nvSpPr>
        <p:spPr>
          <a:xfrm>
            <a:off x="6770731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</p:cNvCxnSpPr>
          <p:nvPr/>
        </p:nvCxnSpPr>
        <p:spPr>
          <a:xfrm flipV="1">
            <a:off x="3095625" y="4968766"/>
            <a:ext cx="814101" cy="445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flipH="1" flipV="1">
            <a:off x="5276932" y="4965631"/>
            <a:ext cx="696201" cy="481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9" grpId="0" animBg="1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  <p:bldP spid="23" grpId="0" animBg="1"/>
      <p:bldP spid="28" grpId="0" animBg="1"/>
      <p:bldP spid="34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24" y="0"/>
            <a:ext cx="3814012" cy="360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479" y="-337239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Auto-encoder - Example</a:t>
            </a:r>
            <a:endParaRPr lang="zh-TW" altLang="en-US" sz="3200" b="1" i="1" u="sng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79" y="1754040"/>
            <a:ext cx="3764316" cy="3600000"/>
          </a:xfrm>
        </p:spPr>
      </p:pic>
      <p:sp>
        <p:nvSpPr>
          <p:cNvPr id="9" name="文字方塊 8"/>
          <p:cNvSpPr txBox="1"/>
          <p:nvPr/>
        </p:nvSpPr>
        <p:spPr>
          <a:xfrm>
            <a:off x="1127280" y="5069689"/>
            <a:ext cx="199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 -&gt; </a:t>
            </a:r>
            <a:r>
              <a:rPr lang="en-US" altLang="zh-TW" sz="2400" dirty="0" err="1"/>
              <a:t>tSNE</a:t>
            </a:r>
            <a:endParaRPr lang="zh-TW" altLang="en-US" sz="24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306803" y="598282"/>
            <a:ext cx="3958996" cy="1209244"/>
            <a:chOff x="3103883" y="2175315"/>
            <a:chExt cx="3958996" cy="120924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3883" y="2249840"/>
              <a:ext cx="1102229" cy="101872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5400000">
              <a:off x="6224257" y="2545937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0" name="向右箭號 9"/>
            <p:cNvSpPr/>
            <p:nvPr/>
          </p:nvSpPr>
          <p:spPr>
            <a:xfrm>
              <a:off x="4334248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444" r="-13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/>
            <p:cNvSpPr/>
            <p:nvPr/>
          </p:nvSpPr>
          <p:spPr>
            <a:xfrm>
              <a:off x="4721341" y="2292470"/>
              <a:ext cx="1308100" cy="1002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13" name="向右箭號 9"/>
            <p:cNvSpPr/>
            <p:nvPr/>
          </p:nvSpPr>
          <p:spPr>
            <a:xfrm>
              <a:off x="6150539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26" y="3274290"/>
            <a:ext cx="3814013" cy="360000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367847" y="3605249"/>
            <a:ext cx="1369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PCA </a:t>
            </a:r>
            <a:r>
              <a:rPr lang="zh-TW" altLang="en-US" sz="2400" dirty="0"/>
              <a:t>降到</a:t>
            </a:r>
            <a:r>
              <a:rPr lang="en-US" altLang="zh-TW" sz="2400" dirty="0"/>
              <a:t>32-dim</a:t>
            </a:r>
            <a:endParaRPr lang="zh-TW" altLang="en-US" sz="2400" dirty="0"/>
          </a:p>
        </p:txBody>
      </p:sp>
      <p:sp>
        <p:nvSpPr>
          <p:cNvPr id="4" name="箭號: 向右 3"/>
          <p:cNvSpPr/>
          <p:nvPr/>
        </p:nvSpPr>
        <p:spPr>
          <a:xfrm rot="1839669">
            <a:off x="4012096" y="4405347"/>
            <a:ext cx="1219488" cy="384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 rot="19727825">
            <a:off x="3943243" y="2383090"/>
            <a:ext cx="1219488" cy="384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44834" y="5740989"/>
            <a:ext cx="347596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US" altLang="zh-TW" sz="2400" dirty="0"/>
              <a:t>Unsupervised Leaning </a:t>
            </a:r>
          </a:p>
          <a:p>
            <a:pPr lvl="0" algn="ctr"/>
            <a:r>
              <a:rPr lang="en-US" altLang="zh-TW" sz="2400" dirty="0"/>
              <a:t>without annotation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852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8043C31-DCA6-46F6-8D92-BB60E2E2BC2E}"/>
              </a:ext>
            </a:extLst>
          </p:cNvPr>
          <p:cNvSpPr txBox="1"/>
          <p:nvPr/>
        </p:nvSpPr>
        <p:spPr>
          <a:xfrm>
            <a:off x="5286960" y="3972108"/>
            <a:ext cx="217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= Generator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7D4BE0-0CFA-4B71-9D9B-D2CD78926CD3}"/>
              </a:ext>
            </a:extLst>
          </p:cNvPr>
          <p:cNvSpPr txBox="1"/>
          <p:nvPr/>
        </p:nvSpPr>
        <p:spPr>
          <a:xfrm>
            <a:off x="4868933" y="6033914"/>
            <a:ext cx="217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= Generator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  <p:bldP spid="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28605" y="6116775"/>
            <a:ext cx="8643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https://www.quora.com/What-are-some-recent-and-potentially-upcoming-breakthroughs-in-deep-learning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0" y="1504996"/>
            <a:ext cx="7439025" cy="971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0" y="2476546"/>
            <a:ext cx="8867775" cy="3581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8605" y="3478074"/>
            <a:ext cx="147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2938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748494"/>
            <a:ext cx="3614445" cy="981335"/>
            <a:chOff x="3939218" y="2553767"/>
            <a:chExt cx="3614445" cy="981335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F449F95-F85A-4B2D-9867-957FB4468488}"/>
              </a:ext>
            </a:extLst>
          </p:cNvPr>
          <p:cNvSpPr txBox="1"/>
          <p:nvPr/>
        </p:nvSpPr>
        <p:spPr>
          <a:xfrm>
            <a:off x="7512148" y="0"/>
            <a:ext cx="163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(real examples)</a:t>
            </a:r>
            <a:endParaRPr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DCD6A55-BEC9-4586-9A7B-4C69AA79B579}"/>
              </a:ext>
            </a:extLst>
          </p:cNvPr>
          <p:cNvSpPr/>
          <p:nvPr/>
        </p:nvSpPr>
        <p:spPr>
          <a:xfrm>
            <a:off x="7741141" y="1779013"/>
            <a:ext cx="825413" cy="808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24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86F3FA-1D19-4846-80FB-8E976D7B58B3}"/>
              </a:ext>
            </a:extLst>
          </p:cNvPr>
          <p:cNvSpPr txBox="1"/>
          <p:nvPr/>
        </p:nvSpPr>
        <p:spPr>
          <a:xfrm>
            <a:off x="7512148" y="0"/>
            <a:ext cx="163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(real examples)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5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3E8A56A9-840F-47AF-B4AD-60F38493909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EB81531-9B31-4AA5-A517-A833946E919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F98F0C9C-5819-4AF6-9FD0-DDB93585BE6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2778742F-E6E7-47A9-8A69-BA72FDBC63A6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BA07F3A-F4F8-4BB5-A9EC-8F432C985BAC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9DD5785-288F-44E1-A6F3-E71A65971C4D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B47FFED5-70A4-4C31-8FB3-D32A42A82D1D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7E6F797-5F7B-4DCD-8426-AA03101918F7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1675D3E-F58E-43DA-A26D-E8295331B616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65A8659-5F9F-47B2-8272-B7D3C0AB0DFD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CAE9F08-B071-4CC2-9153-1459FF67BC58}"/>
              </a:ext>
            </a:extLst>
          </p:cNvPr>
          <p:cNvSpPr/>
          <p:nvPr/>
        </p:nvSpPr>
        <p:spPr>
          <a:xfrm>
            <a:off x="1465298" y="4107785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0FC111CC-08CD-41E4-A02A-6539F54D7E06}"/>
              </a:ext>
            </a:extLst>
          </p:cNvPr>
          <p:cNvCxnSpPr/>
          <p:nvPr/>
        </p:nvCxnSpPr>
        <p:spPr>
          <a:xfrm>
            <a:off x="3036588" y="465847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822EECE-DCA3-41DA-80ED-5C8293177B88}"/>
              </a:ext>
            </a:extLst>
          </p:cNvPr>
          <p:cNvCxnSpPr/>
          <p:nvPr/>
        </p:nvCxnSpPr>
        <p:spPr>
          <a:xfrm>
            <a:off x="887746" y="4654163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6839AC29-4E39-4774-BF82-D4E0FEB5498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86733" y="42935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51055676-3011-427F-B698-39EE61D0C715}"/>
              </a:ext>
            </a:extLst>
          </p:cNvPr>
          <p:cNvSpPr/>
          <p:nvPr/>
        </p:nvSpPr>
        <p:spPr>
          <a:xfrm>
            <a:off x="570882" y="4209533"/>
            <a:ext cx="290044" cy="88795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75F342E-69AF-482B-9512-5C3612013F9A}"/>
              </a:ext>
            </a:extLst>
          </p:cNvPr>
          <p:cNvSpPr/>
          <p:nvPr/>
        </p:nvSpPr>
        <p:spPr>
          <a:xfrm>
            <a:off x="5804433" y="4108435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4258F9E-597D-40AB-B19B-44A40A54730B}"/>
              </a:ext>
            </a:extLst>
          </p:cNvPr>
          <p:cNvCxnSpPr/>
          <p:nvPr/>
        </p:nvCxnSpPr>
        <p:spPr>
          <a:xfrm>
            <a:off x="7375723" y="465912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3D076035-8FD7-4EC3-814C-F940B949EEC6}"/>
              </a:ext>
            </a:extLst>
          </p:cNvPr>
          <p:cNvCxnSpPr/>
          <p:nvPr/>
        </p:nvCxnSpPr>
        <p:spPr>
          <a:xfrm>
            <a:off x="5226881" y="4654813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5967FB2B-7DC7-4231-B01C-1114EB52E780}"/>
              </a:ext>
            </a:extLst>
          </p:cNvPr>
          <p:cNvSpPr/>
          <p:nvPr/>
        </p:nvSpPr>
        <p:spPr>
          <a:xfrm>
            <a:off x="4910017" y="4210183"/>
            <a:ext cx="290044" cy="8879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B687365F-2417-499B-9DDF-26E82E63511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04606" y="42935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2E107290-14CB-4CB6-8A58-2D60C1E6B446}"/>
              </a:ext>
            </a:extLst>
          </p:cNvPr>
          <p:cNvSpPr/>
          <p:nvPr/>
        </p:nvSpPr>
        <p:spPr>
          <a:xfrm>
            <a:off x="4318773" y="547606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BEFD23DB-C342-4511-85EF-D9086EE24119}"/>
              </a:ext>
            </a:extLst>
          </p:cNvPr>
          <p:cNvCxnSpPr/>
          <p:nvPr/>
        </p:nvCxnSpPr>
        <p:spPr>
          <a:xfrm>
            <a:off x="5890063" y="602675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4386EAFD-322D-4A14-9A07-F901FE3FF23E}"/>
              </a:ext>
            </a:extLst>
          </p:cNvPr>
          <p:cNvCxnSpPr/>
          <p:nvPr/>
        </p:nvCxnSpPr>
        <p:spPr>
          <a:xfrm>
            <a:off x="3741221" y="602243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412559-C7F6-4C70-B7D6-0559CA8C0B70}"/>
              </a:ext>
            </a:extLst>
          </p:cNvPr>
          <p:cNvSpPr txBox="1"/>
          <p:nvPr/>
        </p:nvSpPr>
        <p:spPr>
          <a:xfrm>
            <a:off x="6493477" y="5760177"/>
            <a:ext cx="1032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FA463F7-9F0F-4B4D-B2A5-D44F43688FEF}"/>
              </a:ext>
            </a:extLst>
          </p:cNvPr>
          <p:cNvSpPr/>
          <p:nvPr/>
        </p:nvSpPr>
        <p:spPr>
          <a:xfrm>
            <a:off x="2108617" y="5550550"/>
            <a:ext cx="290044" cy="88795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8D8973F-58BC-49CF-A12A-A09C5DF9D055}"/>
              </a:ext>
            </a:extLst>
          </p:cNvPr>
          <p:cNvSpPr/>
          <p:nvPr/>
        </p:nvSpPr>
        <p:spPr>
          <a:xfrm>
            <a:off x="3325364" y="5568774"/>
            <a:ext cx="290044" cy="8879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C59FAC-3EF2-4CB9-B851-80F6B46B73C0}"/>
              </a:ext>
            </a:extLst>
          </p:cNvPr>
          <p:cNvSpPr txBox="1"/>
          <p:nvPr/>
        </p:nvSpPr>
        <p:spPr>
          <a:xfrm>
            <a:off x="1386841" y="5763695"/>
            <a:ext cx="75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0.5x</a:t>
            </a:r>
            <a:endParaRPr lang="zh-TW" altLang="en-US" sz="24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B1ADD24-97E0-494F-8DD3-00E126E9DD09}"/>
              </a:ext>
            </a:extLst>
          </p:cNvPr>
          <p:cNvSpPr txBox="1"/>
          <p:nvPr/>
        </p:nvSpPr>
        <p:spPr>
          <a:xfrm>
            <a:off x="2398661" y="5781919"/>
            <a:ext cx="99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+ 0.5x</a:t>
            </a:r>
            <a:endParaRPr lang="zh-TW" altLang="en-US" sz="2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F4C7C13-674E-4392-B778-E9E5E222B7D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0A40625F-C7E7-4763-8421-1957E43D405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E09CC6E7-066D-4A5B-BCAA-FE8DB4870030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8A233FEB-9049-4C2D-A057-55FFBB1F7033}"/>
              </a:ext>
            </a:extLst>
          </p:cNvPr>
          <p:cNvSpPr txBox="1"/>
          <p:nvPr/>
        </p:nvSpPr>
        <p:spPr>
          <a:xfrm>
            <a:off x="654225" y="3079542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592F4CA-6B3F-4A7E-B8F8-0641D43F7050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C0505DB-CA10-4FD3-B10B-F681A02CC56E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them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0FD9000E-CB4F-4738-BB54-9E1FD6F2791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42BAFCEE-5323-4570-A7AB-DD45C4902176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42BAFCEE-5323-4570-A7AB-DD45C4902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9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08D2A39-BA10-483E-9C63-C613649D4804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08D2A39-BA10-483E-9C63-C613649D4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75F6FE4F-4168-4C6C-9123-09C31FF232A3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75F6FE4F-4168-4C6C-9123-09C31FF23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11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7DA3DF6-C2AB-4567-A3EE-A86D2B225A5D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7DA3DF6-C2AB-4567-A3EE-A86D2B22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12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7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5" grpId="0" animBg="1"/>
      <p:bldP spid="71" grpId="0" animBg="1"/>
      <p:bldP spid="75" grpId="0" animBg="1"/>
      <p:bldP spid="77" grpId="0" animBg="1"/>
      <p:bldP spid="5" grpId="0"/>
      <p:bldP spid="81" grpId="0" animBg="1"/>
      <p:bldP spid="82" grpId="0" animBg="1"/>
      <p:bldP spid="6" grpId="0"/>
      <p:bldP spid="8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480567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9675" y="25059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19675" y="1953641"/>
            <a:ext cx="3933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err="1"/>
              <a:t>Variational</a:t>
            </a:r>
            <a:r>
              <a:rPr lang="en-US" altLang="zh-TW" sz="2800" b="1" i="1" u="sng" dirty="0"/>
              <a:t> Auto-encoder</a:t>
            </a:r>
          </a:p>
          <a:p>
            <a:r>
              <a:rPr lang="en-US" altLang="zh-TW" sz="2800" b="1" i="1" u="sng" dirty="0"/>
              <a:t>(VAE)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1746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97766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41673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4167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400283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68343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33383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57347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59732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533355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645043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769283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937147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59385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57114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62197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747703" y="2269161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42169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22916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24705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99443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311926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78373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409818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305901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84347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71021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183940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4DF3EC6-1E57-4FDE-9C31-ADF24D4D602F}"/>
              </a:ext>
            </a:extLst>
          </p:cNvPr>
          <p:cNvGrpSpPr/>
          <p:nvPr/>
        </p:nvGrpSpPr>
        <p:grpSpPr>
          <a:xfrm>
            <a:off x="1334363" y="719205"/>
            <a:ext cx="6933543" cy="1419887"/>
            <a:chOff x="1075371" y="864887"/>
            <a:chExt cx="6933543" cy="1419887"/>
          </a:xfrm>
        </p:grpSpPr>
        <p:sp>
          <p:nvSpPr>
            <p:cNvPr id="13" name="矩形 12"/>
            <p:cNvSpPr/>
            <p:nvPr/>
          </p:nvSpPr>
          <p:spPr>
            <a:xfrm>
              <a:off x="2418421" y="864887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82056" y="895556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15" name="矩形 14"/>
            <p:cNvSpPr/>
            <p:nvPr/>
          </p:nvSpPr>
          <p:spPr>
            <a:xfrm rot="5400000">
              <a:off x="3977357" y="1205987"/>
              <a:ext cx="1002280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59469" y="1810080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21" name="向右箭號 24"/>
            <p:cNvSpPr/>
            <p:nvPr/>
          </p:nvSpPr>
          <p:spPr>
            <a:xfrm>
              <a:off x="3796080" y="1151737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75371" y="1135192"/>
              <a:ext cx="8435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input</a:t>
              </a:r>
              <a:endParaRPr lang="zh-TW" altLang="en-US" sz="2400" dirty="0"/>
            </a:p>
          </p:txBody>
        </p:sp>
        <p:sp>
          <p:nvSpPr>
            <p:cNvPr id="28" name="向右箭號 24"/>
            <p:cNvSpPr/>
            <p:nvPr/>
          </p:nvSpPr>
          <p:spPr>
            <a:xfrm>
              <a:off x="4678477" y="1159045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971451" y="1135193"/>
              <a:ext cx="10374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output</a:t>
              </a:r>
              <a:endParaRPr lang="zh-TW" altLang="en-US" sz="2400" dirty="0"/>
            </a:p>
          </p:txBody>
        </p:sp>
        <p:sp>
          <p:nvSpPr>
            <p:cNvPr id="30" name="向右箭號 24"/>
            <p:cNvSpPr/>
            <p:nvPr/>
          </p:nvSpPr>
          <p:spPr>
            <a:xfrm>
              <a:off x="1949286" y="1135193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24"/>
            <p:cNvSpPr/>
            <p:nvPr/>
          </p:nvSpPr>
          <p:spPr>
            <a:xfrm>
              <a:off x="6520156" y="1159045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5E8F3DA3-6280-45E5-9893-60484174ED43}"/>
                </a:ext>
              </a:extLst>
            </p:cNvPr>
            <p:cNvSpPr txBox="1"/>
            <p:nvPr/>
          </p:nvSpPr>
          <p:spPr>
            <a:xfrm>
              <a:off x="5150409" y="1823109"/>
              <a:ext cx="2171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</a:rPr>
                <a:t>= Generator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63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22" y="5497641"/>
            <a:ext cx="750699" cy="768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36" y="5449168"/>
            <a:ext cx="782878" cy="7688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60" y="2240428"/>
            <a:ext cx="750699" cy="7688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81" y="2210963"/>
            <a:ext cx="782878" cy="76889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1217222" y="4122772"/>
            <a:ext cx="28131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0"/>
          </p:cNvCxnSpPr>
          <p:nvPr/>
        </p:nvCxnSpPr>
        <p:spPr>
          <a:xfrm flipV="1">
            <a:off x="1592572" y="4157244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9" idx="2"/>
          </p:cNvCxnSpPr>
          <p:nvPr/>
        </p:nvCxnSpPr>
        <p:spPr>
          <a:xfrm flipH="1" flipV="1">
            <a:off x="1533010" y="3009326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2823799" y="4108771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endCxn id="10" idx="2"/>
          </p:cNvCxnSpPr>
          <p:nvPr/>
        </p:nvCxnSpPr>
        <p:spPr>
          <a:xfrm flipV="1">
            <a:off x="2875445" y="2979861"/>
            <a:ext cx="365775" cy="1135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2346970" y="3021334"/>
            <a:ext cx="63808" cy="11186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107653" y="2365664"/>
            <a:ext cx="542441" cy="54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5449168"/>
            <a:ext cx="750699" cy="76889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2238435"/>
            <a:ext cx="750699" cy="768898"/>
          </a:xfrm>
          <a:prstGeom prst="rect">
            <a:avLst/>
          </a:prstGeom>
        </p:spPr>
      </p:pic>
      <p:cxnSp>
        <p:nvCxnSpPr>
          <p:cNvPr id="30" name="直線接點 29"/>
          <p:cNvCxnSpPr/>
          <p:nvPr/>
        </p:nvCxnSpPr>
        <p:spPr>
          <a:xfrm>
            <a:off x="5249247" y="4108771"/>
            <a:ext cx="32391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6" idx="0"/>
          </p:cNvCxnSpPr>
          <p:nvPr/>
        </p:nvCxnSpPr>
        <p:spPr>
          <a:xfrm flipV="1">
            <a:off x="5817856" y="4108771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28" idx="2"/>
          </p:cNvCxnSpPr>
          <p:nvPr/>
        </p:nvCxnSpPr>
        <p:spPr>
          <a:xfrm flipH="1" flipV="1">
            <a:off x="5817856" y="3007333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7143795" y="4108771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6124678" y="1634374"/>
            <a:ext cx="439851" cy="24603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833460" y="2945885"/>
            <a:ext cx="700092" cy="1135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6572254" y="2965860"/>
            <a:ext cx="276262" cy="1153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22" y="2207198"/>
            <a:ext cx="750699" cy="768898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01" y="2207198"/>
            <a:ext cx="750699" cy="768898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39" y="912814"/>
            <a:ext cx="782878" cy="76889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795" y="921237"/>
            <a:ext cx="782878" cy="768898"/>
          </a:xfrm>
          <a:prstGeom prst="rect">
            <a:avLst/>
          </a:prstGeom>
        </p:spPr>
      </p:pic>
      <p:cxnSp>
        <p:nvCxnSpPr>
          <p:cNvPr id="48" name="直線單箭頭接點 47"/>
          <p:cNvCxnSpPr/>
          <p:nvPr/>
        </p:nvCxnSpPr>
        <p:spPr>
          <a:xfrm flipV="1">
            <a:off x="7179628" y="1681712"/>
            <a:ext cx="101171" cy="246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52" idx="2"/>
          </p:cNvCxnSpPr>
          <p:nvPr/>
        </p:nvCxnSpPr>
        <p:spPr>
          <a:xfrm flipV="1">
            <a:off x="7768882" y="1695353"/>
            <a:ext cx="650986" cy="23864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29" y="926455"/>
            <a:ext cx="782878" cy="768898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407400" y="4596610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00252" y="3255270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74230" y="3855688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666" y="1368103"/>
            <a:ext cx="1031314" cy="1043592"/>
          </a:xfrm>
          <a:prstGeom prst="rect">
            <a:avLst/>
          </a:prstGeom>
        </p:spPr>
      </p:pic>
      <p:cxnSp>
        <p:nvCxnSpPr>
          <p:cNvPr id="57" name="直線單箭頭接點 56"/>
          <p:cNvCxnSpPr/>
          <p:nvPr/>
        </p:nvCxnSpPr>
        <p:spPr>
          <a:xfrm flipV="1">
            <a:off x="6564529" y="2411695"/>
            <a:ext cx="0" cy="1670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95" y="5497641"/>
            <a:ext cx="782878" cy="7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4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55" grpId="0"/>
      <p:bldP spid="5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900" y="5715298"/>
            <a:ext cx="8045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>
                <a:hlinkClick r:id="rId2"/>
              </a:rPr>
              <a:t>http://www.wired.co.uk/article/google-artificial-intelligence-poetry</a:t>
            </a:r>
            <a:endParaRPr lang="en-US" altLang="zh-TW" dirty="0"/>
          </a:p>
          <a:p>
            <a:r>
              <a:rPr lang="en-US" altLang="zh-TW" dirty="0"/>
              <a:t>Samuel R. Bowman, Luke </a:t>
            </a:r>
            <a:r>
              <a:rPr lang="en-US" altLang="zh-TW" dirty="0" err="1"/>
              <a:t>Vilnis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Andrew M. Dai, Rafal Jozefowicz, Samy Bengio, Generating Sentences from a Continuous Space,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2015</a:t>
            </a:r>
          </a:p>
        </p:txBody>
      </p:sp>
      <p:sp>
        <p:nvSpPr>
          <p:cNvPr id="41" name="矩形 40"/>
          <p:cNvSpPr/>
          <p:nvPr/>
        </p:nvSpPr>
        <p:spPr>
          <a:xfrm>
            <a:off x="210418" y="86061"/>
            <a:ext cx="3221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VAE - Writing Poetry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011618" y="848333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16279" y="1045793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1439529" y="109040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4777639" y="1199136"/>
            <a:ext cx="788035" cy="2561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869013" y="835081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658408" y="1074718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11" name="向右箭號 24"/>
          <p:cNvSpPr/>
          <p:nvPr/>
        </p:nvSpPr>
        <p:spPr>
          <a:xfrm>
            <a:off x="7207113" y="109857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24"/>
          <p:cNvSpPr/>
          <p:nvPr/>
        </p:nvSpPr>
        <p:spPr>
          <a:xfrm>
            <a:off x="5356576" y="1095101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17" y="624762"/>
            <a:ext cx="1126151" cy="1766714"/>
          </a:xfrm>
          <a:prstGeom prst="rect">
            <a:avLst/>
          </a:prstGeom>
        </p:spPr>
      </p:pic>
      <p:cxnSp>
        <p:nvCxnSpPr>
          <p:cNvPr id="45" name="直線單箭頭接點 44"/>
          <p:cNvCxnSpPr/>
          <p:nvPr/>
        </p:nvCxnSpPr>
        <p:spPr>
          <a:xfrm flipV="1">
            <a:off x="3395455" y="816158"/>
            <a:ext cx="505830" cy="352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3389835" y="1706598"/>
            <a:ext cx="428653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3625181" y="1219765"/>
            <a:ext cx="0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737371" y="1721211"/>
            <a:ext cx="86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37242" y="2212630"/>
            <a:ext cx="203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Space </a:t>
            </a:r>
            <a:endParaRPr lang="zh-TW" altLang="en-US" sz="2400" dirty="0"/>
          </a:p>
        </p:txBody>
      </p:sp>
      <p:sp>
        <p:nvSpPr>
          <p:cNvPr id="53" name="矩形 52"/>
          <p:cNvSpPr/>
          <p:nvPr/>
        </p:nvSpPr>
        <p:spPr>
          <a:xfrm>
            <a:off x="3701339" y="2604124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went to the store to buy some groceries.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717928" y="4122739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"come with me," she said.</a:t>
            </a:r>
            <a:endParaRPr lang="zh-TW" altLang="en-US" dirty="0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774568" y="4069172"/>
            <a:ext cx="3085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2304528" y="2718204"/>
            <a:ext cx="0" cy="2754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/>
          <p:cNvSpPr/>
          <p:nvPr/>
        </p:nvSpPr>
        <p:spPr>
          <a:xfrm>
            <a:off x="1702615" y="2897845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3153777" y="503499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2848878" y="4596402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接點 64"/>
          <p:cNvCxnSpPr/>
          <p:nvPr/>
        </p:nvCxnSpPr>
        <p:spPr>
          <a:xfrm>
            <a:off x="1598750" y="2743229"/>
            <a:ext cx="1791085" cy="260483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3009280" y="480995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853587" y="3140756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2013989" y="3354311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094474" y="2952530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store to buy some groceries.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4497783" y="3331889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were to buy any groceries.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5104123" y="4462487"/>
            <a:ext cx="2843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"talk to me," she said.</a:t>
            </a:r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532501" y="4809957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"don’t worry about it," she said.</a:t>
            </a:r>
            <a:endParaRPr lang="zh-TW" altLang="en-US" dirty="0"/>
          </a:p>
        </p:txBody>
      </p:sp>
      <p:cxnSp>
        <p:nvCxnSpPr>
          <p:cNvPr id="75" name="直線單箭頭接點 74"/>
          <p:cNvCxnSpPr>
            <a:stCxn id="73" idx="1"/>
          </p:cNvCxnSpPr>
          <p:nvPr/>
        </p:nvCxnSpPr>
        <p:spPr>
          <a:xfrm flipH="1">
            <a:off x="3389836" y="4994623"/>
            <a:ext cx="2142665" cy="9536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3220086" y="4689217"/>
            <a:ext cx="1951570" cy="175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54" idx="1"/>
          </p:cNvCxnSpPr>
          <p:nvPr/>
        </p:nvCxnSpPr>
        <p:spPr>
          <a:xfrm flipV="1">
            <a:off x="3043032" y="4307405"/>
            <a:ext cx="1674896" cy="3126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3" idx="1"/>
            <a:endCxn id="61" idx="6"/>
          </p:cNvCxnSpPr>
          <p:nvPr/>
        </p:nvCxnSpPr>
        <p:spPr>
          <a:xfrm flipH="1">
            <a:off x="1842052" y="2788790"/>
            <a:ext cx="1859287" cy="17877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70" idx="1"/>
          </p:cNvCxnSpPr>
          <p:nvPr/>
        </p:nvCxnSpPr>
        <p:spPr>
          <a:xfrm flipV="1">
            <a:off x="2057284" y="3137196"/>
            <a:ext cx="2037190" cy="33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endCxn id="71" idx="1"/>
          </p:cNvCxnSpPr>
          <p:nvPr/>
        </p:nvCxnSpPr>
        <p:spPr>
          <a:xfrm>
            <a:off x="2209789" y="3387913"/>
            <a:ext cx="2287994" cy="12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/>
          <p:cNvSpPr txBox="1"/>
          <p:nvPr/>
        </p:nvSpPr>
        <p:spPr>
          <a:xfrm rot="5400000">
            <a:off x="5637267" y="3740506"/>
            <a:ext cx="73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798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2" grpId="0"/>
      <p:bldP spid="53" grpId="0"/>
      <p:bldP spid="54" grpId="0"/>
      <p:bldP spid="61" grpId="0" animBg="1"/>
      <p:bldP spid="62" grpId="0" animBg="1"/>
      <p:bldP spid="63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9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9EE04B45-882D-4927-8628-2C4772DF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96" y="2232089"/>
            <a:ext cx="2912428" cy="28938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211F9B-818C-47C2-8065-FD7AC7E0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79BE7D-D865-494F-9D71-B5D53646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04" y="2246484"/>
            <a:ext cx="2912428" cy="28938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C0EFB1-0072-4123-A655-1BBAB1BB6BBB}"/>
              </a:ext>
            </a:extLst>
          </p:cNvPr>
          <p:cNvSpPr/>
          <p:nvPr/>
        </p:nvSpPr>
        <p:spPr>
          <a:xfrm>
            <a:off x="58056" y="3192802"/>
            <a:ext cx="1274183" cy="972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10" name="向右箭號 7">
            <a:extLst>
              <a:ext uri="{FF2B5EF4-FFF2-40B4-BE49-F238E27FC236}">
                <a16:creationId xmlns:a16="http://schemas.microsoft.com/office/drawing/2014/main" id="{EA13436A-01CE-438A-B224-4DABA38C0341}"/>
              </a:ext>
            </a:extLst>
          </p:cNvPr>
          <p:cNvSpPr/>
          <p:nvPr/>
        </p:nvSpPr>
        <p:spPr>
          <a:xfrm>
            <a:off x="1347755" y="3462986"/>
            <a:ext cx="473165" cy="4574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左-右雙向 11">
            <a:extLst>
              <a:ext uri="{FF2B5EF4-FFF2-40B4-BE49-F238E27FC236}">
                <a16:creationId xmlns:a16="http://schemas.microsoft.com/office/drawing/2014/main" id="{975FD95C-4069-4760-8A81-783FE8FD257E}"/>
              </a:ext>
            </a:extLst>
          </p:cNvPr>
          <p:cNvSpPr/>
          <p:nvPr/>
        </p:nvSpPr>
        <p:spPr>
          <a:xfrm>
            <a:off x="4735527" y="3353994"/>
            <a:ext cx="1414426" cy="4652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D43579-504D-4BE1-8035-53C2F6D81C1E}"/>
              </a:ext>
            </a:extLst>
          </p:cNvPr>
          <p:cNvSpPr txBox="1"/>
          <p:nvPr/>
        </p:nvSpPr>
        <p:spPr>
          <a:xfrm>
            <a:off x="4521083" y="3819230"/>
            <a:ext cx="184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A26C66-74BD-4C4D-8F5E-5EDE588A56FB}"/>
              </a:ext>
            </a:extLst>
          </p:cNvPr>
          <p:cNvSpPr txBox="1"/>
          <p:nvPr/>
        </p:nvSpPr>
        <p:spPr>
          <a:xfrm>
            <a:off x="6883655" y="1561029"/>
            <a:ext cx="142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B35CFC-F7FE-47F2-B050-B01769459633}"/>
              </a:ext>
            </a:extLst>
          </p:cNvPr>
          <p:cNvSpPr txBox="1"/>
          <p:nvPr/>
        </p:nvSpPr>
        <p:spPr>
          <a:xfrm>
            <a:off x="2132389" y="1561029"/>
            <a:ext cx="233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Generated Image</a:t>
            </a:r>
            <a:endParaRPr lang="zh-TW" altLang="en-US" sz="2400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A042377-17EC-4584-B751-E522A9469719}"/>
              </a:ext>
            </a:extLst>
          </p:cNvPr>
          <p:cNvSpPr/>
          <p:nvPr/>
        </p:nvSpPr>
        <p:spPr>
          <a:xfrm>
            <a:off x="1964138" y="2097003"/>
            <a:ext cx="4277532" cy="279006"/>
          </a:xfrm>
          <a:custGeom>
            <a:avLst/>
            <a:gdLst>
              <a:gd name="connsiteX0" fmla="*/ 0 w 4277532"/>
              <a:gd name="connsiteY0" fmla="*/ 279006 h 279006"/>
              <a:gd name="connsiteX1" fmla="*/ 2541722 w 4277532"/>
              <a:gd name="connsiteY1" fmla="*/ 37 h 279006"/>
              <a:gd name="connsiteX2" fmla="*/ 4277532 w 4277532"/>
              <a:gd name="connsiteY2" fmla="*/ 263508 h 27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532" h="279006">
                <a:moveTo>
                  <a:pt x="0" y="279006"/>
                </a:moveTo>
                <a:cubicBezTo>
                  <a:pt x="914400" y="140813"/>
                  <a:pt x="1828800" y="2620"/>
                  <a:pt x="2541722" y="37"/>
                </a:cubicBezTo>
                <a:cubicBezTo>
                  <a:pt x="3254644" y="-2546"/>
                  <a:pt x="3766088" y="130481"/>
                  <a:pt x="4277532" y="2635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C48E8FE-EC94-40D8-8661-FFCD24044170}"/>
              </a:ext>
            </a:extLst>
          </p:cNvPr>
          <p:cNvSpPr/>
          <p:nvPr/>
        </p:nvSpPr>
        <p:spPr>
          <a:xfrm>
            <a:off x="4528462" y="4659839"/>
            <a:ext cx="4277532" cy="279006"/>
          </a:xfrm>
          <a:custGeom>
            <a:avLst/>
            <a:gdLst>
              <a:gd name="connsiteX0" fmla="*/ 0 w 4277532"/>
              <a:gd name="connsiteY0" fmla="*/ 279006 h 279006"/>
              <a:gd name="connsiteX1" fmla="*/ 2541722 w 4277532"/>
              <a:gd name="connsiteY1" fmla="*/ 37 h 279006"/>
              <a:gd name="connsiteX2" fmla="*/ 4277532 w 4277532"/>
              <a:gd name="connsiteY2" fmla="*/ 263508 h 27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532" h="279006">
                <a:moveTo>
                  <a:pt x="0" y="279006"/>
                </a:moveTo>
                <a:cubicBezTo>
                  <a:pt x="914400" y="140813"/>
                  <a:pt x="1828800" y="2620"/>
                  <a:pt x="2541722" y="37"/>
                </a:cubicBezTo>
                <a:cubicBezTo>
                  <a:pt x="3254644" y="-2546"/>
                  <a:pt x="3766088" y="130481"/>
                  <a:pt x="4277532" y="2635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8963716-ACCA-41CA-B1BA-26EE97939537}"/>
              </a:ext>
            </a:extLst>
          </p:cNvPr>
          <p:cNvSpPr txBox="1"/>
          <p:nvPr/>
        </p:nvSpPr>
        <p:spPr>
          <a:xfrm>
            <a:off x="525736" y="5293397"/>
            <a:ext cx="785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will be fine if the generator can truly copy the target image.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9492EE6-635A-46C7-A2BB-78580EE83952}"/>
              </a:ext>
            </a:extLst>
          </p:cNvPr>
          <p:cNvSpPr txBox="1"/>
          <p:nvPr/>
        </p:nvSpPr>
        <p:spPr>
          <a:xfrm>
            <a:off x="525736" y="5715249"/>
            <a:ext cx="73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if the generator makes some mistakes …….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BF5E23-A8AB-44AD-AF04-AA93AEEF96CF}"/>
              </a:ext>
            </a:extLst>
          </p:cNvPr>
          <p:cNvSpPr txBox="1"/>
          <p:nvPr/>
        </p:nvSpPr>
        <p:spPr>
          <a:xfrm>
            <a:off x="1410107" y="6159470"/>
            <a:ext cx="73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Some mistakes are serious, while some are fine.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89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63ECD-CBE3-4C64-BD6E-C7DE95B6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B4FD4E1-3F94-4AD0-A70B-DFDDAA9420FB}"/>
              </a:ext>
            </a:extLst>
          </p:cNvPr>
          <p:cNvGrpSpPr/>
          <p:nvPr/>
        </p:nvGrpSpPr>
        <p:grpSpPr>
          <a:xfrm>
            <a:off x="5865709" y="112988"/>
            <a:ext cx="2884139" cy="1692001"/>
            <a:chOff x="5158138" y="1519409"/>
            <a:chExt cx="2884139" cy="169200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77D0F28-93FC-467E-B7AA-022062BA4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430" y="1519409"/>
              <a:ext cx="1702847" cy="1692001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1144630-3EDF-4AB8-A1A4-E66618077EA1}"/>
                </a:ext>
              </a:extLst>
            </p:cNvPr>
            <p:cNvSpPr txBox="1"/>
            <p:nvPr/>
          </p:nvSpPr>
          <p:spPr>
            <a:xfrm>
              <a:off x="5158138" y="2086963"/>
              <a:ext cx="1424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Target </a:t>
              </a:r>
              <a:endParaRPr lang="zh-TW" altLang="en-US" sz="2400" dirty="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DC4B7680-BA8E-4DE7-A8E2-F1717B84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4" y="2176126"/>
            <a:ext cx="1927793" cy="191551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ECD6CD9-B4F1-4E94-986A-689C2BFB8A2F}"/>
              </a:ext>
            </a:extLst>
          </p:cNvPr>
          <p:cNvSpPr/>
          <p:nvPr/>
        </p:nvSpPr>
        <p:spPr>
          <a:xfrm>
            <a:off x="2217922" y="3485013"/>
            <a:ext cx="116746" cy="1057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0239B97-D7FD-4FE6-BBBD-6DFDC1E8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025" y="2176126"/>
            <a:ext cx="1927793" cy="191551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D6F04CA-88C7-4716-9BAD-F996DE61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79" y="4577077"/>
            <a:ext cx="1927793" cy="191551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551C371-AB88-42FC-8FBA-404F90752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3" y="4591591"/>
            <a:ext cx="1927793" cy="191551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DA837C9-CB10-4911-BFAC-A6418082C86F}"/>
              </a:ext>
            </a:extLst>
          </p:cNvPr>
          <p:cNvSpPr/>
          <p:nvPr/>
        </p:nvSpPr>
        <p:spPr>
          <a:xfrm>
            <a:off x="5284645" y="3465897"/>
            <a:ext cx="116746" cy="10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7CBB7-58C9-4A9D-B554-8307638BBF1A}"/>
              </a:ext>
            </a:extLst>
          </p:cNvPr>
          <p:cNvSpPr/>
          <p:nvPr/>
        </p:nvSpPr>
        <p:spPr>
          <a:xfrm>
            <a:off x="2225496" y="5986633"/>
            <a:ext cx="218345" cy="3287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DF75F2C-52FB-4FAF-AB69-91B86243D881}"/>
              </a:ext>
            </a:extLst>
          </p:cNvPr>
          <p:cNvSpPr/>
          <p:nvPr/>
        </p:nvSpPr>
        <p:spPr>
          <a:xfrm>
            <a:off x="5187321" y="4781014"/>
            <a:ext cx="218345" cy="3287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DB8F2F-D7EC-4115-979A-D2E9169C20A9}"/>
              </a:ext>
            </a:extLst>
          </p:cNvPr>
          <p:cNvSpPr txBox="1"/>
          <p:nvPr/>
        </p:nvSpPr>
        <p:spPr>
          <a:xfrm>
            <a:off x="2731666" y="2395041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pixel error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CA319F5-0DA3-4DCC-BE2E-16B3ED14C50A}"/>
              </a:ext>
            </a:extLst>
          </p:cNvPr>
          <p:cNvSpPr txBox="1"/>
          <p:nvPr/>
        </p:nvSpPr>
        <p:spPr>
          <a:xfrm>
            <a:off x="6718806" y="2406763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pixel error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2E54372-AF94-4FAF-8C1C-4506E0726F0A}"/>
              </a:ext>
            </a:extLst>
          </p:cNvPr>
          <p:cNvSpPr txBox="1"/>
          <p:nvPr/>
        </p:nvSpPr>
        <p:spPr>
          <a:xfrm>
            <a:off x="2761342" y="4700053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pixel errors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5825B39-4457-448C-9C23-58F4D5E97388}"/>
              </a:ext>
            </a:extLst>
          </p:cNvPr>
          <p:cNvSpPr txBox="1"/>
          <p:nvPr/>
        </p:nvSpPr>
        <p:spPr>
          <a:xfrm>
            <a:off x="6718806" y="4714566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pixel errors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F276B3-BDEF-44B8-A03D-525711028B2C}"/>
              </a:ext>
            </a:extLst>
          </p:cNvPr>
          <p:cNvSpPr txBox="1"/>
          <p:nvPr/>
        </p:nvSpPr>
        <p:spPr>
          <a:xfrm>
            <a:off x="2731666" y="3186737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我覺得不行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F6577B6-350C-44AB-8C4F-9F285AA6724A}"/>
              </a:ext>
            </a:extLst>
          </p:cNvPr>
          <p:cNvSpPr txBox="1"/>
          <p:nvPr/>
        </p:nvSpPr>
        <p:spPr>
          <a:xfrm>
            <a:off x="6686603" y="3201251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我覺得不行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307C0CE-BC42-4BBD-866C-0F1DD4D92C26}"/>
              </a:ext>
            </a:extLst>
          </p:cNvPr>
          <p:cNvSpPr txBox="1"/>
          <p:nvPr/>
        </p:nvSpPr>
        <p:spPr>
          <a:xfrm>
            <a:off x="2990677" y="5428686"/>
            <a:ext cx="1360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我覺得其實 </a:t>
            </a:r>
            <a:r>
              <a:rPr lang="en-US" altLang="zh-TW" sz="2400" dirty="0">
                <a:ea typeface="標楷體" panose="03000509000000000000" pitchFamily="65" charset="-120"/>
              </a:rPr>
              <a:t>OK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261E64C-C10F-42AD-A900-B27F9DFCCA99}"/>
              </a:ext>
            </a:extLst>
          </p:cNvPr>
          <p:cNvSpPr txBox="1"/>
          <p:nvPr/>
        </p:nvSpPr>
        <p:spPr>
          <a:xfrm>
            <a:off x="7006259" y="5430827"/>
            <a:ext cx="1360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我覺得其實 </a:t>
            </a:r>
            <a:r>
              <a:rPr lang="en-US" altLang="zh-TW" sz="2400" dirty="0">
                <a:ea typeface="標楷體" panose="03000509000000000000" pitchFamily="65" charset="-120"/>
              </a:rPr>
              <a:t>OK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30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  <p:bldP spid="6" grpId="0"/>
      <p:bldP spid="31" grpId="0"/>
      <p:bldP spid="32" grpId="0"/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FD2615B-BC48-4A9A-8314-798A8ADA046D}"/>
              </a:ext>
            </a:extLst>
          </p:cNvPr>
          <p:cNvCxnSpPr>
            <a:cxnSpLocks/>
          </p:cNvCxnSpPr>
          <p:nvPr/>
        </p:nvCxnSpPr>
        <p:spPr>
          <a:xfrm>
            <a:off x="7521341" y="3007380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036899E-789A-4D54-A0E0-148FBB071B6F}"/>
              </a:ext>
            </a:extLst>
          </p:cNvPr>
          <p:cNvCxnSpPr>
            <a:cxnSpLocks/>
          </p:cNvCxnSpPr>
          <p:nvPr/>
        </p:nvCxnSpPr>
        <p:spPr>
          <a:xfrm>
            <a:off x="7506827" y="2228810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D94B33FD-D509-48FC-9508-B1C98A74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FD8956-ED31-4822-B8F3-323FDFD6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9" y="2166755"/>
            <a:ext cx="1927793" cy="19155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86A937-63C2-4624-8FCA-64DD9711C65B}"/>
              </a:ext>
            </a:extLst>
          </p:cNvPr>
          <p:cNvSpPr/>
          <p:nvPr/>
        </p:nvSpPr>
        <p:spPr>
          <a:xfrm>
            <a:off x="2037777" y="3475642"/>
            <a:ext cx="116746" cy="1057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EC4451-C5AB-4396-B83F-83BDC74326E2}"/>
              </a:ext>
            </a:extLst>
          </p:cNvPr>
          <p:cNvSpPr txBox="1"/>
          <p:nvPr/>
        </p:nvSpPr>
        <p:spPr>
          <a:xfrm>
            <a:off x="559694" y="4004559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我覺得不行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E872AF-D568-484F-8F88-FEB85D940ADE}"/>
              </a:ext>
            </a:extLst>
          </p:cNvPr>
          <p:cNvSpPr txBox="1"/>
          <p:nvPr/>
        </p:nvSpPr>
        <p:spPr>
          <a:xfrm>
            <a:off x="2529634" y="4004559"/>
            <a:ext cx="25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我覺得其實 </a:t>
            </a:r>
            <a:r>
              <a:rPr lang="en-US" altLang="zh-TW" sz="2400" dirty="0">
                <a:ea typeface="標楷體" panose="03000509000000000000" pitchFamily="65" charset="-120"/>
              </a:rPr>
              <a:t>OK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A333BE-C9A7-4606-982E-7E34C5A9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00" y="2181115"/>
            <a:ext cx="1927793" cy="19155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A141D1E-4073-4A83-B740-478D2F4D6910}"/>
              </a:ext>
            </a:extLst>
          </p:cNvPr>
          <p:cNvSpPr/>
          <p:nvPr/>
        </p:nvSpPr>
        <p:spPr>
          <a:xfrm>
            <a:off x="4229068" y="3458888"/>
            <a:ext cx="116746" cy="1368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391CB-473C-435C-8772-4166D7102B88}"/>
              </a:ext>
            </a:extLst>
          </p:cNvPr>
          <p:cNvSpPr/>
          <p:nvPr/>
        </p:nvSpPr>
        <p:spPr>
          <a:xfrm>
            <a:off x="3991558" y="3458888"/>
            <a:ext cx="237510" cy="136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31CCCF-BC50-4F5C-809E-2FC0DCDDA544}"/>
              </a:ext>
            </a:extLst>
          </p:cNvPr>
          <p:cNvSpPr/>
          <p:nvPr/>
        </p:nvSpPr>
        <p:spPr>
          <a:xfrm rot="5400000">
            <a:off x="4122841" y="3681860"/>
            <a:ext cx="309123" cy="136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E606DC-8A36-4675-9910-7CF5B92F2C00}"/>
              </a:ext>
            </a:extLst>
          </p:cNvPr>
          <p:cNvSpPr txBox="1"/>
          <p:nvPr/>
        </p:nvSpPr>
        <p:spPr>
          <a:xfrm>
            <a:off x="1085138" y="4785403"/>
            <a:ext cx="6529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relation between the components are critical.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755B4C-AEEC-4AC2-A098-BA6BC2D684E6}"/>
              </a:ext>
            </a:extLst>
          </p:cNvPr>
          <p:cNvSpPr txBox="1"/>
          <p:nvPr/>
        </p:nvSpPr>
        <p:spPr>
          <a:xfrm>
            <a:off x="1085138" y="5331779"/>
            <a:ext cx="776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last layer generates each components independently.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CB030EB-D74C-472B-8D60-A4F68DEEC432}"/>
              </a:ext>
            </a:extLst>
          </p:cNvPr>
          <p:cNvSpPr txBox="1"/>
          <p:nvPr/>
        </p:nvSpPr>
        <p:spPr>
          <a:xfrm>
            <a:off x="1168552" y="5842044"/>
            <a:ext cx="7761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deep structure to catch the relation between components.</a:t>
            </a:r>
            <a:endParaRPr lang="zh-TW" altLang="en-US" sz="24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B1D897F-0B82-406C-9114-B1253C87A0CF}"/>
              </a:ext>
            </a:extLst>
          </p:cNvPr>
          <p:cNvCxnSpPr>
            <a:cxnSpLocks/>
          </p:cNvCxnSpPr>
          <p:nvPr/>
        </p:nvCxnSpPr>
        <p:spPr>
          <a:xfrm>
            <a:off x="7550369" y="4242531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3193A22-0D8A-4EAF-8CBE-16AAE8A11EC5}"/>
              </a:ext>
            </a:extLst>
          </p:cNvPr>
          <p:cNvGrpSpPr/>
          <p:nvPr/>
        </p:nvGrpSpPr>
        <p:grpSpPr>
          <a:xfrm>
            <a:off x="5107861" y="1463730"/>
            <a:ext cx="1498654" cy="3113664"/>
            <a:chOff x="3428326" y="1770729"/>
            <a:chExt cx="1498654" cy="311366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DF7ADE4-E9B8-4B55-99D0-638DF3E1B544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C040511-5C3B-49B5-9239-EA0C3A0A7B24}"/>
                </a:ext>
              </a:extLst>
            </p:cNvPr>
            <p:cNvSpPr txBox="1"/>
            <p:nvPr/>
          </p:nvSpPr>
          <p:spPr>
            <a:xfrm>
              <a:off x="3428326" y="1770729"/>
              <a:ext cx="14986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L-1</a:t>
              </a:r>
              <a:endParaRPr lang="zh-TW" altLang="en-US" sz="24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927D776E-23F4-43ED-9BFD-BDF6FCF6CBB7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6C69D77B-E3FF-4400-A7F8-E0057EE3D02A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8628305-6A25-4666-9016-D0C1C52D390A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4BFB691-7966-4A3D-A557-5B8E9B2B4367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FA0506-F76B-4305-9B6F-5A52D87DCC2B}"/>
              </a:ext>
            </a:extLst>
          </p:cNvPr>
          <p:cNvGrpSpPr/>
          <p:nvPr/>
        </p:nvGrpSpPr>
        <p:grpSpPr>
          <a:xfrm>
            <a:off x="6776605" y="1483725"/>
            <a:ext cx="1134648" cy="3130011"/>
            <a:chOff x="5868381" y="1770729"/>
            <a:chExt cx="1134648" cy="313001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D0A2B4-C486-48AC-8AF3-CDDC23D552F5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31D94E1-22B7-4759-A566-56D427E497C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F419145A-ABBC-4786-AA1E-FE647F56BE72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7B8FBE23-E354-4277-A72F-DA3D1AA7EFE9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F6B99685-01EC-41BD-8CA2-23518D283CA3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0D8D6ED-0AAB-468B-89F1-2B057E8C04EE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62B089D-7938-4E03-8B36-F1B925679A20}"/>
              </a:ext>
            </a:extLst>
          </p:cNvPr>
          <p:cNvGrpSpPr/>
          <p:nvPr/>
        </p:nvGrpSpPr>
        <p:grpSpPr>
          <a:xfrm>
            <a:off x="6265318" y="2228810"/>
            <a:ext cx="753037" cy="2013721"/>
            <a:chOff x="5357094" y="2515814"/>
            <a:chExt cx="753037" cy="2013721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FF35F295-63B6-4F06-ABCB-3027B6B017FB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A988CCB-5883-48BB-89E5-8A80B74C77CC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A6DFFAE0-7597-4D18-ADD8-9C6BFA4D5DE9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2701AB82-5001-4E08-B2F0-857DCD5B6902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127BB73D-0AE2-4AA3-801D-6EEDBAD89FB7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D97AB5C9-1CFC-4573-99D6-E25D1EAED94C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2FD1C3F9-DEC6-46A4-A1B4-3A12DB154EAC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B23AC743-498A-4429-AF09-624CD69F1490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E855EC89-AD1E-4A83-9E5F-491E2BA61902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2F43342-0565-4D11-9DE7-8AB8D581F63B}"/>
              </a:ext>
            </a:extLst>
          </p:cNvPr>
          <p:cNvSpPr txBox="1"/>
          <p:nvPr/>
        </p:nvSpPr>
        <p:spPr>
          <a:xfrm>
            <a:off x="4844152" y="19214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7ED8679-A51B-4EB5-AD03-6A637B522E66}"/>
              </a:ext>
            </a:extLst>
          </p:cNvPr>
          <p:cNvSpPr txBox="1"/>
          <p:nvPr/>
        </p:nvSpPr>
        <p:spPr>
          <a:xfrm>
            <a:off x="4851101" y="26824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887ECBF-A9E0-402C-9B06-61EC4288C083}"/>
              </a:ext>
            </a:extLst>
          </p:cNvPr>
          <p:cNvSpPr txBox="1"/>
          <p:nvPr/>
        </p:nvSpPr>
        <p:spPr>
          <a:xfrm>
            <a:off x="4880117" y="389775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667CB74-F70A-4F2F-AE83-9E50D7934210}"/>
              </a:ext>
            </a:extLst>
          </p:cNvPr>
          <p:cNvSpPr txBox="1"/>
          <p:nvPr/>
        </p:nvSpPr>
        <p:spPr>
          <a:xfrm>
            <a:off x="5406619" y="594874"/>
            <a:ext cx="391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neural in output layer corresponds to a pixel.</a:t>
            </a:r>
            <a:endParaRPr lang="zh-TW" altLang="en-US" sz="24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ED2C54A-2A46-48DD-8258-81DFE5832525}"/>
              </a:ext>
            </a:extLst>
          </p:cNvPr>
          <p:cNvSpPr txBox="1"/>
          <p:nvPr/>
        </p:nvSpPr>
        <p:spPr>
          <a:xfrm>
            <a:off x="8083767" y="2707445"/>
            <a:ext cx="79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ink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2CF3E4E-4E80-432F-ADA9-5C2DDC62E2CE}"/>
              </a:ext>
            </a:extLst>
          </p:cNvPr>
          <p:cNvSpPr txBox="1"/>
          <p:nvPr/>
        </p:nvSpPr>
        <p:spPr>
          <a:xfrm>
            <a:off x="8040225" y="1973794"/>
            <a:ext cx="98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empty</a:t>
            </a:r>
            <a:endParaRPr lang="zh-TW" altLang="en-US" sz="2400" dirty="0"/>
          </a:p>
        </p:txBody>
      </p:sp>
      <p:sp>
        <p:nvSpPr>
          <p:cNvPr id="64" name="語音泡泡: 圓角矩形 63">
            <a:extLst>
              <a:ext uri="{FF2B5EF4-FFF2-40B4-BE49-F238E27FC236}">
                <a16:creationId xmlns:a16="http://schemas.microsoft.com/office/drawing/2014/main" id="{A7A7EEDD-8805-4A50-A0A7-CDB36500EF82}"/>
              </a:ext>
            </a:extLst>
          </p:cNvPr>
          <p:cNvSpPr/>
          <p:nvPr/>
        </p:nvSpPr>
        <p:spPr>
          <a:xfrm>
            <a:off x="5047069" y="3407589"/>
            <a:ext cx="2455079" cy="942640"/>
          </a:xfrm>
          <a:prstGeom prst="wedgeRoundRectCallout">
            <a:avLst>
              <a:gd name="adj1" fmla="val 40651"/>
              <a:gd name="adj2" fmla="val -9147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旁邊的，我們產生一樣的顏色</a:t>
            </a:r>
            <a:endParaRPr lang="en-US" altLang="zh-TW" sz="2400" dirty="0"/>
          </a:p>
        </p:txBody>
      </p:sp>
      <p:sp>
        <p:nvSpPr>
          <p:cNvPr id="65" name="語音泡泡: 圓角矩形 64">
            <a:extLst>
              <a:ext uri="{FF2B5EF4-FFF2-40B4-BE49-F238E27FC236}">
                <a16:creationId xmlns:a16="http://schemas.microsoft.com/office/drawing/2014/main" id="{875ABC92-D195-43B9-A64D-9569843F05C6}"/>
              </a:ext>
            </a:extLst>
          </p:cNvPr>
          <p:cNvSpPr/>
          <p:nvPr/>
        </p:nvSpPr>
        <p:spPr>
          <a:xfrm>
            <a:off x="5107861" y="2216515"/>
            <a:ext cx="1557349" cy="718378"/>
          </a:xfrm>
          <a:prstGeom prst="wedgeRoundRectCallout">
            <a:avLst>
              <a:gd name="adj1" fmla="val 94733"/>
              <a:gd name="adj2" fmla="val -546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誰管你</a:t>
            </a:r>
          </a:p>
        </p:txBody>
      </p:sp>
    </p:spTree>
    <p:extLst>
      <p:ext uri="{BB962C8B-B14F-4D97-AF65-F5344CB8AC3E}">
        <p14:creationId xmlns:p14="http://schemas.microsoft.com/office/powerpoint/2010/main" val="323624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55" grpId="0"/>
      <p:bldP spid="56" grpId="0"/>
      <p:bldP spid="57" grpId="0"/>
      <p:bldP spid="61" grpId="0"/>
      <p:bldP spid="62" grpId="0"/>
      <p:bldP spid="63" grpId="0"/>
      <p:bldP spid="64" grpId="0" animBg="1"/>
      <p:bldP spid="6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5187A-0A9A-4931-960E-6FF2974C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en-US" altLang="zh-TW" dirty="0" err="1"/>
              <a:t>Variational</a:t>
            </a:r>
            <a:r>
              <a:rPr lang="en-US" altLang="zh-TW" dirty="0"/>
              <a:t>) Auto-encoder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A08F6-0B98-4979-8847-E2A69404365D}"/>
              </a:ext>
            </a:extLst>
          </p:cNvPr>
          <p:cNvSpPr txBox="1"/>
          <p:nvPr/>
        </p:nvSpPr>
        <p:spPr>
          <a:xfrm>
            <a:off x="6316366" y="112992"/>
            <a:ext cx="29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黃淞楓 同學提供結果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ABE40A-1A28-46F0-923D-ABBB24EF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45" y="1545330"/>
            <a:ext cx="6360205" cy="491192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5E6D8C1-5800-4940-9DDE-0ABE6072A3C9}"/>
              </a:ext>
            </a:extLst>
          </p:cNvPr>
          <p:cNvSpPr txBox="1"/>
          <p:nvPr/>
        </p:nvSpPr>
        <p:spPr>
          <a:xfrm>
            <a:off x="5266667" y="6226425"/>
            <a:ext cx="7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B488DB-94EA-4FB8-B041-0E7DC328A140}"/>
              </a:ext>
            </a:extLst>
          </p:cNvPr>
          <p:cNvSpPr txBox="1"/>
          <p:nvPr/>
        </p:nvSpPr>
        <p:spPr>
          <a:xfrm>
            <a:off x="1644139" y="3185682"/>
            <a:ext cx="7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AA8165D-9495-48B7-A25F-989758114E56}"/>
              </a:ext>
            </a:extLst>
          </p:cNvPr>
          <p:cNvGrpSpPr/>
          <p:nvPr/>
        </p:nvGrpSpPr>
        <p:grpSpPr>
          <a:xfrm>
            <a:off x="680567" y="4521177"/>
            <a:ext cx="3475956" cy="972453"/>
            <a:chOff x="680567" y="4521177"/>
            <a:chExt cx="3475956" cy="97245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FADDD0C-0A45-4BE9-ADE5-57D2016332BA}"/>
                </a:ext>
              </a:extLst>
            </p:cNvPr>
            <p:cNvSpPr/>
            <p:nvPr/>
          </p:nvSpPr>
          <p:spPr>
            <a:xfrm>
              <a:off x="1796829" y="4521177"/>
              <a:ext cx="1274183" cy="9724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  <a:endParaRPr lang="zh-TW" altLang="en-US" sz="2400" dirty="0"/>
            </a:p>
          </p:txBody>
        </p:sp>
        <p:sp>
          <p:nvSpPr>
            <p:cNvPr id="10" name="向右箭號 7">
              <a:extLst>
                <a:ext uri="{FF2B5EF4-FFF2-40B4-BE49-F238E27FC236}">
                  <a16:creationId xmlns:a16="http://schemas.microsoft.com/office/drawing/2014/main" id="{C7FEEA87-BA1A-4DF1-9BC3-DE629DC07BDF}"/>
                </a:ext>
              </a:extLst>
            </p:cNvPr>
            <p:cNvSpPr/>
            <p:nvPr/>
          </p:nvSpPr>
          <p:spPr>
            <a:xfrm>
              <a:off x="3086528" y="4791361"/>
              <a:ext cx="473165" cy="45748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7">
              <a:extLst>
                <a:ext uri="{FF2B5EF4-FFF2-40B4-BE49-F238E27FC236}">
                  <a16:creationId xmlns:a16="http://schemas.microsoft.com/office/drawing/2014/main" id="{14949B4A-4FCA-4682-99C5-0992174B20F9}"/>
                </a:ext>
              </a:extLst>
            </p:cNvPr>
            <p:cNvSpPr/>
            <p:nvPr/>
          </p:nvSpPr>
          <p:spPr>
            <a:xfrm>
              <a:off x="1266240" y="4791361"/>
              <a:ext cx="473165" cy="45748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DBBDAD7E-C9C5-45C5-9D53-56621E71D9D2}"/>
                    </a:ext>
                  </a:extLst>
                </p:cNvPr>
                <p:cNvSpPr txBox="1"/>
                <p:nvPr/>
              </p:nvSpPr>
              <p:spPr>
                <a:xfrm>
                  <a:off x="680567" y="4701197"/>
                  <a:ext cx="577915" cy="6124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DBBDAD7E-C9C5-45C5-9D53-56621E71D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67" y="4701197"/>
                  <a:ext cx="577915" cy="6124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4FDCB843-E26A-4FE7-B1FD-4E8982629935}"/>
                    </a:ext>
                  </a:extLst>
                </p:cNvPr>
                <p:cNvSpPr txBox="1"/>
                <p:nvPr/>
              </p:nvSpPr>
              <p:spPr>
                <a:xfrm>
                  <a:off x="3559693" y="4701197"/>
                  <a:ext cx="596830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4FDCB843-E26A-4FE7-B1FD-4E8982629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693" y="4701197"/>
                  <a:ext cx="596830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608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/>
          <p:cNvSpPr/>
          <p:nvPr/>
        </p:nvSpPr>
        <p:spPr>
          <a:xfrm>
            <a:off x="4175623" y="3252752"/>
            <a:ext cx="1852246" cy="15126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50248" y="1297846"/>
            <a:ext cx="259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Many kinds of network structures: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08" y="3698047"/>
            <a:ext cx="671910" cy="62100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2948" y="3779378"/>
            <a:ext cx="12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Matrix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58048" y="5696228"/>
            <a:ext cx="1939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find the function?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22861" y="5674110"/>
            <a:ext cx="570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Given the example inputs/outputs as training data: {(x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,y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),(x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,y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), ……, (x</a:t>
            </a:r>
            <a:r>
              <a:rPr lang="en-US" altLang="zh-TW" sz="2400" baseline="-25000" dirty="0"/>
              <a:t>1000</a:t>
            </a:r>
            <a:r>
              <a:rPr lang="en-US" altLang="zh-TW" sz="2400" dirty="0"/>
              <a:t>,y</a:t>
            </a:r>
            <a:r>
              <a:rPr lang="en-US" altLang="zh-TW" sz="2400" baseline="-25000" dirty="0"/>
              <a:t>1000</a:t>
            </a:r>
            <a:r>
              <a:rPr lang="en-US" altLang="zh-TW" sz="2400" dirty="0"/>
              <a:t>)}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285512" y="1093435"/>
            <a:ext cx="601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Fully connected feedforward network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285512" y="1507014"/>
            <a:ext cx="601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Convolutional neural network (CNN)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286201" y="1939349"/>
            <a:ext cx="601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Recurrent neural network (RNN)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89669" y="3010612"/>
            <a:ext cx="12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1839533" y="3121548"/>
            <a:ext cx="583560" cy="2729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40726" y="4474575"/>
            <a:ext cx="1693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Vector </a:t>
            </a:r>
            <a:r>
              <a:rPr lang="en-US" altLang="zh-TW" sz="2400" dirty="0" err="1"/>
              <a:t>Seq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 rot="5400000">
            <a:off x="1813724" y="4602289"/>
            <a:ext cx="601685" cy="3064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3182330" y="3768023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330" y="3768023"/>
                <a:ext cx="2834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6710727" y="3747223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27" y="3747223"/>
                <a:ext cx="28828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號: 向右 31"/>
          <p:cNvSpPr/>
          <p:nvPr/>
        </p:nvSpPr>
        <p:spPr>
          <a:xfrm>
            <a:off x="3556928" y="3841499"/>
            <a:ext cx="616738" cy="3830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/>
          <p:cNvSpPr/>
          <p:nvPr/>
        </p:nvSpPr>
        <p:spPr>
          <a:xfrm>
            <a:off x="6093989" y="3816477"/>
            <a:ext cx="616738" cy="3830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 rot="5400000">
            <a:off x="2213280" y="4602289"/>
            <a:ext cx="601685" cy="3064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 rot="5400000">
            <a:off x="2619197" y="4610043"/>
            <a:ext cx="601685" cy="3064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85" y="3706211"/>
            <a:ext cx="671910" cy="621008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 rot="5400000">
            <a:off x="7292510" y="3129712"/>
            <a:ext cx="583560" cy="2729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 rot="5400000">
            <a:off x="7266701" y="4610453"/>
            <a:ext cx="601685" cy="3064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 rot="5400000">
            <a:off x="7666257" y="4610453"/>
            <a:ext cx="601685" cy="3064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 rot="5400000">
            <a:off x="8072174" y="4618207"/>
            <a:ext cx="601685" cy="3064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2" name="箭號: 向右 41"/>
          <p:cNvSpPr/>
          <p:nvPr/>
        </p:nvSpPr>
        <p:spPr>
          <a:xfrm rot="16200000">
            <a:off x="4728234" y="5004077"/>
            <a:ext cx="806687" cy="4875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0C1DF0-2FD0-488D-95CD-87122C7ED6D5}"/>
              </a:ext>
            </a:extLst>
          </p:cNvPr>
          <p:cNvSpPr/>
          <p:nvPr/>
        </p:nvSpPr>
        <p:spPr>
          <a:xfrm>
            <a:off x="1413003" y="378141"/>
            <a:ext cx="6316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Deep Learning in One Slide (Review)</a:t>
            </a:r>
            <a:endParaRPr lang="zh-TW" altLang="en-US" sz="3200" b="1" i="1" u="sng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09A970-81B2-4BB2-BDFB-3F3613C5A979}"/>
              </a:ext>
            </a:extLst>
          </p:cNvPr>
          <p:cNvSpPr txBox="1"/>
          <p:nvPr/>
        </p:nvSpPr>
        <p:spPr>
          <a:xfrm>
            <a:off x="952259" y="5034972"/>
            <a:ext cx="26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(speech, video, sentence)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279DB44-E399-44B8-81D4-74A668FF9197}"/>
              </a:ext>
            </a:extLst>
          </p:cNvPr>
          <p:cNvSpPr txBox="1"/>
          <p:nvPr/>
        </p:nvSpPr>
        <p:spPr>
          <a:xfrm>
            <a:off x="696999" y="2389880"/>
            <a:ext cx="803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Different networks can take different kinds of input/output.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32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 animBg="1"/>
      <p:bldP spid="16" grpId="0"/>
      <p:bldP spid="17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13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0D3BF-4DA5-47BD-8D29-B41F795F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questions ……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90824B7-66AD-4268-912F-8096D05B1DA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EF58A8D-9A70-40DB-92EF-0959D21ADE3A}"/>
              </a:ext>
            </a:extLst>
          </p:cNvPr>
          <p:cNvSpPr/>
          <p:nvPr/>
        </p:nvSpPr>
        <p:spPr>
          <a:xfrm>
            <a:off x="628650" y="3362178"/>
            <a:ext cx="7886700" cy="12520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705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8DBB6-F0A7-40FB-A777-A9596DB0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F8C377-0795-4A64-BACE-98D21EAD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Discriminator is a function D (network, can deep) </a:t>
            </a:r>
          </a:p>
          <a:p>
            <a:pPr lvl="1"/>
            <a:endParaRPr lang="en-US" altLang="zh-TW" sz="2000" dirty="0"/>
          </a:p>
          <a:p>
            <a:endParaRPr lang="en-US" altLang="zh-TW" sz="2400" dirty="0"/>
          </a:p>
          <a:p>
            <a:pPr lvl="1"/>
            <a:r>
              <a:rPr lang="en-US" altLang="zh-TW" dirty="0"/>
              <a:t>Input x: an object x (e.g. an image)</a:t>
            </a:r>
          </a:p>
          <a:p>
            <a:pPr lvl="1"/>
            <a:r>
              <a:rPr lang="en-US" altLang="zh-TW" dirty="0"/>
              <a:t>Output D(x): scalar which represents how “good” an object x is</a:t>
            </a:r>
            <a:endParaRPr lang="zh-TW" altLang="en-US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CA1578C9-63FA-422A-8869-3760279CB59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40125" y="2390775"/>
          <a:ext cx="18002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方程式" r:id="rId3" imgW="698400" imgH="177480" progId="Equation.3">
                  <p:embed/>
                </p:oleObj>
              </mc:Choice>
              <mc:Fallback>
                <p:oleObj name="方程式" r:id="rId3" imgW="698400" imgH="177480" progId="Equation.3">
                  <p:embed/>
                  <p:pic>
                    <p:nvPicPr>
                      <p:cNvPr id="4" name="Object 12">
                        <a:extLst>
                          <a:ext uri="{FF2B5EF4-FFF2-40B4-BE49-F238E27FC236}">
                            <a16:creationId xmlns:a16="http://schemas.microsoft.com/office/drawing/2014/main" id="{CA1578C9-63FA-422A-8869-3760279CB5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2390775"/>
                        <a:ext cx="1800225" cy="4587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53589A15-4CD3-478C-AF82-1175168BD6C0}"/>
              </a:ext>
            </a:extLst>
          </p:cNvPr>
          <p:cNvGrpSpPr/>
          <p:nvPr/>
        </p:nvGrpSpPr>
        <p:grpSpPr>
          <a:xfrm>
            <a:off x="816714" y="4358816"/>
            <a:ext cx="3988185" cy="879920"/>
            <a:chOff x="801889" y="3760883"/>
            <a:chExt cx="3988185" cy="87992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B33563A-616D-4BC3-A83E-C79157C4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889" y="3760883"/>
              <a:ext cx="879920" cy="87992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F7CA95-AECD-42E1-8D2B-BFFE6B48FBA3}"/>
                </a:ext>
              </a:extLst>
            </p:cNvPr>
            <p:cNvSpPr/>
            <p:nvPr/>
          </p:nvSpPr>
          <p:spPr>
            <a:xfrm>
              <a:off x="2116460" y="377476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5F8F5924-2790-4F2B-A7C9-DF5EDEBC66BA}"/>
                </a:ext>
              </a:extLst>
            </p:cNvPr>
            <p:cNvSpPr/>
            <p:nvPr/>
          </p:nvSpPr>
          <p:spPr>
            <a:xfrm>
              <a:off x="1681809" y="396533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DD0037BC-D66A-4B0D-A630-600CD9170D98}"/>
                </a:ext>
              </a:extLst>
            </p:cNvPr>
            <p:cNvSpPr/>
            <p:nvPr/>
          </p:nvSpPr>
          <p:spPr>
            <a:xfrm>
              <a:off x="3487184" y="396533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6F9D4AB-93A0-4ADA-851F-459ADE61A42D}"/>
                </a:ext>
              </a:extLst>
            </p:cNvPr>
            <p:cNvSpPr txBox="1"/>
            <p:nvPr/>
          </p:nvSpPr>
          <p:spPr>
            <a:xfrm>
              <a:off x="3916528" y="3962066"/>
              <a:ext cx="873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1.0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F464D73-956B-4EFA-AC33-A268B9C050FA}"/>
              </a:ext>
            </a:extLst>
          </p:cNvPr>
          <p:cNvGrpSpPr/>
          <p:nvPr/>
        </p:nvGrpSpPr>
        <p:grpSpPr>
          <a:xfrm>
            <a:off x="4798546" y="4328525"/>
            <a:ext cx="3946071" cy="893390"/>
            <a:chOff x="833421" y="5317338"/>
            <a:chExt cx="3946071" cy="89339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99C7FF7-4B82-4430-A198-E36DDF92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21" y="5317688"/>
              <a:ext cx="848388" cy="89304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C8ECA5-A5B7-47C5-91A4-5925FC9145A1}"/>
                </a:ext>
              </a:extLst>
            </p:cNvPr>
            <p:cNvSpPr/>
            <p:nvPr/>
          </p:nvSpPr>
          <p:spPr>
            <a:xfrm>
              <a:off x="2089100" y="5317338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56A2B498-3008-4EAE-A219-4AF109E90C2B}"/>
                </a:ext>
              </a:extLst>
            </p:cNvPr>
            <p:cNvSpPr/>
            <p:nvPr/>
          </p:nvSpPr>
          <p:spPr>
            <a:xfrm>
              <a:off x="1676764" y="5494562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D8B958DE-CCD2-46EF-AB72-269015DB36F6}"/>
                </a:ext>
              </a:extLst>
            </p:cNvPr>
            <p:cNvSpPr/>
            <p:nvPr/>
          </p:nvSpPr>
          <p:spPr>
            <a:xfrm>
              <a:off x="3482139" y="5494562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534372A-9651-43D8-8E05-2E127DEB97B4}"/>
                </a:ext>
              </a:extLst>
            </p:cNvPr>
            <p:cNvSpPr txBox="1"/>
            <p:nvPr/>
          </p:nvSpPr>
          <p:spPr>
            <a:xfrm>
              <a:off x="3905946" y="5481803"/>
              <a:ext cx="873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0.1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7C3BA0-A346-4751-B537-1198130A4554}"/>
              </a:ext>
            </a:extLst>
          </p:cNvPr>
          <p:cNvSpPr txBox="1"/>
          <p:nvPr/>
        </p:nvSpPr>
        <p:spPr>
          <a:xfrm>
            <a:off x="537294" y="5603668"/>
            <a:ext cx="748910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Can we use the discriminator to generate objects?</a:t>
            </a:r>
            <a:endParaRPr lang="zh-TW" altLang="en-US" sz="2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DD701E-1C3C-4FF1-80F6-FC1D19B915B8}"/>
              </a:ext>
            </a:extLst>
          </p:cNvPr>
          <p:cNvSpPr txBox="1"/>
          <p:nvPr/>
        </p:nvSpPr>
        <p:spPr>
          <a:xfrm>
            <a:off x="7843818" y="6000214"/>
            <a:ext cx="77034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Yes.</a:t>
            </a:r>
            <a:endParaRPr lang="zh-TW" altLang="en-US" sz="2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AB7A648-9610-4F7C-AB57-70B6B925D693}"/>
              </a:ext>
            </a:extLst>
          </p:cNvPr>
          <p:cNvSpPr txBox="1"/>
          <p:nvPr/>
        </p:nvSpPr>
        <p:spPr>
          <a:xfrm>
            <a:off x="4007553" y="541069"/>
            <a:ext cx="4821552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Evaluation function, Potential Function, Evaluation Function 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170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A28EE-5DBD-4D87-8E52-68A4C506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99B59B-C26E-48B8-9A04-469325FD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easier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catch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relation</a:t>
            </a:r>
            <a:r>
              <a:rPr lang="zh-TW" altLang="en-US" dirty="0"/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components by top-down evaluation.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1547002-3E0B-420A-80A4-93B0341D29CE}"/>
              </a:ext>
            </a:extLst>
          </p:cNvPr>
          <p:cNvGrpSpPr/>
          <p:nvPr/>
        </p:nvGrpSpPr>
        <p:grpSpPr>
          <a:xfrm>
            <a:off x="1031640" y="3462942"/>
            <a:ext cx="4555231" cy="2299469"/>
            <a:chOff x="628650" y="3516584"/>
            <a:chExt cx="4555231" cy="229946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D91CDD6-906B-45D7-8A64-06DD519F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3516584"/>
              <a:ext cx="1927793" cy="191551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106A3F-453E-44CD-AB2C-A641F7F645A5}"/>
                </a:ext>
              </a:extLst>
            </p:cNvPr>
            <p:cNvSpPr/>
            <p:nvPr/>
          </p:nvSpPr>
          <p:spPr>
            <a:xfrm>
              <a:off x="2169068" y="4825471"/>
              <a:ext cx="116746" cy="1057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30A7D8D-7701-40DA-9277-E5F298022A3D}"/>
                </a:ext>
              </a:extLst>
            </p:cNvPr>
            <p:cNvSpPr txBox="1"/>
            <p:nvPr/>
          </p:nvSpPr>
          <p:spPr>
            <a:xfrm>
              <a:off x="690985" y="5354388"/>
              <a:ext cx="181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ea typeface="標楷體" panose="03000509000000000000" pitchFamily="65" charset="-120"/>
                </a:rPr>
                <a:t>我覺得不行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F61E2D4-0262-424C-B709-9D48C9FE258B}"/>
                </a:ext>
              </a:extLst>
            </p:cNvPr>
            <p:cNvSpPr txBox="1"/>
            <p:nvPr/>
          </p:nvSpPr>
          <p:spPr>
            <a:xfrm>
              <a:off x="2660925" y="5354388"/>
              <a:ext cx="2522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ea typeface="標楷體" panose="03000509000000000000" pitchFamily="65" charset="-120"/>
                </a:rPr>
                <a:t>我覺得其實 </a:t>
              </a:r>
              <a:r>
                <a:rPr lang="en-US" altLang="zh-TW" sz="2400" dirty="0">
                  <a:ea typeface="標楷體" panose="03000509000000000000" pitchFamily="65" charset="-120"/>
                </a:rPr>
                <a:t>OK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B0ED0C2-2A8B-4E89-97B1-2404F422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8991" y="3530944"/>
              <a:ext cx="1927793" cy="191551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416C586-9269-4A39-911C-275A01BE83BD}"/>
                </a:ext>
              </a:extLst>
            </p:cNvPr>
            <p:cNvSpPr/>
            <p:nvPr/>
          </p:nvSpPr>
          <p:spPr>
            <a:xfrm>
              <a:off x="4360359" y="4808717"/>
              <a:ext cx="116746" cy="1368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7A4547-8DE3-4C03-BD05-EF45F3E9C4EA}"/>
                </a:ext>
              </a:extLst>
            </p:cNvPr>
            <p:cNvSpPr/>
            <p:nvPr/>
          </p:nvSpPr>
          <p:spPr>
            <a:xfrm>
              <a:off x="4122849" y="4808717"/>
              <a:ext cx="237510" cy="13682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0F1ED5-0B78-4238-9122-C42D9B537D66}"/>
                </a:ext>
              </a:extLst>
            </p:cNvPr>
            <p:cNvSpPr/>
            <p:nvPr/>
          </p:nvSpPr>
          <p:spPr>
            <a:xfrm rot="5400000">
              <a:off x="4254132" y="5031689"/>
              <a:ext cx="309123" cy="13682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B8ED40-C6AA-4E69-8627-64AB84FE8DE6}"/>
              </a:ext>
            </a:extLst>
          </p:cNvPr>
          <p:cNvSpPr txBox="1"/>
          <p:nvPr/>
        </p:nvSpPr>
        <p:spPr>
          <a:xfrm>
            <a:off x="5869419" y="4977317"/>
            <a:ext cx="2347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CNN filter is good enough.</a:t>
            </a:r>
            <a:endParaRPr lang="zh-TW" altLang="en-US" sz="240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E202C49-F05F-49F4-8D58-70F40BD234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8015" y="3694515"/>
          <a:ext cx="12965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194">
                  <a:extLst>
                    <a:ext uri="{9D8B030D-6E8A-4147-A177-3AD203B41FA5}">
                      <a16:colId xmlns:a16="http://schemas.microsoft.com/office/drawing/2014/main" val="755592603"/>
                    </a:ext>
                  </a:extLst>
                </a:gridCol>
                <a:gridCol w="432194">
                  <a:extLst>
                    <a:ext uri="{9D8B030D-6E8A-4147-A177-3AD203B41FA5}">
                      <a16:colId xmlns:a16="http://schemas.microsoft.com/office/drawing/2014/main" val="3452417014"/>
                    </a:ext>
                  </a:extLst>
                </a:gridCol>
                <a:gridCol w="432194">
                  <a:extLst>
                    <a:ext uri="{9D8B030D-6E8A-4147-A177-3AD203B41FA5}">
                      <a16:colId xmlns:a16="http://schemas.microsoft.com/office/drawing/2014/main" val="243467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76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78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89578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C9CFE086-854D-4956-B1E0-66D97E340329}"/>
              </a:ext>
            </a:extLst>
          </p:cNvPr>
          <p:cNvSpPr/>
          <p:nvPr/>
        </p:nvSpPr>
        <p:spPr>
          <a:xfrm>
            <a:off x="6662055" y="4049486"/>
            <a:ext cx="464457" cy="38557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CC11997-0E77-4912-85B3-F48ED11F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23" y="2803989"/>
            <a:ext cx="6032954" cy="20049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D45072-DD0A-4FDB-A6BD-D7BBC0B4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4FB43-DB39-404F-80AB-717902792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Suppose we already have a good discriminator D(x) …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C54199-47DD-4C89-AC2D-CC8469D98230}"/>
              </a:ext>
            </a:extLst>
          </p:cNvPr>
          <p:cNvSpPr txBox="1"/>
          <p:nvPr/>
        </p:nvSpPr>
        <p:spPr>
          <a:xfrm>
            <a:off x="1718741" y="5852071"/>
            <a:ext cx="568261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How to learn the discriminator?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23F13A-1F75-42C4-9D71-9DD4C2CA64A9}"/>
              </a:ext>
            </a:extLst>
          </p:cNvPr>
          <p:cNvSpPr txBox="1"/>
          <p:nvPr/>
        </p:nvSpPr>
        <p:spPr>
          <a:xfrm>
            <a:off x="1524680" y="4808980"/>
            <a:ext cx="405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Enumerate all possible x !!!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6B98CDB-636D-4CBA-8A23-6A04FEC07A0A}"/>
              </a:ext>
            </a:extLst>
          </p:cNvPr>
          <p:cNvSpPr txBox="1"/>
          <p:nvPr/>
        </p:nvSpPr>
        <p:spPr>
          <a:xfrm>
            <a:off x="5003481" y="5257087"/>
            <a:ext cx="249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It is feasible 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87875-2A90-4D3A-A407-C834F9C7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823CC-3C7C-4743-8A1A-D4E6AE990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 have some real images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ACB454-C0BB-40F4-9BA1-43EF1484FA15}"/>
              </a:ext>
            </a:extLst>
          </p:cNvPr>
          <p:cNvSpPr txBox="1"/>
          <p:nvPr/>
        </p:nvSpPr>
        <p:spPr>
          <a:xfrm>
            <a:off x="486867" y="6050289"/>
            <a:ext cx="817026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 training needs some negative examples.</a:t>
            </a:r>
            <a:endParaRPr lang="zh-TW" altLang="en-US" sz="28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3C5DBC1-C2FF-4431-A24B-C04094C71128}"/>
              </a:ext>
            </a:extLst>
          </p:cNvPr>
          <p:cNvGrpSpPr/>
          <p:nvPr/>
        </p:nvGrpSpPr>
        <p:grpSpPr>
          <a:xfrm>
            <a:off x="239815" y="2607854"/>
            <a:ext cx="4401576" cy="1122019"/>
            <a:chOff x="628650" y="2528982"/>
            <a:chExt cx="4401576" cy="112201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6D1802A-122F-4E19-BAA9-7FB8E046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662983"/>
              <a:ext cx="805004" cy="80500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7D5B7C7-786F-49C6-BDCD-7BDC5428E937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33B9F13F-D6CB-48BD-B84D-8F34485ECCD6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A4E79A77-7F47-4B24-8C65-AA962789D3BE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BF0FCB2-D435-45A5-B4B1-82EEDE6CB4D9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3A8A899-8F8A-49DA-A7E9-86D27B4620B9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4" name="箭號: 左-右雙向 13">
              <a:extLst>
                <a:ext uri="{FF2B5EF4-FFF2-40B4-BE49-F238E27FC236}">
                  <a16:creationId xmlns:a16="http://schemas.microsoft.com/office/drawing/2014/main" id="{4D8744EB-A0DF-4EB5-9F0C-4386A79980D2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2184913-C6AB-4C4C-8727-FCA2DF9010C7}"/>
              </a:ext>
            </a:extLst>
          </p:cNvPr>
          <p:cNvGrpSpPr/>
          <p:nvPr/>
        </p:nvGrpSpPr>
        <p:grpSpPr>
          <a:xfrm>
            <a:off x="5435777" y="2573354"/>
            <a:ext cx="3673034" cy="1122019"/>
            <a:chOff x="1357192" y="2528982"/>
            <a:chExt cx="3673034" cy="112201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FF208C3-9DFF-489C-AFAF-B7E3F6C6E9E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2B51058F-D076-4E06-9CF3-9788087CE5E2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4E0B5105-B1F0-416D-8F91-3C8F71E946F9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2F350B8-437D-4003-9710-A24FF4D77C0A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A673E44-CEF6-4E6D-AA2A-4A1862250588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23" name="箭號: 左-右雙向 22">
              <a:extLst>
                <a:ext uri="{FF2B5EF4-FFF2-40B4-BE49-F238E27FC236}">
                  <a16:creationId xmlns:a16="http://schemas.microsoft.com/office/drawing/2014/main" id="{C1A7622C-904F-4BE3-85C9-14857AE6A419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3BDD284-0F6B-432A-8305-38874279743F}"/>
              </a:ext>
            </a:extLst>
          </p:cNvPr>
          <p:cNvGrpSpPr/>
          <p:nvPr/>
        </p:nvGrpSpPr>
        <p:grpSpPr>
          <a:xfrm>
            <a:off x="968357" y="3920666"/>
            <a:ext cx="3673034" cy="1122019"/>
            <a:chOff x="1357192" y="2528982"/>
            <a:chExt cx="3673034" cy="112201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F5D1C9-E851-4CA1-A5D7-5CB22116D4CD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27" name="箭號: 向右 26">
              <a:extLst>
                <a:ext uri="{FF2B5EF4-FFF2-40B4-BE49-F238E27FC236}">
                  <a16:creationId xmlns:a16="http://schemas.microsoft.com/office/drawing/2014/main" id="{7698E6D6-D456-4836-9DBF-53FA4B838A39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420D7D14-B1FA-4088-A191-E4A1357E8EF0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ED47864-515A-428C-B5B1-49096EFED390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1EBD273-6422-4957-8237-3C6525FE81EE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1" name="箭號: 左-右雙向 30">
              <a:extLst>
                <a:ext uri="{FF2B5EF4-FFF2-40B4-BE49-F238E27FC236}">
                  <a16:creationId xmlns:a16="http://schemas.microsoft.com/office/drawing/2014/main" id="{949849C1-089A-4664-890C-CB53A9B66D38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51FC300-EB57-457F-8083-89126E8E6206}"/>
              </a:ext>
            </a:extLst>
          </p:cNvPr>
          <p:cNvGrpSpPr/>
          <p:nvPr/>
        </p:nvGrpSpPr>
        <p:grpSpPr>
          <a:xfrm>
            <a:off x="5435777" y="3871652"/>
            <a:ext cx="3673034" cy="1122019"/>
            <a:chOff x="1357192" y="2528982"/>
            <a:chExt cx="3673034" cy="112201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53E33D-23D1-42D2-880E-F5E2A00EDC1E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684595B7-F522-4015-918C-A013891D79FC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2B813E3B-C6BA-428A-8D7B-26AA27000ED1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C109D0B-8208-4F53-ABEF-A76144D4F8BD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92668012-C32B-4164-9238-6CABFEEF6E36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9" name="箭號: 左-右雙向 38">
              <a:extLst>
                <a:ext uri="{FF2B5EF4-FFF2-40B4-BE49-F238E27FC236}">
                  <a16:creationId xmlns:a16="http://schemas.microsoft.com/office/drawing/2014/main" id="{D0D4282C-7BAC-4AEC-8418-9E0C5E0A4A32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93E738F7-F965-42C0-8ADE-E5E69460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56" y="2741855"/>
            <a:ext cx="805004" cy="8050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A6256EA-55D0-4657-9391-5176ABA03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5" y="4039982"/>
            <a:ext cx="805004" cy="8050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CC7217-3ED9-4F82-B6EE-0CC9F9B80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70" y="4014946"/>
            <a:ext cx="805004" cy="805004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2E54C3A2-15D5-48C3-832B-EC11CB1739AA}"/>
              </a:ext>
            </a:extLst>
          </p:cNvPr>
          <p:cNvSpPr txBox="1"/>
          <p:nvPr/>
        </p:nvSpPr>
        <p:spPr>
          <a:xfrm>
            <a:off x="1336107" y="5254081"/>
            <a:ext cx="647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Discriminator only learns to output “1” (real).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39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6E959-D8A4-42A2-84DF-DC4A887E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4083E-35B4-48BE-A5B8-6327CF44D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B5D4DA8-CC40-4F6A-A5BF-D60BCC1981D8}"/>
              </a:ext>
            </a:extLst>
          </p:cNvPr>
          <p:cNvCxnSpPr>
            <a:cxnSpLocks/>
          </p:cNvCxnSpPr>
          <p:nvPr/>
        </p:nvCxnSpPr>
        <p:spPr>
          <a:xfrm>
            <a:off x="3232295" y="5017217"/>
            <a:ext cx="53685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5075373B-1DB9-4F89-809A-0F27579CEC3C}"/>
              </a:ext>
            </a:extLst>
          </p:cNvPr>
          <p:cNvSpPr/>
          <p:nvPr/>
        </p:nvSpPr>
        <p:spPr>
          <a:xfrm rot="21442184">
            <a:off x="3157529" y="3682118"/>
            <a:ext cx="4988173" cy="145460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FE56CE8-BE8F-4D3D-B3E1-A9B725E24B67}"/>
              </a:ext>
            </a:extLst>
          </p:cNvPr>
          <p:cNvGrpSpPr/>
          <p:nvPr/>
        </p:nvGrpSpPr>
        <p:grpSpPr>
          <a:xfrm flipV="1">
            <a:off x="4985555" y="4872163"/>
            <a:ext cx="1494714" cy="258268"/>
            <a:chOff x="3483686" y="6471270"/>
            <a:chExt cx="2238179" cy="386730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7544CE2-1071-40B2-A757-754992866F9A}"/>
                </a:ext>
              </a:extLst>
            </p:cNvPr>
            <p:cNvSpPr/>
            <p:nvPr/>
          </p:nvSpPr>
          <p:spPr>
            <a:xfrm>
              <a:off x="4431073" y="6475586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0C97068-30EF-4B84-AE54-C477A2B47EBD}"/>
                </a:ext>
              </a:extLst>
            </p:cNvPr>
            <p:cNvSpPr/>
            <p:nvPr/>
          </p:nvSpPr>
          <p:spPr>
            <a:xfrm>
              <a:off x="4040175" y="6475584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07E41CC-7AA9-4393-BED3-44FBEB724C9C}"/>
                </a:ext>
              </a:extLst>
            </p:cNvPr>
            <p:cNvSpPr/>
            <p:nvPr/>
          </p:nvSpPr>
          <p:spPr>
            <a:xfrm>
              <a:off x="4777814" y="6475582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255C61B-C7C8-4B70-A9B0-A1512EF0CC51}"/>
                </a:ext>
              </a:extLst>
            </p:cNvPr>
            <p:cNvSpPr/>
            <p:nvPr/>
          </p:nvSpPr>
          <p:spPr>
            <a:xfrm>
              <a:off x="3483686" y="6471270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DA2531A6-554A-4CE1-B325-DFAB4C2E9BBA}"/>
                </a:ext>
              </a:extLst>
            </p:cNvPr>
            <p:cNvSpPr/>
            <p:nvPr/>
          </p:nvSpPr>
          <p:spPr>
            <a:xfrm>
              <a:off x="5359564" y="6495699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C96F2C7-A424-4A1A-B5F2-5798B976A115}"/>
              </a:ext>
            </a:extLst>
          </p:cNvPr>
          <p:cNvSpPr/>
          <p:nvPr/>
        </p:nvSpPr>
        <p:spPr>
          <a:xfrm>
            <a:off x="6573203" y="3833578"/>
            <a:ext cx="692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D(x)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D8F8AA-CED1-49BD-8A66-56779169ABF1}"/>
              </a:ext>
            </a:extLst>
          </p:cNvPr>
          <p:cNvSpPr txBox="1"/>
          <p:nvPr/>
        </p:nvSpPr>
        <p:spPr>
          <a:xfrm>
            <a:off x="4673078" y="5074741"/>
            <a:ext cx="213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real examples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8357898-0512-4185-B4C4-5FFD2631B7F9}"/>
              </a:ext>
            </a:extLst>
          </p:cNvPr>
          <p:cNvCxnSpPr/>
          <p:nvPr/>
        </p:nvCxnSpPr>
        <p:spPr>
          <a:xfrm flipV="1">
            <a:off x="4998255" y="386447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5B54D52-B094-40D7-9290-7224153D0AE3}"/>
              </a:ext>
            </a:extLst>
          </p:cNvPr>
          <p:cNvCxnSpPr/>
          <p:nvPr/>
        </p:nvCxnSpPr>
        <p:spPr>
          <a:xfrm flipV="1">
            <a:off x="5357193" y="345293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32D06D7-6638-4215-B62D-A81F23CAC445}"/>
              </a:ext>
            </a:extLst>
          </p:cNvPr>
          <p:cNvCxnSpPr/>
          <p:nvPr/>
        </p:nvCxnSpPr>
        <p:spPr>
          <a:xfrm flipV="1">
            <a:off x="5706751" y="324716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B0B62D5-37A9-459C-AF20-02E30509B4E3}"/>
              </a:ext>
            </a:extLst>
          </p:cNvPr>
          <p:cNvCxnSpPr/>
          <p:nvPr/>
        </p:nvCxnSpPr>
        <p:spPr>
          <a:xfrm flipV="1">
            <a:off x="6059925" y="3440235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C67CCBF-FCF4-4D44-BAF8-CC1317D87CC0}"/>
              </a:ext>
            </a:extLst>
          </p:cNvPr>
          <p:cNvCxnSpPr/>
          <p:nvPr/>
        </p:nvCxnSpPr>
        <p:spPr>
          <a:xfrm flipV="1">
            <a:off x="6364725" y="365870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47E49D-888A-4B56-9F23-CCE930FA2452}"/>
              </a:ext>
            </a:extLst>
          </p:cNvPr>
          <p:cNvCxnSpPr>
            <a:cxnSpLocks/>
          </p:cNvCxnSpPr>
          <p:nvPr/>
        </p:nvCxnSpPr>
        <p:spPr>
          <a:xfrm>
            <a:off x="4534116" y="4276010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7A853E-A9BB-45A1-AFF3-9CFB1BB31AD4}"/>
              </a:ext>
            </a:extLst>
          </p:cNvPr>
          <p:cNvCxnSpPr>
            <a:cxnSpLocks/>
          </p:cNvCxnSpPr>
          <p:nvPr/>
        </p:nvCxnSpPr>
        <p:spPr>
          <a:xfrm>
            <a:off x="4140416" y="4427187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E978237-AF0E-4E82-B9BE-90631C2E58F9}"/>
              </a:ext>
            </a:extLst>
          </p:cNvPr>
          <p:cNvCxnSpPr>
            <a:cxnSpLocks/>
          </p:cNvCxnSpPr>
          <p:nvPr/>
        </p:nvCxnSpPr>
        <p:spPr>
          <a:xfrm>
            <a:off x="3822916" y="4538474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E6506C3-2E01-48A5-9156-70870BAF09DA}"/>
              </a:ext>
            </a:extLst>
          </p:cNvPr>
          <p:cNvCxnSpPr>
            <a:cxnSpLocks/>
          </p:cNvCxnSpPr>
          <p:nvPr/>
        </p:nvCxnSpPr>
        <p:spPr>
          <a:xfrm>
            <a:off x="7754281" y="4679825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935807E-2BB9-4DFC-ACAD-683B61C46A08}"/>
              </a:ext>
            </a:extLst>
          </p:cNvPr>
          <p:cNvCxnSpPr>
            <a:cxnSpLocks/>
          </p:cNvCxnSpPr>
          <p:nvPr/>
        </p:nvCxnSpPr>
        <p:spPr>
          <a:xfrm>
            <a:off x="7430891" y="4508904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D7007E4-5527-4E37-BA46-FF17D55E3CC5}"/>
              </a:ext>
            </a:extLst>
          </p:cNvPr>
          <p:cNvCxnSpPr>
            <a:cxnSpLocks/>
          </p:cNvCxnSpPr>
          <p:nvPr/>
        </p:nvCxnSpPr>
        <p:spPr>
          <a:xfrm>
            <a:off x="7164191" y="4331906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E8463C-CFC7-4140-8673-93FB2D4CF046}"/>
              </a:ext>
            </a:extLst>
          </p:cNvPr>
          <p:cNvSpPr txBox="1"/>
          <p:nvPr/>
        </p:nvSpPr>
        <p:spPr>
          <a:xfrm>
            <a:off x="635805" y="5574319"/>
            <a:ext cx="542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In practice, you cannot decrease all the x other than real examples.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C04A484-9F7D-4624-BB77-7205B16B9268}"/>
              </a:ext>
            </a:extLst>
          </p:cNvPr>
          <p:cNvGrpSpPr/>
          <p:nvPr/>
        </p:nvGrpSpPr>
        <p:grpSpPr>
          <a:xfrm>
            <a:off x="404514" y="1816727"/>
            <a:ext cx="4716532" cy="1236898"/>
            <a:chOff x="4323108" y="2917584"/>
            <a:chExt cx="4716532" cy="1236898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E2E282F-0DBA-43BC-9CAA-94D7F51F310C}"/>
                </a:ext>
              </a:extLst>
            </p:cNvPr>
            <p:cNvGrpSpPr/>
            <p:nvPr/>
          </p:nvGrpSpPr>
          <p:grpSpPr>
            <a:xfrm>
              <a:off x="5445222" y="3048404"/>
              <a:ext cx="2512156" cy="949884"/>
              <a:chOff x="5464598" y="3000916"/>
              <a:chExt cx="2512156" cy="94988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FA7A7FC-856D-49E1-9F30-EE055579682E}"/>
                  </a:ext>
                </a:extLst>
              </p:cNvPr>
              <p:cNvSpPr/>
              <p:nvPr/>
            </p:nvSpPr>
            <p:spPr>
              <a:xfrm>
                <a:off x="6118343" y="3000916"/>
                <a:ext cx="1262490" cy="94988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Discriminator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32" name="箭號: 向右 31">
                <a:extLst>
                  <a:ext uri="{FF2B5EF4-FFF2-40B4-BE49-F238E27FC236}">
                    <a16:creationId xmlns:a16="http://schemas.microsoft.com/office/drawing/2014/main" id="{F9FCA2D3-E17D-40E0-A4E6-1337DC27C395}"/>
                  </a:ext>
                </a:extLst>
              </p:cNvPr>
              <p:cNvSpPr/>
              <p:nvPr/>
            </p:nvSpPr>
            <p:spPr>
              <a:xfrm>
                <a:off x="5464598" y="3292561"/>
                <a:ext cx="407497" cy="42466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箭號: 向右 32">
                <a:extLst>
                  <a:ext uri="{FF2B5EF4-FFF2-40B4-BE49-F238E27FC236}">
                    <a16:creationId xmlns:a16="http://schemas.microsoft.com/office/drawing/2014/main" id="{A09FD2D9-D40E-43AC-AD72-AB8FE899FC5F}"/>
                  </a:ext>
                </a:extLst>
              </p:cNvPr>
              <p:cNvSpPr/>
              <p:nvPr/>
            </p:nvSpPr>
            <p:spPr>
              <a:xfrm>
                <a:off x="7569257" y="3292561"/>
                <a:ext cx="407497" cy="42466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4D3584A-BE0F-4F5A-8C5C-16A988348C6B}"/>
                </a:ext>
              </a:extLst>
            </p:cNvPr>
            <p:cNvSpPr txBox="1"/>
            <p:nvPr/>
          </p:nvSpPr>
          <p:spPr>
            <a:xfrm>
              <a:off x="4323108" y="3114422"/>
              <a:ext cx="1360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object</a:t>
              </a:r>
            </a:p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A2F62EE-BE56-4B7D-9D6C-C415E930BDE0}"/>
                </a:ext>
              </a:extLst>
            </p:cNvPr>
            <p:cNvSpPr txBox="1"/>
            <p:nvPr/>
          </p:nvSpPr>
          <p:spPr>
            <a:xfrm>
              <a:off x="7678645" y="3114422"/>
              <a:ext cx="1360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</a:p>
            <a:p>
              <a:pPr algn="ctr"/>
              <a:r>
                <a:rPr lang="en-US" altLang="zh-TW" sz="2400" dirty="0"/>
                <a:t>D(x)</a:t>
              </a:r>
              <a:endParaRPr lang="zh-TW" altLang="en-US" sz="24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9D5ABEF-9E6D-485E-ADD7-CE991611909A}"/>
                </a:ext>
              </a:extLst>
            </p:cNvPr>
            <p:cNvSpPr/>
            <p:nvPr/>
          </p:nvSpPr>
          <p:spPr>
            <a:xfrm>
              <a:off x="4506469" y="2917584"/>
              <a:ext cx="4312068" cy="12368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75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圖片 58">
            <a:extLst>
              <a:ext uri="{FF2B5EF4-FFF2-40B4-BE49-F238E27FC236}">
                <a16:creationId xmlns:a16="http://schemas.microsoft.com/office/drawing/2014/main" id="{D0465E97-9738-43AC-A135-A76A6F8A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94" y="3935027"/>
            <a:ext cx="851310" cy="8289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ADA4EFF-C8F2-41F8-B878-89F32C7C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082433-0390-424C-8C02-B9F91254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Negative examples are critical.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4F272A7-2A35-497F-894F-07DA82C32798}"/>
              </a:ext>
            </a:extLst>
          </p:cNvPr>
          <p:cNvGrpSpPr/>
          <p:nvPr/>
        </p:nvGrpSpPr>
        <p:grpSpPr>
          <a:xfrm>
            <a:off x="204242" y="2498267"/>
            <a:ext cx="4396786" cy="1122019"/>
            <a:chOff x="244605" y="3920666"/>
            <a:chExt cx="4396786" cy="1122019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5BA2B4-BFA3-4DFE-855B-FB5E248BF107}"/>
                </a:ext>
              </a:extLst>
            </p:cNvPr>
            <p:cNvGrpSpPr/>
            <p:nvPr/>
          </p:nvGrpSpPr>
          <p:grpSpPr>
            <a:xfrm>
              <a:off x="968357" y="3920666"/>
              <a:ext cx="3673034" cy="1122019"/>
              <a:chOff x="1357192" y="2528982"/>
              <a:chExt cx="3673034" cy="1122019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E606150-DB10-470A-B518-7039814DC660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6" name="箭號: 向右 5">
                <a:extLst>
                  <a:ext uri="{FF2B5EF4-FFF2-40B4-BE49-F238E27FC236}">
                    <a16:creationId xmlns:a16="http://schemas.microsoft.com/office/drawing/2014/main" id="{4332CED9-3694-4C45-905B-E86441B786B2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箭號: 向右 6">
                <a:extLst>
                  <a:ext uri="{FF2B5EF4-FFF2-40B4-BE49-F238E27FC236}">
                    <a16:creationId xmlns:a16="http://schemas.microsoft.com/office/drawing/2014/main" id="{C656D103-64CF-4E65-8E42-4784AD6107E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AD07202-191C-455D-8677-D18F8F9C7736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4458851-E755-4E28-8D8E-19CD2ED526E9}"/>
                  </a:ext>
                </a:extLst>
              </p:cNvPr>
              <p:cNvSpPr txBox="1"/>
              <p:nvPr/>
            </p:nvSpPr>
            <p:spPr>
              <a:xfrm>
                <a:off x="4139541" y="2820004"/>
                <a:ext cx="8906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1</a:t>
                </a:r>
              </a:p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(real)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箭號: 左-右雙向 9">
                <a:extLst>
                  <a:ext uri="{FF2B5EF4-FFF2-40B4-BE49-F238E27FC236}">
                    <a16:creationId xmlns:a16="http://schemas.microsoft.com/office/drawing/2014/main" id="{ABDF99BB-5B9A-482F-A3D8-2194BCC9F079}"/>
                  </a:ext>
                </a:extLst>
              </p:cNvPr>
              <p:cNvSpPr/>
              <p:nvPr/>
            </p:nvSpPr>
            <p:spPr>
              <a:xfrm>
                <a:off x="3811026" y="2882511"/>
                <a:ext cx="590485" cy="35299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2C0FCB9-BBC4-4E78-BB9F-20224484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" y="4039982"/>
              <a:ext cx="805004" cy="805004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D2D18F9-904A-4A36-8E7D-12C864931552}"/>
              </a:ext>
            </a:extLst>
          </p:cNvPr>
          <p:cNvGrpSpPr/>
          <p:nvPr/>
        </p:nvGrpSpPr>
        <p:grpSpPr>
          <a:xfrm>
            <a:off x="927994" y="3833629"/>
            <a:ext cx="3673034" cy="1122019"/>
            <a:chOff x="1357192" y="2528982"/>
            <a:chExt cx="3673034" cy="112201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67760A7-1EFE-4A20-BE9F-62B558F1A86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207626BB-DA90-4CFC-A171-DA68116E34F8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CE3824ED-7444-4E04-BC49-824F554D6DA5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F613C28-D3DA-4294-9777-91E99B2750E4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5591930-C03E-4067-B438-320485ACBBF5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0</a:t>
              </a:r>
            </a:p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(fake)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箭號: 左-右雙向 20">
              <a:extLst>
                <a:ext uri="{FF2B5EF4-FFF2-40B4-BE49-F238E27FC236}">
                  <a16:creationId xmlns:a16="http://schemas.microsoft.com/office/drawing/2014/main" id="{2DF86260-8C7C-4E4A-9986-A22060C7FC1E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558E906C-381D-4A67-87A0-DB824A04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42" y="3945361"/>
            <a:ext cx="795410" cy="80824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8C23FA6-5F38-4A48-BE66-FF9EA7B618CE}"/>
              </a:ext>
            </a:extLst>
          </p:cNvPr>
          <p:cNvGrpSpPr/>
          <p:nvPr/>
        </p:nvGrpSpPr>
        <p:grpSpPr>
          <a:xfrm>
            <a:off x="209489" y="5423997"/>
            <a:ext cx="4391539" cy="1073005"/>
            <a:chOff x="267242" y="5686016"/>
            <a:chExt cx="4391539" cy="1073005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114D43D-A73A-4124-AF97-3A31E438A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242" y="5820575"/>
              <a:ext cx="790163" cy="831750"/>
            </a:xfrm>
            <a:prstGeom prst="rect">
              <a:avLst/>
            </a:prstGeom>
          </p:spPr>
        </p:pic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59FC8F3-B8C1-45A1-85A7-902017EE90C2}"/>
                </a:ext>
              </a:extLst>
            </p:cNvPr>
            <p:cNvGrpSpPr/>
            <p:nvPr/>
          </p:nvGrpSpPr>
          <p:grpSpPr>
            <a:xfrm>
              <a:off x="970624" y="5686016"/>
              <a:ext cx="3688157" cy="1073005"/>
              <a:chOff x="1357192" y="2528982"/>
              <a:chExt cx="3688157" cy="1073005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3AF578B-4947-4CFA-8F96-D7BA6C853D82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26" name="箭號: 向右 25">
                <a:extLst>
                  <a:ext uri="{FF2B5EF4-FFF2-40B4-BE49-F238E27FC236}">
                    <a16:creationId xmlns:a16="http://schemas.microsoft.com/office/drawing/2014/main" id="{9C216A14-3BF5-4AEF-B1AC-2AAA7D3885F5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7072DC36-D7DE-431A-955A-ACD8F90D4E5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C740DD3-2150-44C3-99CD-153D8E179389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0.9</a:t>
                </a:r>
                <a:endParaRPr lang="zh-TW" altLang="en-US" sz="2400" dirty="0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A029397-2EC1-491E-BCB0-9C7F0955509A}"/>
                  </a:ext>
                </a:extLst>
              </p:cNvPr>
              <p:cNvSpPr txBox="1"/>
              <p:nvPr/>
            </p:nvSpPr>
            <p:spPr>
              <a:xfrm>
                <a:off x="3340951" y="2861641"/>
                <a:ext cx="17043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Pretty real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9087DA9-42F0-476C-90D2-D4E10BF57B87}"/>
              </a:ext>
            </a:extLst>
          </p:cNvPr>
          <p:cNvGrpSpPr/>
          <p:nvPr/>
        </p:nvGrpSpPr>
        <p:grpSpPr>
          <a:xfrm>
            <a:off x="4715988" y="2498267"/>
            <a:ext cx="4396786" cy="1122019"/>
            <a:chOff x="244605" y="3920666"/>
            <a:chExt cx="4396786" cy="1122019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3BE99973-AC4B-4156-B0E4-15653A33078E}"/>
                </a:ext>
              </a:extLst>
            </p:cNvPr>
            <p:cNvGrpSpPr/>
            <p:nvPr/>
          </p:nvGrpSpPr>
          <p:grpSpPr>
            <a:xfrm>
              <a:off x="968357" y="3920666"/>
              <a:ext cx="3673034" cy="1122019"/>
              <a:chOff x="1357192" y="2528982"/>
              <a:chExt cx="3673034" cy="112201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97F33B-4880-4BDF-A924-F4AD1C13A688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36" name="箭號: 向右 35">
                <a:extLst>
                  <a:ext uri="{FF2B5EF4-FFF2-40B4-BE49-F238E27FC236}">
                    <a16:creationId xmlns:a16="http://schemas.microsoft.com/office/drawing/2014/main" id="{B940DF1B-89AE-4811-8D5A-528C444F6D5B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箭號: 向右 36">
                <a:extLst>
                  <a:ext uri="{FF2B5EF4-FFF2-40B4-BE49-F238E27FC236}">
                    <a16:creationId xmlns:a16="http://schemas.microsoft.com/office/drawing/2014/main" id="{6E42B5B9-2BDC-419D-AC30-307B92D9494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7CB7563-77CA-4FDE-AE0F-461928A81072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455619A3-1A23-4E44-B72B-E2FC38C5F5A9}"/>
                  </a:ext>
                </a:extLst>
              </p:cNvPr>
              <p:cNvSpPr txBox="1"/>
              <p:nvPr/>
            </p:nvSpPr>
            <p:spPr>
              <a:xfrm>
                <a:off x="4139541" y="2820004"/>
                <a:ext cx="8906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1</a:t>
                </a:r>
              </a:p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(real)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0" name="箭號: 左-右雙向 39">
                <a:extLst>
                  <a:ext uri="{FF2B5EF4-FFF2-40B4-BE49-F238E27FC236}">
                    <a16:creationId xmlns:a16="http://schemas.microsoft.com/office/drawing/2014/main" id="{E9191F0B-6253-4BA4-BA3F-221B8514AA2C}"/>
                  </a:ext>
                </a:extLst>
              </p:cNvPr>
              <p:cNvSpPr/>
              <p:nvPr/>
            </p:nvSpPr>
            <p:spPr>
              <a:xfrm>
                <a:off x="3811026" y="2882511"/>
                <a:ext cx="590485" cy="35299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317538A-87C3-434A-ADF9-8BA1EC1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" y="4039982"/>
              <a:ext cx="805004" cy="805004"/>
            </a:xfrm>
            <a:prstGeom prst="rect">
              <a:avLst/>
            </a:prstGeom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BF645C1-605D-4E8A-8F7E-A05CEA02D245}"/>
              </a:ext>
            </a:extLst>
          </p:cNvPr>
          <p:cNvGrpSpPr/>
          <p:nvPr/>
        </p:nvGrpSpPr>
        <p:grpSpPr>
          <a:xfrm>
            <a:off x="5439740" y="3833629"/>
            <a:ext cx="3673034" cy="1122019"/>
            <a:chOff x="1357192" y="2528982"/>
            <a:chExt cx="3673034" cy="112201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D63D2EB-76D9-41C2-A861-ABA64D3E4A7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A4ACC804-62D9-4D75-92C5-FD153C43E01A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1BBEBC26-E950-4F83-B7FF-F730AC19A8BC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D5F88C83-5043-4E12-B3E8-592E964846AE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99FC742-4C00-40FB-9772-4D0B2AB5E362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0</a:t>
              </a:r>
            </a:p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(fake)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7" name="箭號: 左-右雙向 46">
              <a:extLst>
                <a:ext uri="{FF2B5EF4-FFF2-40B4-BE49-F238E27FC236}">
                  <a16:creationId xmlns:a16="http://schemas.microsoft.com/office/drawing/2014/main" id="{67E1E826-F881-436A-BE1C-AEBC96AEBF30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FC3A883E-EBA9-467C-93F3-CEE2EC09B446}"/>
              </a:ext>
            </a:extLst>
          </p:cNvPr>
          <p:cNvCxnSpPr>
            <a:cxnSpLocks/>
          </p:cNvCxnSpPr>
          <p:nvPr/>
        </p:nvCxnSpPr>
        <p:spPr>
          <a:xfrm>
            <a:off x="-52148" y="5141612"/>
            <a:ext cx="44790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3AADC8B-8875-4E4A-823D-6E60AA3ACDB8}"/>
              </a:ext>
            </a:extLst>
          </p:cNvPr>
          <p:cNvSpPr txBox="1"/>
          <p:nvPr/>
        </p:nvSpPr>
        <p:spPr>
          <a:xfrm>
            <a:off x="4715988" y="5510434"/>
            <a:ext cx="4043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generate realistic negative examples?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9640"/>
          </a:xfrm>
        </p:spPr>
        <p:txBody>
          <a:bodyPr>
            <a:noAutofit/>
          </a:bodyPr>
          <a:lstStyle/>
          <a:p>
            <a:r>
              <a:rPr lang="en-US" altLang="zh-TW" b="1" u="sng" dirty="0"/>
              <a:t>General Algorithm</a:t>
            </a:r>
            <a:endParaRPr lang="en-US" altLang="zh-TW" dirty="0"/>
          </a:p>
          <a:p>
            <a:pPr lvl="1"/>
            <a:r>
              <a:rPr lang="en-US" altLang="zh-TW" sz="2800" dirty="0"/>
              <a:t>Given a set of </a:t>
            </a:r>
            <a:r>
              <a:rPr lang="en-US" altLang="zh-TW" sz="2800" dirty="0">
                <a:solidFill>
                  <a:srgbClr val="0000FF"/>
                </a:solidFill>
              </a:rPr>
              <a:t>positive examples</a:t>
            </a:r>
            <a:r>
              <a:rPr lang="en-US" altLang="zh-TW" sz="2800" dirty="0"/>
              <a:t>, randomly generate a set of </a:t>
            </a:r>
            <a:r>
              <a:rPr lang="en-US" altLang="zh-TW" sz="2800" dirty="0">
                <a:solidFill>
                  <a:srgbClr val="FF0000"/>
                </a:solidFill>
              </a:rPr>
              <a:t>negative examples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>
                <a:solidFill>
                  <a:srgbClr val="0000FF"/>
                </a:solidFill>
              </a:rPr>
              <a:t>In each iteration</a:t>
            </a:r>
          </a:p>
          <a:p>
            <a:pPr lvl="2"/>
            <a:r>
              <a:rPr lang="en-US" altLang="zh-TW" sz="2600" dirty="0"/>
              <a:t>Learn a discriminator D that can discriminate positive and negative examples.</a:t>
            </a:r>
          </a:p>
          <a:p>
            <a:pPr lvl="2"/>
            <a:endParaRPr lang="en-US" altLang="zh-TW" sz="2600" dirty="0"/>
          </a:p>
          <a:p>
            <a:pPr lvl="2"/>
            <a:endParaRPr lang="en-US" altLang="zh-TW" sz="2600" dirty="0"/>
          </a:p>
          <a:p>
            <a:pPr lvl="2"/>
            <a:r>
              <a:rPr lang="en-US" altLang="zh-TW" sz="2600" dirty="0"/>
              <a:t>Generate negative examples by </a:t>
            </a:r>
            <a:r>
              <a:rPr lang="en-US" altLang="zh-TW" sz="2800" dirty="0"/>
              <a:t>discriminator D</a:t>
            </a:r>
            <a:endParaRPr lang="en-US" altLang="zh-TW" sz="2600" dirty="0"/>
          </a:p>
          <a:p>
            <a:pPr lvl="2"/>
            <a:endParaRPr lang="en-US" altLang="zh-TW" sz="2600" dirty="0"/>
          </a:p>
          <a:p>
            <a:pPr marL="1371600" lvl="3" indent="0">
              <a:buNone/>
            </a:pPr>
            <a:r>
              <a:rPr lang="en-US" altLang="zh-TW" sz="2400" dirty="0"/>
              <a:t> </a:t>
            </a:r>
          </a:p>
          <a:p>
            <a:pPr lvl="1"/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C66AEFA-969F-4B50-811C-04A147C91E90}"/>
              </a:ext>
            </a:extLst>
          </p:cNvPr>
          <p:cNvGrpSpPr/>
          <p:nvPr/>
        </p:nvGrpSpPr>
        <p:grpSpPr>
          <a:xfrm>
            <a:off x="5502709" y="1851967"/>
            <a:ext cx="1772981" cy="455350"/>
            <a:chOff x="3798412" y="6111526"/>
            <a:chExt cx="2162335" cy="55449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66AF88C-503F-45B3-ADB9-3EE9A4A7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FF73FA5-0DF7-4202-9922-D51B742E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7CA6CB6-0C45-4B5E-8FB5-B7B0EC71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2E5C420-767E-4AE2-8706-B9DC0F83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D5C81C0-6A96-4C17-8715-55E7977CA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939" y="3045683"/>
            <a:ext cx="1772981" cy="46806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4AD8DC7-F2CD-43E5-97AC-9EC278C4565E}"/>
              </a:ext>
            </a:extLst>
          </p:cNvPr>
          <p:cNvSpPr/>
          <p:nvPr/>
        </p:nvSpPr>
        <p:spPr>
          <a:xfrm>
            <a:off x="7430874" y="4348654"/>
            <a:ext cx="864918" cy="730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CF3B52B-4892-4031-8B73-C47E14132ABC}"/>
              </a:ext>
            </a:extLst>
          </p:cNvPr>
          <p:cNvGrpSpPr/>
          <p:nvPr/>
        </p:nvGrpSpPr>
        <p:grpSpPr>
          <a:xfrm>
            <a:off x="2350938" y="4461503"/>
            <a:ext cx="1918355" cy="491926"/>
            <a:chOff x="3798412" y="6111526"/>
            <a:chExt cx="2162335" cy="55449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12AEEF1-74E2-401B-8EC3-5E369A30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FD14019-2842-48CD-8563-03D73C39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8D9258A-D8D8-4F35-A9AB-75D56F812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DD314B2-DAE7-40AA-AF24-046A148D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7C746538-071C-4F0A-A036-E1C044E47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332" y="4461503"/>
            <a:ext cx="1863356" cy="491926"/>
          </a:xfrm>
          <a:prstGeom prst="rect">
            <a:avLst/>
          </a:prstGeom>
        </p:spPr>
      </p:pic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0F22DA59-CDF7-4251-9C94-D0E14BB666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64860" y="5677402"/>
          <a:ext cx="29765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方程式" r:id="rId9" imgW="1079280" imgH="279360" progId="Equation.3">
                  <p:embed/>
                </p:oleObj>
              </mc:Choice>
              <mc:Fallback>
                <p:oleObj name="方程式" r:id="rId9" imgW="1079280" imgH="279360" progId="Equation.3">
                  <p:embed/>
                  <p:pic>
                    <p:nvPicPr>
                      <p:cNvPr id="35" name="Object 12">
                        <a:extLst>
                          <a:ext uri="{FF2B5EF4-FFF2-40B4-BE49-F238E27FC236}">
                            <a16:creationId xmlns:a16="http://schemas.microsoft.com/office/drawing/2014/main" id="{0F22DA59-CDF7-4251-9C94-D0E14BB666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860" y="5677402"/>
                        <a:ext cx="2976563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圖片 35">
            <a:extLst>
              <a:ext uri="{FF2B5EF4-FFF2-40B4-BE49-F238E27FC236}">
                <a16:creationId xmlns:a16="http://schemas.microsoft.com/office/drawing/2014/main" id="{FFBE76C6-502C-4F34-A208-8FBA828D4A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0939" y="5762278"/>
            <a:ext cx="1918355" cy="48342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E816803-87A0-4367-B567-342310647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0938" y="5757396"/>
            <a:ext cx="1980836" cy="49318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83DD-F41A-4C9D-B6A7-E8B5D3BBB28F}"/>
              </a:ext>
            </a:extLst>
          </p:cNvPr>
          <p:cNvSpPr txBox="1"/>
          <p:nvPr/>
        </p:nvSpPr>
        <p:spPr>
          <a:xfrm>
            <a:off x="4236796" y="4457353"/>
            <a:ext cx="670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CD960ABD-C57A-49A6-BB70-E15B103A14B8}"/>
              </a:ext>
            </a:extLst>
          </p:cNvPr>
          <p:cNvSpPr/>
          <p:nvPr/>
        </p:nvSpPr>
        <p:spPr>
          <a:xfrm>
            <a:off x="6832923" y="4457353"/>
            <a:ext cx="48799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A7AB22-D594-42F8-8C4A-EEA01B405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450" y="4457353"/>
            <a:ext cx="1918355" cy="4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1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4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406" y="373609"/>
            <a:ext cx="3345896" cy="1325563"/>
          </a:xfrm>
        </p:spPr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3915914" y="194109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5695701" y="59794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362297" y="18457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177177" y="184577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526505" y="184577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913637" y="184373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802008" y="185530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/>
          <p:cNvSpPr/>
          <p:nvPr/>
        </p:nvSpPr>
        <p:spPr>
          <a:xfrm rot="21442184">
            <a:off x="4179043" y="58637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45639" y="18342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660519" y="18342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009847" y="183420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396979" y="183216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285350" y="184373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188596" y="851725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596" y="851725"/>
                <a:ext cx="719428" cy="369332"/>
              </a:xfrm>
              <a:prstGeom prst="rect">
                <a:avLst/>
              </a:prstGeom>
              <a:blipFill>
                <a:blip r:embed="rId10"/>
                <a:stretch>
                  <a:fillRect l="-932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4047784" y="173977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5932601" y="8763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543090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6177177" y="56498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V="1">
            <a:off x="6362297" y="2526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6615406" y="1739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6804230" y="24110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5158021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49389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47484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44817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3879957" y="407607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手繪多邊形: 圖案 36"/>
          <p:cNvSpPr/>
          <p:nvPr/>
        </p:nvSpPr>
        <p:spPr>
          <a:xfrm rot="21442184">
            <a:off x="5659744" y="273292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326340" y="398075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6141220" y="398075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490548" y="398075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5877680" y="397871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6766051" y="399028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6959549" y="2732928"/>
            <a:ext cx="1466671" cy="1428932"/>
            <a:chOff x="7195525" y="2732928"/>
            <a:chExt cx="1466671" cy="1428932"/>
          </a:xfrm>
        </p:grpSpPr>
        <p:sp>
          <p:nvSpPr>
            <p:cNvPr id="43" name="手繪多邊形: 圖案 42"/>
            <p:cNvSpPr/>
            <p:nvPr/>
          </p:nvSpPr>
          <p:spPr>
            <a:xfrm rot="21442184">
              <a:off x="7195525" y="2732928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8152639" y="2986706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639" y="2986706"/>
                <a:ext cx="719428" cy="369332"/>
              </a:xfrm>
              <a:prstGeom prst="rect">
                <a:avLst/>
              </a:prstGeom>
              <a:blipFill>
                <a:blip r:embed="rId11"/>
                <a:stretch>
                  <a:fillRect l="-9322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手繪多邊形: 圖案 49"/>
          <p:cNvSpPr/>
          <p:nvPr/>
        </p:nvSpPr>
        <p:spPr>
          <a:xfrm>
            <a:off x="4011827" y="2308958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5896644" y="301135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8138557" y="285019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6141220" y="269996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6326340" y="238765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 flipV="1">
            <a:off x="6579449" y="230895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flipV="1">
            <a:off x="6768273" y="23760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7961930" y="238765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>
            <a:off x="76592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>
            <a:off x="74687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cxnSpLocks/>
          </p:cNvCxnSpPr>
          <p:nvPr/>
        </p:nvCxnSpPr>
        <p:spPr>
          <a:xfrm>
            <a:off x="7200877" y="228016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cxnSpLocks/>
          </p:cNvCxnSpPr>
          <p:nvPr/>
        </p:nvCxnSpPr>
        <p:spPr>
          <a:xfrm>
            <a:off x="4011827" y="642409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手繪多邊形: 圖案 88"/>
          <p:cNvSpPr/>
          <p:nvPr/>
        </p:nvSpPr>
        <p:spPr>
          <a:xfrm rot="21442184">
            <a:off x="5791614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6458210" y="632878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6273090" y="632878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6622418" y="632877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6009550" y="632673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6897921" y="633830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手繪多邊形: 圖案 94"/>
          <p:cNvSpPr/>
          <p:nvPr/>
        </p:nvSpPr>
        <p:spPr>
          <a:xfrm rot="21442184">
            <a:off x="7091419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7758015" y="632878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7572895" y="632878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7922223" y="632877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7309355" y="632673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8197726" y="63383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152639" y="5319821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639" y="5319821"/>
                <a:ext cx="719428" cy="369332"/>
              </a:xfrm>
              <a:prstGeom prst="rect">
                <a:avLst/>
              </a:prstGeom>
              <a:blipFill>
                <a:blip r:embed="rId12"/>
                <a:stretch>
                  <a:fillRect l="-932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手繪多邊形: 圖案 101"/>
          <p:cNvSpPr/>
          <p:nvPr/>
        </p:nvSpPr>
        <p:spPr>
          <a:xfrm>
            <a:off x="4143697" y="4987513"/>
            <a:ext cx="4376420" cy="1485574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3014980 w 4330700"/>
              <a:gd name="connsiteY4" fmla="*/ 93980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554007 h 1808007"/>
              <a:gd name="connsiteX1" fmla="*/ 812800 w 4330700"/>
              <a:gd name="connsiteY1" fmla="*/ 1477807 h 1808007"/>
              <a:gd name="connsiteX2" fmla="*/ 1689100 w 4330700"/>
              <a:gd name="connsiteY2" fmla="*/ 1363507 h 1808007"/>
              <a:gd name="connsiteX3" fmla="*/ 2374900 w 4330700"/>
              <a:gd name="connsiteY3" fmla="*/ 411007 h 1808007"/>
              <a:gd name="connsiteX4" fmla="*/ 3014980 w 4330700"/>
              <a:gd name="connsiteY4" fmla="*/ 1015527 h 1808007"/>
              <a:gd name="connsiteX5" fmla="*/ 3390900 w 4330700"/>
              <a:gd name="connsiteY5" fmla="*/ 1454947 h 1808007"/>
              <a:gd name="connsiteX6" fmla="*/ 3467100 w 4330700"/>
              <a:gd name="connsiteY6" fmla="*/ 144307 h 1808007"/>
              <a:gd name="connsiteX7" fmla="*/ 3771900 w 4330700"/>
              <a:gd name="connsiteY7" fmla="*/ 220507 h 1808007"/>
              <a:gd name="connsiteX8" fmla="*/ 4330700 w 4330700"/>
              <a:gd name="connsiteY8" fmla="*/ 1808007 h 1808007"/>
              <a:gd name="connsiteX0" fmla="*/ 0 w 4330700"/>
              <a:gd name="connsiteY0" fmla="*/ 1335104 h 1589104"/>
              <a:gd name="connsiteX1" fmla="*/ 812800 w 4330700"/>
              <a:gd name="connsiteY1" fmla="*/ 1258904 h 1589104"/>
              <a:gd name="connsiteX2" fmla="*/ 1689100 w 4330700"/>
              <a:gd name="connsiteY2" fmla="*/ 1144604 h 1589104"/>
              <a:gd name="connsiteX3" fmla="*/ 2374900 w 4330700"/>
              <a:gd name="connsiteY3" fmla="*/ 192104 h 1589104"/>
              <a:gd name="connsiteX4" fmla="*/ 3014980 w 4330700"/>
              <a:gd name="connsiteY4" fmla="*/ 796624 h 1589104"/>
              <a:gd name="connsiteX5" fmla="*/ 3390900 w 4330700"/>
              <a:gd name="connsiteY5" fmla="*/ 1236044 h 1589104"/>
              <a:gd name="connsiteX6" fmla="*/ 3680460 w 4330700"/>
              <a:gd name="connsiteY6" fmla="*/ 1289384 h 1589104"/>
              <a:gd name="connsiteX7" fmla="*/ 3771900 w 4330700"/>
              <a:gd name="connsiteY7" fmla="*/ 1604 h 1589104"/>
              <a:gd name="connsiteX8" fmla="*/ 4330700 w 4330700"/>
              <a:gd name="connsiteY8" fmla="*/ 1589104 h 1589104"/>
              <a:gd name="connsiteX0" fmla="*/ 0 w 4330700"/>
              <a:gd name="connsiteY0" fmla="*/ 1147754 h 1401754"/>
              <a:gd name="connsiteX1" fmla="*/ 812800 w 4330700"/>
              <a:gd name="connsiteY1" fmla="*/ 1071554 h 1401754"/>
              <a:gd name="connsiteX2" fmla="*/ 1689100 w 4330700"/>
              <a:gd name="connsiteY2" fmla="*/ 957254 h 1401754"/>
              <a:gd name="connsiteX3" fmla="*/ 2374900 w 4330700"/>
              <a:gd name="connsiteY3" fmla="*/ 4754 h 1401754"/>
              <a:gd name="connsiteX4" fmla="*/ 3014980 w 4330700"/>
              <a:gd name="connsiteY4" fmla="*/ 609274 h 1401754"/>
              <a:gd name="connsiteX5" fmla="*/ 3390900 w 4330700"/>
              <a:gd name="connsiteY5" fmla="*/ 1048694 h 1401754"/>
              <a:gd name="connsiteX6" fmla="*/ 3680460 w 4330700"/>
              <a:gd name="connsiteY6" fmla="*/ 1102034 h 1401754"/>
              <a:gd name="connsiteX7" fmla="*/ 4015740 w 4330700"/>
              <a:gd name="connsiteY7" fmla="*/ 1292534 h 1401754"/>
              <a:gd name="connsiteX8" fmla="*/ 4330700 w 4330700"/>
              <a:gd name="connsiteY8" fmla="*/ 1401754 h 1401754"/>
              <a:gd name="connsiteX0" fmla="*/ 0 w 4376420"/>
              <a:gd name="connsiteY0" fmla="*/ 1147754 h 1485574"/>
              <a:gd name="connsiteX1" fmla="*/ 812800 w 4376420"/>
              <a:gd name="connsiteY1" fmla="*/ 1071554 h 1485574"/>
              <a:gd name="connsiteX2" fmla="*/ 1689100 w 4376420"/>
              <a:gd name="connsiteY2" fmla="*/ 957254 h 1485574"/>
              <a:gd name="connsiteX3" fmla="*/ 2374900 w 4376420"/>
              <a:gd name="connsiteY3" fmla="*/ 4754 h 1485574"/>
              <a:gd name="connsiteX4" fmla="*/ 3014980 w 4376420"/>
              <a:gd name="connsiteY4" fmla="*/ 609274 h 1485574"/>
              <a:gd name="connsiteX5" fmla="*/ 3390900 w 4376420"/>
              <a:gd name="connsiteY5" fmla="*/ 1048694 h 1485574"/>
              <a:gd name="connsiteX6" fmla="*/ 3680460 w 4376420"/>
              <a:gd name="connsiteY6" fmla="*/ 1102034 h 1485574"/>
              <a:gd name="connsiteX7" fmla="*/ 4015740 w 4376420"/>
              <a:gd name="connsiteY7" fmla="*/ 1292534 h 1485574"/>
              <a:gd name="connsiteX8" fmla="*/ 4376420 w 4376420"/>
              <a:gd name="connsiteY8" fmla="*/ 1485574 h 148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6420" h="1485574">
                <a:moveTo>
                  <a:pt x="0" y="1147754"/>
                </a:moveTo>
                <a:cubicBezTo>
                  <a:pt x="265641" y="1125529"/>
                  <a:pt x="531283" y="1103304"/>
                  <a:pt x="812800" y="1071554"/>
                </a:cubicBezTo>
                <a:cubicBezTo>
                  <a:pt x="1094317" y="1039804"/>
                  <a:pt x="1428750" y="1135054"/>
                  <a:pt x="1689100" y="957254"/>
                </a:cubicBezTo>
                <a:cubicBezTo>
                  <a:pt x="1949450" y="779454"/>
                  <a:pt x="2153920" y="62751"/>
                  <a:pt x="2374900" y="4754"/>
                </a:cubicBezTo>
                <a:cubicBezTo>
                  <a:pt x="2595880" y="-53243"/>
                  <a:pt x="2845647" y="435284"/>
                  <a:pt x="3014980" y="609274"/>
                </a:cubicBezTo>
                <a:cubicBezTo>
                  <a:pt x="3184313" y="783264"/>
                  <a:pt x="3279987" y="966567"/>
                  <a:pt x="3390900" y="1048694"/>
                </a:cubicBezTo>
                <a:cubicBezTo>
                  <a:pt x="3501813" y="1130821"/>
                  <a:pt x="3576320" y="1061394"/>
                  <a:pt x="3680460" y="1102034"/>
                </a:cubicBezTo>
                <a:cubicBezTo>
                  <a:pt x="3784600" y="1142674"/>
                  <a:pt x="3899747" y="1228611"/>
                  <a:pt x="4015740" y="1292534"/>
                </a:cubicBezTo>
                <a:cubicBezTo>
                  <a:pt x="4131733" y="1356457"/>
                  <a:pt x="4168986" y="830465"/>
                  <a:pt x="4376420" y="14855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 flipV="1">
            <a:off x="6028514" y="53593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8342527" y="590689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6273090" y="504798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6458210" y="47356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flipV="1">
            <a:off x="6711319" y="465698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6939647" y="496929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cxnSpLocks/>
          </p:cNvCxnSpPr>
          <p:nvPr/>
        </p:nvCxnSpPr>
        <p:spPr>
          <a:xfrm>
            <a:off x="8041576" y="591350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cxnSpLocks/>
          </p:cNvCxnSpPr>
          <p:nvPr/>
        </p:nvCxnSpPr>
        <p:spPr>
          <a:xfrm>
            <a:off x="7811131" y="577847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cxnSpLocks/>
          </p:cNvCxnSpPr>
          <p:nvPr/>
        </p:nvCxnSpPr>
        <p:spPr>
          <a:xfrm>
            <a:off x="7612602" y="5771193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cxnSpLocks/>
          </p:cNvCxnSpPr>
          <p:nvPr/>
        </p:nvCxnSpPr>
        <p:spPr>
          <a:xfrm>
            <a:off x="7349062" y="553665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cxnSpLocks/>
          </p:cNvCxnSpPr>
          <p:nvPr/>
        </p:nvCxnSpPr>
        <p:spPr>
          <a:xfrm>
            <a:off x="1067617" y="6446302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/>
          <p:cNvGrpSpPr/>
          <p:nvPr/>
        </p:nvGrpSpPr>
        <p:grpSpPr>
          <a:xfrm>
            <a:off x="1967138" y="5103158"/>
            <a:ext cx="1466671" cy="1428932"/>
            <a:chOff x="2568665" y="4785060"/>
            <a:chExt cx="1466671" cy="1428932"/>
          </a:xfrm>
        </p:grpSpPr>
        <p:sp>
          <p:nvSpPr>
            <p:cNvPr id="123" name="手繪多邊形: 圖案 12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0" name="群組 129"/>
          <p:cNvGrpSpPr/>
          <p:nvPr/>
        </p:nvGrpSpPr>
        <p:grpSpPr>
          <a:xfrm>
            <a:off x="2023909" y="5091589"/>
            <a:ext cx="1466671" cy="1428932"/>
            <a:chOff x="1052007" y="4773490"/>
            <a:chExt cx="1466671" cy="1428932"/>
          </a:xfrm>
        </p:grpSpPr>
        <p:sp>
          <p:nvSpPr>
            <p:cNvPr id="131" name="手繪多邊形: 圖案 130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blipFill>
                <a:blip r:embed="rId9"/>
                <a:stretch>
                  <a:fillRect l="-1016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/>
          <p:cNvSpPr txBox="1"/>
          <p:nvPr/>
        </p:nvSpPr>
        <p:spPr>
          <a:xfrm>
            <a:off x="550015" y="3738829"/>
            <a:ext cx="271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the end ……</a:t>
            </a:r>
            <a:endParaRPr lang="zh-TW" altLang="en-US" sz="2800" dirty="0"/>
          </a:p>
        </p:txBody>
      </p:sp>
      <p:sp>
        <p:nvSpPr>
          <p:cNvPr id="140" name="手繪多邊形: 圖案 139"/>
          <p:cNvSpPr/>
          <p:nvPr/>
        </p:nvSpPr>
        <p:spPr>
          <a:xfrm rot="21442184">
            <a:off x="1818711" y="4866780"/>
            <a:ext cx="1807003" cy="156567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/>
          <p:cNvCxnSpPr>
            <a:cxnSpLocks/>
          </p:cNvCxnSpPr>
          <p:nvPr/>
        </p:nvCxnSpPr>
        <p:spPr>
          <a:xfrm flipV="1">
            <a:off x="2233602" y="560826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cxnSpLocks/>
          </p:cNvCxnSpPr>
          <p:nvPr/>
        </p:nvCxnSpPr>
        <p:spPr>
          <a:xfrm flipV="1">
            <a:off x="2413422" y="514072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cxnSpLocks/>
          </p:cNvCxnSpPr>
          <p:nvPr/>
        </p:nvCxnSpPr>
        <p:spPr>
          <a:xfrm flipV="1">
            <a:off x="2690505" y="4555336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cxnSpLocks/>
          </p:cNvCxnSpPr>
          <p:nvPr/>
        </p:nvCxnSpPr>
        <p:spPr>
          <a:xfrm flipV="1">
            <a:off x="3055478" y="508024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cxnSpLocks/>
          </p:cNvCxnSpPr>
          <p:nvPr/>
        </p:nvCxnSpPr>
        <p:spPr>
          <a:xfrm flipV="1">
            <a:off x="3245022" y="545303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cxnSpLocks/>
          </p:cNvCxnSpPr>
          <p:nvPr/>
        </p:nvCxnSpPr>
        <p:spPr>
          <a:xfrm>
            <a:off x="3245022" y="5157342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cxnSpLocks/>
          </p:cNvCxnSpPr>
          <p:nvPr/>
        </p:nvCxnSpPr>
        <p:spPr>
          <a:xfrm>
            <a:off x="3073445" y="476796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cxnSpLocks/>
          </p:cNvCxnSpPr>
          <p:nvPr/>
        </p:nvCxnSpPr>
        <p:spPr>
          <a:xfrm>
            <a:off x="2676962" y="429684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cxnSpLocks/>
          </p:cNvCxnSpPr>
          <p:nvPr/>
        </p:nvCxnSpPr>
        <p:spPr>
          <a:xfrm>
            <a:off x="2221431" y="537433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cxnSpLocks/>
          </p:cNvCxnSpPr>
          <p:nvPr/>
        </p:nvCxnSpPr>
        <p:spPr>
          <a:xfrm>
            <a:off x="2413422" y="488727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19523A93-2E7D-4E71-BF16-150DAE99D42A}"/>
              </a:ext>
            </a:extLst>
          </p:cNvPr>
          <p:cNvGrpSpPr/>
          <p:nvPr/>
        </p:nvGrpSpPr>
        <p:grpSpPr>
          <a:xfrm>
            <a:off x="1026136" y="2015309"/>
            <a:ext cx="2251590" cy="1234010"/>
            <a:chOff x="866819" y="2015309"/>
            <a:chExt cx="2251590" cy="1234010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026B9392-43D1-4923-A7A3-AC561E389203}"/>
                </a:ext>
              </a:extLst>
            </p:cNvPr>
            <p:cNvGrpSpPr/>
            <p:nvPr/>
          </p:nvGrpSpPr>
          <p:grpSpPr>
            <a:xfrm>
              <a:off x="1110513" y="2134433"/>
              <a:ext cx="1908590" cy="983009"/>
              <a:chOff x="711601" y="2110962"/>
              <a:chExt cx="1908590" cy="983009"/>
            </a:xfrm>
          </p:grpSpPr>
          <p:sp>
            <p:nvSpPr>
              <p:cNvPr id="113" name="橢圓 112">
                <a:extLst>
                  <a:ext uri="{FF2B5EF4-FFF2-40B4-BE49-F238E27FC236}">
                    <a16:creationId xmlns:a16="http://schemas.microsoft.com/office/drawing/2014/main" id="{A8072C67-893A-4EDA-996F-24C06C04DF7E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6A11EFAC-6D1A-4214-8357-4D63A56970C2}"/>
                  </a:ext>
                </a:extLst>
              </p:cNvPr>
              <p:cNvSpPr/>
              <p:nvPr/>
            </p:nvSpPr>
            <p:spPr>
              <a:xfrm flipV="1">
                <a:off x="711601" y="2742162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28AF752-6048-4D41-AA88-29AB1185E495}"/>
                  </a:ext>
                </a:extLst>
              </p:cNvPr>
              <p:cNvSpPr txBox="1"/>
              <p:nvPr/>
            </p:nvSpPr>
            <p:spPr>
              <a:xfrm>
                <a:off x="1093017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B25C2452-B5B4-4103-85D5-79E0054BFC07}"/>
                  </a:ext>
                </a:extLst>
              </p:cNvPr>
              <p:cNvSpPr txBox="1"/>
              <p:nvPr/>
            </p:nvSpPr>
            <p:spPr>
              <a:xfrm>
                <a:off x="1080222" y="2632306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4B060FF-1403-462D-91DF-2F91C6DF5BA4}"/>
                </a:ext>
              </a:extLst>
            </p:cNvPr>
            <p:cNvSpPr/>
            <p:nvPr/>
          </p:nvSpPr>
          <p:spPr>
            <a:xfrm>
              <a:off x="866819" y="2015309"/>
              <a:ext cx="2251590" cy="12340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6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 animBg="1"/>
      <p:bldP spid="137" grpId="0"/>
      <p:bldP spid="138" grpId="0"/>
      <p:bldP spid="14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16765" y="1558731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Graphical Model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2819290"/>
            <a:ext cx="290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Bayesian Network</a:t>
            </a:r>
          </a:p>
          <a:p>
            <a:pPr algn="ctr"/>
            <a:r>
              <a:rPr lang="en-US" altLang="zh-TW" sz="2400" dirty="0"/>
              <a:t>(Directed Graph)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432312" y="2819290"/>
            <a:ext cx="290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Markov Random Field</a:t>
            </a:r>
          </a:p>
          <a:p>
            <a:pPr algn="ctr"/>
            <a:r>
              <a:rPr lang="en-US" altLang="zh-TW" sz="2400" dirty="0"/>
              <a:t>(Undirected Graph)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48556" y="4330942"/>
            <a:ext cx="243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Markov Logic Network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891706" y="4330942"/>
            <a:ext cx="243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Boltzmann Machine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02861" y="5757025"/>
            <a:ext cx="2809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Restricted Boltzmann Machine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616765" y="520257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3067878" y="981922"/>
            <a:ext cx="0" cy="5950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1921564" y="2071693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3607902" y="2097977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H="1">
            <a:off x="3937546" y="3650287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</p:cNvCxnSpPr>
          <p:nvPr/>
        </p:nvCxnSpPr>
        <p:spPr>
          <a:xfrm>
            <a:off x="5362158" y="3599121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107592" y="5161939"/>
            <a:ext cx="0" cy="5950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80329" y="393090"/>
            <a:ext cx="3659261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Structured Perceptron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Structured SVM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Gibbs sampling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Hidden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Application: sequence labelling, summarization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5226" y="4346586"/>
            <a:ext cx="243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Conditional Random Field</a:t>
            </a:r>
          </a:p>
        </p:txBody>
      </p:sp>
      <p:cxnSp>
        <p:nvCxnSpPr>
          <p:cNvPr id="23" name="直線單箭頭接點 22"/>
          <p:cNvCxnSpPr>
            <a:cxnSpLocks/>
            <a:endCxn id="22" idx="0"/>
          </p:cNvCxnSpPr>
          <p:nvPr/>
        </p:nvCxnSpPr>
        <p:spPr>
          <a:xfrm flipH="1">
            <a:off x="1451113" y="3624704"/>
            <a:ext cx="2486434" cy="7218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1520683" y="5177583"/>
            <a:ext cx="0" cy="7520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04796" y="5971116"/>
            <a:ext cx="243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Segmental CRF</a:t>
            </a:r>
          </a:p>
        </p:txBody>
      </p:sp>
      <p:sp>
        <p:nvSpPr>
          <p:cNvPr id="28" name="箭號: 向右 27"/>
          <p:cNvSpPr/>
          <p:nvPr/>
        </p:nvSpPr>
        <p:spPr>
          <a:xfrm>
            <a:off x="4401789" y="500641"/>
            <a:ext cx="530088" cy="6061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BDB20C7-1481-4666-8AC1-0F7225139E19}"/>
              </a:ext>
            </a:extLst>
          </p:cNvPr>
          <p:cNvSpPr txBox="1"/>
          <p:nvPr/>
        </p:nvSpPr>
        <p:spPr>
          <a:xfrm>
            <a:off x="2694330" y="5555617"/>
            <a:ext cx="201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(Only list some of the approaches)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AB652CE-7AB9-42C6-950F-81D0D25455FB}"/>
              </a:ext>
            </a:extLst>
          </p:cNvPr>
          <p:cNvSpPr/>
          <p:nvPr/>
        </p:nvSpPr>
        <p:spPr>
          <a:xfrm>
            <a:off x="7001627" y="3453177"/>
            <a:ext cx="1935306" cy="16619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Energy-based Model: </a:t>
            </a:r>
            <a:r>
              <a:rPr lang="zh-TW" altLang="en-US" dirty="0"/>
              <a:t>http://www.cs.nyu.edu/~yann/research/ebm/</a:t>
            </a:r>
          </a:p>
        </p:txBody>
      </p:sp>
    </p:spTree>
    <p:extLst>
      <p:ext uri="{BB962C8B-B14F-4D97-AF65-F5344CB8AC3E}">
        <p14:creationId xmlns:p14="http://schemas.microsoft.com/office/powerpoint/2010/main" val="20526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45063" y="531386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262626"/>
                </a:solidFill>
                <a:latin typeface="Helvetica Neue"/>
              </a:rPr>
              <a:t>何之源的知乎</a:t>
            </a:r>
            <a:r>
              <a:rPr lang="en-US" altLang="zh-TW" sz="2400" dirty="0"/>
              <a:t>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053643" y="19221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2" y="5747278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  <p:pic>
        <p:nvPicPr>
          <p:cNvPr id="19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517CBBD8-CBD7-4471-882E-68860BC8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338" y="2219417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5DE99F8-62C5-4E75-95DD-D58ABD35749E}"/>
              </a:ext>
            </a:extLst>
          </p:cNvPr>
          <p:cNvSpPr txBox="1"/>
          <p:nvPr/>
        </p:nvSpPr>
        <p:spPr>
          <a:xfrm>
            <a:off x="6964100" y="3408482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D8FB4EE-B048-46EB-8B08-C5F3868FA03E}"/>
              </a:ext>
            </a:extLst>
          </p:cNvPr>
          <p:cNvSpPr/>
          <p:nvPr/>
        </p:nvSpPr>
        <p:spPr>
          <a:xfrm>
            <a:off x="6398481" y="3212892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28CA02-3364-4552-B67B-E554749DA08A}"/>
              </a:ext>
            </a:extLst>
          </p:cNvPr>
          <p:cNvSpPr/>
          <p:nvPr/>
        </p:nvSpPr>
        <p:spPr>
          <a:xfrm>
            <a:off x="5782909" y="1760616"/>
            <a:ext cx="2665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Anime Face Generation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98582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8B6FD-3621-4F3A-8B0D-6ED7BFDE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</a:t>
            </a:r>
            <a:r>
              <a:rPr lang="en-US" altLang="zh-TW" dirty="0" err="1"/>
              <a:t>v.s</a:t>
            </a:r>
            <a:r>
              <a:rPr lang="en-US" altLang="zh-TW" dirty="0"/>
              <a:t>. Discriminator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4BD97-EF15-43E9-95FD-D19AFAB27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i="1" u="sng" dirty="0"/>
              <a:t>Generator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Pros:</a:t>
            </a:r>
          </a:p>
          <a:p>
            <a:pPr lvl="1"/>
            <a:r>
              <a:rPr lang="en-US" altLang="zh-TW" dirty="0"/>
              <a:t>Easy to generate even with deep model</a:t>
            </a:r>
          </a:p>
          <a:p>
            <a:r>
              <a:rPr lang="en-US" altLang="zh-TW" dirty="0"/>
              <a:t>Cons:</a:t>
            </a:r>
          </a:p>
          <a:p>
            <a:pPr lvl="1"/>
            <a:r>
              <a:rPr lang="en-US" altLang="zh-TW" dirty="0"/>
              <a:t>Imitate the appearance</a:t>
            </a:r>
          </a:p>
          <a:p>
            <a:pPr lvl="1"/>
            <a:r>
              <a:rPr lang="en-US" altLang="zh-TW" dirty="0"/>
              <a:t>Hard to learn the correlation between components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28940-B456-4288-BCDF-AB0EBB6BC2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b="1" i="1" u="sng" dirty="0"/>
              <a:t>Discriminator</a:t>
            </a:r>
          </a:p>
          <a:p>
            <a:endParaRPr lang="en-US" altLang="zh-TW" dirty="0"/>
          </a:p>
          <a:p>
            <a:r>
              <a:rPr lang="en-US" altLang="zh-TW" sz="3000" dirty="0"/>
              <a:t>Pros:</a:t>
            </a:r>
          </a:p>
          <a:p>
            <a:pPr lvl="1"/>
            <a:r>
              <a:rPr lang="en-US" altLang="zh-TW" sz="2600" dirty="0"/>
              <a:t>Considering the big picture</a:t>
            </a:r>
          </a:p>
          <a:p>
            <a:r>
              <a:rPr lang="en-US" altLang="zh-TW" sz="3000" dirty="0"/>
              <a:t>Cons:</a:t>
            </a:r>
          </a:p>
          <a:p>
            <a:pPr lvl="1"/>
            <a:r>
              <a:rPr lang="en-US" altLang="zh-TW" sz="2600" dirty="0"/>
              <a:t>Generation is not always feasible</a:t>
            </a:r>
          </a:p>
          <a:p>
            <a:pPr lvl="2"/>
            <a:r>
              <a:rPr lang="en-US" altLang="zh-TW" sz="2600" dirty="0"/>
              <a:t>Especially when your model is deep</a:t>
            </a:r>
          </a:p>
          <a:p>
            <a:pPr lvl="1"/>
            <a:r>
              <a:rPr lang="en-US" altLang="zh-TW" sz="2600" dirty="0"/>
              <a:t>How to do negative sampling?</a:t>
            </a:r>
            <a:endParaRPr lang="zh-TW" altLang="en-US" sz="2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194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0D3BF-4DA5-47BD-8D29-B41F795F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questions ……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90824B7-66AD-4268-912F-8096D05B1DA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EF58A8D-9A70-40DB-92EF-0959D21ADE3A}"/>
              </a:ext>
            </a:extLst>
          </p:cNvPr>
          <p:cNvSpPr/>
          <p:nvPr/>
        </p:nvSpPr>
        <p:spPr>
          <a:xfrm>
            <a:off x="628650" y="4797085"/>
            <a:ext cx="7886700" cy="12520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982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9640"/>
          </a:xfrm>
        </p:spPr>
        <p:txBody>
          <a:bodyPr>
            <a:noAutofit/>
          </a:bodyPr>
          <a:lstStyle/>
          <a:p>
            <a:r>
              <a:rPr lang="en-US" altLang="zh-TW" b="1" u="sng" dirty="0"/>
              <a:t>General Algorithm</a:t>
            </a:r>
            <a:endParaRPr lang="en-US" altLang="zh-TW" dirty="0"/>
          </a:p>
          <a:p>
            <a:pPr lvl="1"/>
            <a:r>
              <a:rPr lang="en-US" altLang="zh-TW" sz="2800" dirty="0"/>
              <a:t>Given a set of </a:t>
            </a:r>
            <a:r>
              <a:rPr lang="en-US" altLang="zh-TW" sz="2800" dirty="0">
                <a:solidFill>
                  <a:srgbClr val="0000FF"/>
                </a:solidFill>
              </a:rPr>
              <a:t>positive examples</a:t>
            </a:r>
            <a:r>
              <a:rPr lang="en-US" altLang="zh-TW" sz="2800" dirty="0"/>
              <a:t>, randomly generate a set of </a:t>
            </a:r>
            <a:r>
              <a:rPr lang="en-US" altLang="zh-TW" sz="2800" dirty="0">
                <a:solidFill>
                  <a:srgbClr val="FF0000"/>
                </a:solidFill>
              </a:rPr>
              <a:t>negative examples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>
                <a:solidFill>
                  <a:srgbClr val="0000FF"/>
                </a:solidFill>
              </a:rPr>
              <a:t>In each iteration</a:t>
            </a:r>
          </a:p>
          <a:p>
            <a:pPr lvl="2"/>
            <a:r>
              <a:rPr lang="en-US" altLang="zh-TW" sz="2600" dirty="0"/>
              <a:t>Learn a discriminator D that can discriminate positive and negative examples.</a:t>
            </a:r>
          </a:p>
          <a:p>
            <a:pPr lvl="2"/>
            <a:endParaRPr lang="en-US" altLang="zh-TW" sz="2600" dirty="0"/>
          </a:p>
          <a:p>
            <a:pPr lvl="2"/>
            <a:endParaRPr lang="en-US" altLang="zh-TW" sz="2600" dirty="0"/>
          </a:p>
          <a:p>
            <a:pPr lvl="2"/>
            <a:r>
              <a:rPr lang="en-US" altLang="zh-TW" sz="2600" dirty="0"/>
              <a:t>Generate negative examples by </a:t>
            </a:r>
            <a:r>
              <a:rPr lang="en-US" altLang="zh-TW" sz="2800" dirty="0"/>
              <a:t>discriminator D</a:t>
            </a:r>
            <a:endParaRPr lang="en-US" altLang="zh-TW" sz="2600" dirty="0"/>
          </a:p>
          <a:p>
            <a:pPr lvl="2"/>
            <a:endParaRPr lang="en-US" altLang="zh-TW" sz="2600" dirty="0"/>
          </a:p>
          <a:p>
            <a:pPr marL="1371600" lvl="3" indent="0">
              <a:buNone/>
            </a:pPr>
            <a:r>
              <a:rPr lang="en-US" altLang="zh-TW" sz="2400" dirty="0"/>
              <a:t> </a:t>
            </a:r>
          </a:p>
          <a:p>
            <a:pPr lvl="1"/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C66AEFA-969F-4B50-811C-04A147C91E90}"/>
              </a:ext>
            </a:extLst>
          </p:cNvPr>
          <p:cNvGrpSpPr/>
          <p:nvPr/>
        </p:nvGrpSpPr>
        <p:grpSpPr>
          <a:xfrm>
            <a:off x="5502709" y="1851967"/>
            <a:ext cx="1772981" cy="455350"/>
            <a:chOff x="3798412" y="6111526"/>
            <a:chExt cx="2162335" cy="55449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66AF88C-503F-45B3-ADB9-3EE9A4A7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FF73FA5-0DF7-4202-9922-D51B742E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7CA6CB6-0C45-4B5E-8FB5-B7B0EC71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2E5C420-767E-4AE2-8706-B9DC0F83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D5C81C0-6A96-4C17-8715-55E7977CA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939" y="3045683"/>
            <a:ext cx="1772981" cy="46806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4AD8DC7-F2CD-43E5-97AC-9EC278C4565E}"/>
              </a:ext>
            </a:extLst>
          </p:cNvPr>
          <p:cNvSpPr/>
          <p:nvPr/>
        </p:nvSpPr>
        <p:spPr>
          <a:xfrm>
            <a:off x="7430874" y="4348654"/>
            <a:ext cx="864918" cy="730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CF3B52B-4892-4031-8B73-C47E14132ABC}"/>
              </a:ext>
            </a:extLst>
          </p:cNvPr>
          <p:cNvGrpSpPr/>
          <p:nvPr/>
        </p:nvGrpSpPr>
        <p:grpSpPr>
          <a:xfrm>
            <a:off x="2350938" y="4461503"/>
            <a:ext cx="1918355" cy="491926"/>
            <a:chOff x="3798412" y="6111526"/>
            <a:chExt cx="2162335" cy="55449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12AEEF1-74E2-401B-8EC3-5E369A30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FD14019-2842-48CD-8563-03D73C39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8D9258A-D8D8-4F35-A9AB-75D56F812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DD314B2-DAE7-40AA-AF24-046A148D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7C746538-071C-4F0A-A036-E1C044E47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332" y="4461503"/>
            <a:ext cx="1863356" cy="491926"/>
          </a:xfrm>
          <a:prstGeom prst="rect">
            <a:avLst/>
          </a:prstGeom>
        </p:spPr>
      </p:pic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0F22DA59-CDF7-4251-9C94-D0E14BB666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46135" y="5758705"/>
          <a:ext cx="29765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方程式" r:id="rId9" imgW="1079280" imgH="279360" progId="Equation.3">
                  <p:embed/>
                </p:oleObj>
              </mc:Choice>
              <mc:Fallback>
                <p:oleObj name="方程式" r:id="rId9" imgW="1079280" imgH="279360" progId="Equation.3">
                  <p:embed/>
                  <p:pic>
                    <p:nvPicPr>
                      <p:cNvPr id="35" name="Object 12">
                        <a:extLst>
                          <a:ext uri="{FF2B5EF4-FFF2-40B4-BE49-F238E27FC236}">
                            <a16:creationId xmlns:a16="http://schemas.microsoft.com/office/drawing/2014/main" id="{0F22DA59-CDF7-4251-9C94-D0E14BB666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135" y="5758705"/>
                        <a:ext cx="2976563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83DD-F41A-4C9D-B6A7-E8B5D3BBB28F}"/>
              </a:ext>
            </a:extLst>
          </p:cNvPr>
          <p:cNvSpPr txBox="1"/>
          <p:nvPr/>
        </p:nvSpPr>
        <p:spPr>
          <a:xfrm>
            <a:off x="4236796" y="4457353"/>
            <a:ext cx="670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CD960ABD-C57A-49A6-BB70-E15B103A14B8}"/>
              </a:ext>
            </a:extLst>
          </p:cNvPr>
          <p:cNvSpPr/>
          <p:nvPr/>
        </p:nvSpPr>
        <p:spPr>
          <a:xfrm>
            <a:off x="6832923" y="4457353"/>
            <a:ext cx="48799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A7AB22-D594-42F8-8C4A-EEA01B405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450" y="4457353"/>
            <a:ext cx="1918355" cy="48342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E0C882E4-3662-4FBE-B93E-D672DD0676D4}"/>
              </a:ext>
            </a:extLst>
          </p:cNvPr>
          <p:cNvGrpSpPr/>
          <p:nvPr/>
        </p:nvGrpSpPr>
        <p:grpSpPr>
          <a:xfrm>
            <a:off x="2219681" y="5751712"/>
            <a:ext cx="1933122" cy="701836"/>
            <a:chOff x="1617564" y="5713834"/>
            <a:chExt cx="1933122" cy="70183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0F69688-1E7A-4347-83EC-262E30FD418C}"/>
                </a:ext>
              </a:extLst>
            </p:cNvPr>
            <p:cNvSpPr/>
            <p:nvPr/>
          </p:nvSpPr>
          <p:spPr>
            <a:xfrm>
              <a:off x="1617564" y="5713834"/>
              <a:ext cx="972909" cy="7018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F89EE84-0960-4185-9BEE-E78921B37415}"/>
                </a:ext>
              </a:extLst>
            </p:cNvPr>
            <p:cNvCxnSpPr>
              <a:cxnSpLocks/>
            </p:cNvCxnSpPr>
            <p:nvPr/>
          </p:nvCxnSpPr>
          <p:spPr>
            <a:xfrm>
              <a:off x="2590473" y="6064752"/>
              <a:ext cx="4811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" name="Object 12">
              <a:extLst>
                <a:ext uri="{FF2B5EF4-FFF2-40B4-BE49-F238E27FC236}">
                  <a16:creationId xmlns:a16="http://schemas.microsoft.com/office/drawing/2014/main" id="{C088B696-B358-4EE9-B75D-A12D3A09A9F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164923" y="5817896"/>
            <a:ext cx="385763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5" name="方程式" r:id="rId12" imgW="139680" imgH="177480" progId="Equation.3">
                    <p:embed/>
                  </p:oleObj>
                </mc:Choice>
                <mc:Fallback>
                  <p:oleObj name="方程式" r:id="rId12" imgW="139680" imgH="177480" progId="Equation.3">
                    <p:embed/>
                    <p:pic>
                      <p:nvPicPr>
                        <p:cNvPr id="40" name="Object 12">
                          <a:extLst>
                            <a:ext uri="{FF2B5EF4-FFF2-40B4-BE49-F238E27FC236}">
                              <a16:creationId xmlns:a16="http://schemas.microsoft.com/office/drawing/2014/main" id="{C088B696-B358-4EE9-B75D-A12D3A09A9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4923" y="5817896"/>
                          <a:ext cx="385763" cy="4937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AA0365EC-DD6C-4C44-AD5A-85942514DF5E}"/>
              </a:ext>
            </a:extLst>
          </p:cNvPr>
          <p:cNvSpPr/>
          <p:nvPr/>
        </p:nvSpPr>
        <p:spPr>
          <a:xfrm>
            <a:off x="4907204" y="5675685"/>
            <a:ext cx="3328739" cy="9184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6CCA6A5-C5AE-47C2-AAC3-876A259EC828}"/>
              </a:ext>
            </a:extLst>
          </p:cNvPr>
          <p:cNvSpPr/>
          <p:nvPr/>
        </p:nvSpPr>
        <p:spPr>
          <a:xfrm>
            <a:off x="2036235" y="5675685"/>
            <a:ext cx="2233058" cy="9184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845FFE-880B-4E7E-AD0A-886DC8D55E79}"/>
              </a:ext>
            </a:extLst>
          </p:cNvPr>
          <p:cNvSpPr txBox="1"/>
          <p:nvPr/>
        </p:nvSpPr>
        <p:spPr>
          <a:xfrm>
            <a:off x="4408224" y="5855774"/>
            <a:ext cx="41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=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413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6076EE36-FED9-4530-9AB9-261DB1D5066C}"/>
              </a:ext>
            </a:extLst>
          </p:cNvPr>
          <p:cNvSpPr/>
          <p:nvPr/>
        </p:nvSpPr>
        <p:spPr>
          <a:xfrm>
            <a:off x="1524781" y="3077031"/>
            <a:ext cx="6045475" cy="20465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823A29-EAE2-4136-8C43-D442A151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Generating Negative Examples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A0FDC14-588C-43DE-9950-397D66FFE6AE}"/>
              </a:ext>
            </a:extLst>
          </p:cNvPr>
          <p:cNvGrpSpPr/>
          <p:nvPr/>
        </p:nvGrpSpPr>
        <p:grpSpPr>
          <a:xfrm>
            <a:off x="1472146" y="1690689"/>
            <a:ext cx="6199708" cy="918417"/>
            <a:chOff x="2036235" y="5675685"/>
            <a:chExt cx="6199708" cy="918417"/>
          </a:xfrm>
        </p:grpSpPr>
        <p:graphicFrame>
          <p:nvGraphicFramePr>
            <p:cNvPr id="4" name="Object 12">
              <a:extLst>
                <a:ext uri="{FF2B5EF4-FFF2-40B4-BE49-F238E27FC236}">
                  <a16:creationId xmlns:a16="http://schemas.microsoft.com/office/drawing/2014/main" id="{6A6B9C4D-28CA-4F29-88D5-94F8BB831A70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046135" y="5758705"/>
            <a:ext cx="2976563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8" name="方程式" r:id="rId3" imgW="1079280" imgH="279360" progId="Equation.3">
                    <p:embed/>
                  </p:oleObj>
                </mc:Choice>
                <mc:Fallback>
                  <p:oleObj name="方程式" r:id="rId3" imgW="1079280" imgH="279360" progId="Equation.3">
                    <p:embed/>
                    <p:pic>
                      <p:nvPicPr>
                        <p:cNvPr id="4" name="Object 12">
                          <a:extLst>
                            <a:ext uri="{FF2B5EF4-FFF2-40B4-BE49-F238E27FC236}">
                              <a16:creationId xmlns:a16="http://schemas.microsoft.com/office/drawing/2014/main" id="{6A6B9C4D-28CA-4F29-88D5-94F8BB831A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6135" y="5758705"/>
                          <a:ext cx="2976563" cy="7747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D63BD01-806D-4746-B55C-BB02264C1737}"/>
                </a:ext>
              </a:extLst>
            </p:cNvPr>
            <p:cNvGrpSpPr/>
            <p:nvPr/>
          </p:nvGrpSpPr>
          <p:grpSpPr>
            <a:xfrm>
              <a:off x="2219681" y="5751712"/>
              <a:ext cx="1933122" cy="701836"/>
              <a:chOff x="1617564" y="5713834"/>
              <a:chExt cx="1933122" cy="701836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586403F-A167-46C8-8118-CC5C9DCD60BA}"/>
                  </a:ext>
                </a:extLst>
              </p:cNvPr>
              <p:cNvSpPr/>
              <p:nvPr/>
            </p:nvSpPr>
            <p:spPr>
              <a:xfrm>
                <a:off x="1617564" y="5713834"/>
                <a:ext cx="972909" cy="7018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G</a:t>
                </a:r>
              </a:p>
            </p:txBody>
          </p: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18758663-FFF8-4CE8-8CD7-601D73B091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473" y="6064752"/>
                <a:ext cx="48114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" name="Object 12">
                <a:extLst>
                  <a:ext uri="{FF2B5EF4-FFF2-40B4-BE49-F238E27FC236}">
                    <a16:creationId xmlns:a16="http://schemas.microsoft.com/office/drawing/2014/main" id="{2C032A42-41DA-46AA-BCFE-0B67DA4666B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64923" y="5817896"/>
              <a:ext cx="385763" cy="493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99" name="方程式" r:id="rId5" imgW="139680" imgH="177480" progId="Equation.3">
                      <p:embed/>
                    </p:oleObj>
                  </mc:Choice>
                  <mc:Fallback>
                    <p:oleObj name="方程式" r:id="rId5" imgW="139680" imgH="177480" progId="Equation.3">
                      <p:embed/>
                      <p:pic>
                        <p:nvPicPr>
                          <p:cNvPr id="8" name="Object 12">
                            <a:extLst>
                              <a:ext uri="{FF2B5EF4-FFF2-40B4-BE49-F238E27FC236}">
                                <a16:creationId xmlns:a16="http://schemas.microsoft.com/office/drawing/2014/main" id="{2C032A42-41DA-46AA-BCFE-0B67DA4666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4923" y="5817896"/>
                            <a:ext cx="385763" cy="493712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DCE2FA-AADF-449A-89CD-830E28F61135}"/>
                </a:ext>
              </a:extLst>
            </p:cNvPr>
            <p:cNvSpPr/>
            <p:nvPr/>
          </p:nvSpPr>
          <p:spPr>
            <a:xfrm>
              <a:off x="4907204" y="5675685"/>
              <a:ext cx="3328739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AA5E2F-8261-422E-B5B5-7C56AE8385DF}"/>
                </a:ext>
              </a:extLst>
            </p:cNvPr>
            <p:cNvSpPr/>
            <p:nvPr/>
          </p:nvSpPr>
          <p:spPr>
            <a:xfrm>
              <a:off x="2036235" y="5675685"/>
              <a:ext cx="2233058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99E8829-861A-436C-841C-8B062F98F70E}"/>
                </a:ext>
              </a:extLst>
            </p:cNvPr>
            <p:cNvSpPr txBox="1"/>
            <p:nvPr/>
          </p:nvSpPr>
          <p:spPr>
            <a:xfrm>
              <a:off x="4408224" y="5855774"/>
              <a:ext cx="417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187E8341-75A4-4844-A2CA-F061EA8E6069}"/>
              </a:ext>
            </a:extLst>
          </p:cNvPr>
          <p:cNvSpPr/>
          <p:nvPr/>
        </p:nvSpPr>
        <p:spPr>
          <a:xfrm>
            <a:off x="5731558" y="3367696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D3C100-2F0B-42CF-AF77-1F66D6B9DA11}"/>
              </a:ext>
            </a:extLst>
          </p:cNvPr>
          <p:cNvSpPr/>
          <p:nvPr/>
        </p:nvSpPr>
        <p:spPr>
          <a:xfrm>
            <a:off x="1861663" y="336769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4B04258-C352-4649-82EF-192DDAEF2ADC}"/>
              </a:ext>
            </a:extLst>
          </p:cNvPr>
          <p:cNvSpPr/>
          <p:nvPr/>
        </p:nvSpPr>
        <p:spPr>
          <a:xfrm>
            <a:off x="4170053" y="368546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25AB73-62B2-487A-BBA4-6C02E53D0D6F}"/>
              </a:ext>
            </a:extLst>
          </p:cNvPr>
          <p:cNvGrpSpPr/>
          <p:nvPr/>
        </p:nvGrpSpPr>
        <p:grpSpPr>
          <a:xfrm>
            <a:off x="503133" y="3690952"/>
            <a:ext cx="918456" cy="995290"/>
            <a:chOff x="716671" y="3932207"/>
            <a:chExt cx="918456" cy="99529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207D551-BDF0-44F3-A30E-A4B80E36BEC4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E9E0D98-1C9B-4C0E-BEC4-B31B1F17F54F}"/>
                </a:ext>
              </a:extLst>
            </p:cNvPr>
            <p:cNvSpPr txBox="1"/>
            <p:nvPr/>
          </p:nvSpPr>
          <p:spPr>
            <a:xfrm>
              <a:off x="716671" y="4465832"/>
              <a:ext cx="918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code</a:t>
              </a:r>
              <a:endParaRPr lang="zh-TW" altLang="en-US" sz="2400" dirty="0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04A4F85-6E8D-433F-80ED-0062809CAFE3}"/>
              </a:ext>
            </a:extLst>
          </p:cNvPr>
          <p:cNvSpPr txBox="1"/>
          <p:nvPr/>
        </p:nvSpPr>
        <p:spPr>
          <a:xfrm>
            <a:off x="7825327" y="3751193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843C0F1-265C-4928-83A1-AEE226094477}"/>
              </a:ext>
            </a:extLst>
          </p:cNvPr>
          <p:cNvCxnSpPr>
            <a:cxnSpLocks/>
          </p:cNvCxnSpPr>
          <p:nvPr/>
        </p:nvCxnSpPr>
        <p:spPr>
          <a:xfrm>
            <a:off x="1178158" y="4009654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7E94596-5DA8-499D-8BDA-4BDD2853C6FB}"/>
              </a:ext>
            </a:extLst>
          </p:cNvPr>
          <p:cNvCxnSpPr>
            <a:cxnSpLocks/>
          </p:cNvCxnSpPr>
          <p:nvPr/>
        </p:nvCxnSpPr>
        <p:spPr>
          <a:xfrm>
            <a:off x="3458558" y="4009654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19634A0-E0D6-4F35-B0B3-91D6A8720CA1}"/>
              </a:ext>
            </a:extLst>
          </p:cNvPr>
          <p:cNvCxnSpPr>
            <a:cxnSpLocks/>
          </p:cNvCxnSpPr>
          <p:nvPr/>
        </p:nvCxnSpPr>
        <p:spPr>
          <a:xfrm>
            <a:off x="5108408" y="4009654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570D70B-21EF-40DF-99B9-8F6C407867CD}"/>
              </a:ext>
            </a:extLst>
          </p:cNvPr>
          <p:cNvCxnSpPr>
            <a:cxnSpLocks/>
          </p:cNvCxnSpPr>
          <p:nvPr/>
        </p:nvCxnSpPr>
        <p:spPr>
          <a:xfrm>
            <a:off x="7338303" y="3977076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E070428-4416-4C7C-8C82-512B486B42DC}"/>
              </a:ext>
            </a:extLst>
          </p:cNvPr>
          <p:cNvSpPr txBox="1"/>
          <p:nvPr/>
        </p:nvSpPr>
        <p:spPr>
          <a:xfrm>
            <a:off x="3725936" y="3208212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hidden layer</a:t>
            </a:r>
            <a:endParaRPr lang="zh-TW" altLang="en-US" sz="24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0750BF96-E41E-41CC-A129-F17314AA6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511" y="5485887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E21C1E6-E174-4D32-9F18-1B41B739920C}"/>
              </a:ext>
            </a:extLst>
          </p:cNvPr>
          <p:cNvCxnSpPr>
            <a:cxnSpLocks/>
          </p:cNvCxnSpPr>
          <p:nvPr/>
        </p:nvCxnSpPr>
        <p:spPr>
          <a:xfrm>
            <a:off x="4562032" y="4392012"/>
            <a:ext cx="0" cy="10938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51AB62A0-4BE9-4BE0-9BA3-071CD499B27D}"/>
              </a:ext>
            </a:extLst>
          </p:cNvPr>
          <p:cNvSpPr/>
          <p:nvPr/>
        </p:nvSpPr>
        <p:spPr>
          <a:xfrm rot="16200000">
            <a:off x="8082420" y="3169208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A51E2E-860E-4DDE-B904-D948CCC7B076}"/>
              </a:ext>
            </a:extLst>
          </p:cNvPr>
          <p:cNvSpPr txBox="1"/>
          <p:nvPr/>
        </p:nvSpPr>
        <p:spPr>
          <a:xfrm>
            <a:off x="1874857" y="4210062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2490574-9BD8-41A3-A7C4-FC3966850A5A}"/>
              </a:ext>
            </a:extLst>
          </p:cNvPr>
          <p:cNvSpPr txBox="1"/>
          <p:nvPr/>
        </p:nvSpPr>
        <p:spPr>
          <a:xfrm>
            <a:off x="5718363" y="4215775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D7799E15-732D-44DE-B78E-5E1A9C4775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8408" y="5499809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958DC300-27DB-4015-9C41-AEC00427C4ED}"/>
              </a:ext>
            </a:extLst>
          </p:cNvPr>
          <p:cNvCxnSpPr/>
          <p:nvPr/>
        </p:nvCxnSpPr>
        <p:spPr>
          <a:xfrm>
            <a:off x="3927410" y="5418012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94D81DE-F22E-4F20-AC10-9EC27C4425E7}"/>
              </a:ext>
            </a:extLst>
          </p:cNvPr>
          <p:cNvSpPr txBox="1"/>
          <p:nvPr/>
        </p:nvSpPr>
        <p:spPr>
          <a:xfrm>
            <a:off x="7825327" y="422457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6A6318E7-471A-4215-BD94-02DDEBD38252}"/>
              </a:ext>
            </a:extLst>
          </p:cNvPr>
          <p:cNvCxnSpPr/>
          <p:nvPr/>
        </p:nvCxnSpPr>
        <p:spPr>
          <a:xfrm>
            <a:off x="7907138" y="3813765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3F04EF53-0FA2-45B2-AF05-3ECF5E6F7262}"/>
              </a:ext>
            </a:extLst>
          </p:cNvPr>
          <p:cNvSpPr/>
          <p:nvPr/>
        </p:nvSpPr>
        <p:spPr>
          <a:xfrm>
            <a:off x="1468824" y="4702912"/>
            <a:ext cx="2319354" cy="472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Gradient Ascent</a:t>
            </a:r>
          </a:p>
        </p:txBody>
      </p:sp>
    </p:spTree>
    <p:extLst>
      <p:ext uri="{BB962C8B-B14F-4D97-AF65-F5344CB8AC3E}">
        <p14:creationId xmlns:p14="http://schemas.microsoft.com/office/powerpoint/2010/main" val="17728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3" grpId="0" animBg="1"/>
      <p:bldP spid="14" grpId="0" animBg="1"/>
      <p:bldP spid="16" grpId="0" animBg="1"/>
      <p:bldP spid="20" grpId="0"/>
      <p:bldP spid="31" grpId="0"/>
      <p:bldP spid="39" grpId="0" animBg="1"/>
      <p:bldP spid="41" grpId="0"/>
      <p:bldP spid="42" grpId="0"/>
      <p:bldP spid="45" grpId="0"/>
      <p:bldP spid="4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099480" y="1876600"/>
            <a:ext cx="232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some real objects: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099480" y="2748095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Generate some fake objects: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6E02F-FF77-42D7-94A0-D28183EC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80" y="2775065"/>
            <a:ext cx="2851417" cy="71855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33080" y="1944068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27507" y="3837275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39685" y="2515963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69562" y="2031229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6042D3-7278-4722-BB8A-D8AEF3235CC9}"/>
              </a:ext>
            </a:extLst>
          </p:cNvPr>
          <p:cNvSpPr/>
          <p:nvPr/>
        </p:nvSpPr>
        <p:spPr>
          <a:xfrm>
            <a:off x="4098345" y="5354937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B75EEA-41C3-4EC8-B1B5-1290E314337B}"/>
              </a:ext>
            </a:extLst>
          </p:cNvPr>
          <p:cNvSpPr/>
          <p:nvPr/>
        </p:nvSpPr>
        <p:spPr>
          <a:xfrm>
            <a:off x="6916516" y="5364029"/>
            <a:ext cx="976665" cy="7018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9B19D0-3518-48B3-9875-2448C77153BD}"/>
              </a:ext>
            </a:extLst>
          </p:cNvPr>
          <p:cNvSpPr/>
          <p:nvPr/>
        </p:nvSpPr>
        <p:spPr>
          <a:xfrm>
            <a:off x="5304286" y="51962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05468" y="4188193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3050029" y="4050030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3434466" y="4050030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3818903" y="4050030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4203339" y="4050030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81486" y="3493622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57995" y="3451865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13962" y="3451865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13962" y="3512730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683142" y="3042285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14706" y="3042285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282990" y="3042285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581486" y="3042285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16252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47816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16100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14596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7F506987-0ACA-436D-BE11-540CF681E122}"/>
              </a:ext>
            </a:extLst>
          </p:cNvPr>
          <p:cNvCxnSpPr>
            <a:cxnSpLocks/>
          </p:cNvCxnSpPr>
          <p:nvPr/>
        </p:nvCxnSpPr>
        <p:spPr>
          <a:xfrm>
            <a:off x="3721677" y="5714947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354B411-93FB-45ED-B6D6-1FE9F33A8FF7}"/>
              </a:ext>
            </a:extLst>
          </p:cNvPr>
          <p:cNvSpPr/>
          <p:nvPr/>
        </p:nvSpPr>
        <p:spPr>
          <a:xfrm rot="5400000">
            <a:off x="1904488" y="5547659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5CF22F6-F428-4889-B07E-FC4D45CF202F}"/>
              </a:ext>
            </a:extLst>
          </p:cNvPr>
          <p:cNvSpPr/>
          <p:nvPr/>
        </p:nvSpPr>
        <p:spPr>
          <a:xfrm rot="5400000">
            <a:off x="2288925" y="5547659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BDAC10E-4786-4A89-B6D1-A35544E0A958}"/>
              </a:ext>
            </a:extLst>
          </p:cNvPr>
          <p:cNvSpPr/>
          <p:nvPr/>
        </p:nvSpPr>
        <p:spPr>
          <a:xfrm rot="5400000">
            <a:off x="2673362" y="5547659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71CD981-7D4F-4765-A03A-6667208C9AC7}"/>
              </a:ext>
            </a:extLst>
          </p:cNvPr>
          <p:cNvSpPr/>
          <p:nvPr/>
        </p:nvSpPr>
        <p:spPr>
          <a:xfrm rot="5400000">
            <a:off x="3057798" y="5547659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C07895C-42A7-419A-A9A7-40729F8F1F76}"/>
              </a:ext>
            </a:extLst>
          </p:cNvPr>
          <p:cNvSpPr/>
          <p:nvPr/>
        </p:nvSpPr>
        <p:spPr>
          <a:xfrm>
            <a:off x="5456686" y="53486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8859995-177C-439D-BCB6-83EBE2FBB179}"/>
              </a:ext>
            </a:extLst>
          </p:cNvPr>
          <p:cNvSpPr/>
          <p:nvPr/>
        </p:nvSpPr>
        <p:spPr>
          <a:xfrm>
            <a:off x="5609086" y="55010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C85D37A-2837-4785-BBF9-6BF546725E0B}"/>
              </a:ext>
            </a:extLst>
          </p:cNvPr>
          <p:cNvSpPr/>
          <p:nvPr/>
        </p:nvSpPr>
        <p:spPr>
          <a:xfrm>
            <a:off x="5761486" y="56534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941DA1D-41BE-4C27-BD80-214D85C02D3D}"/>
              </a:ext>
            </a:extLst>
          </p:cNvPr>
          <p:cNvCxnSpPr>
            <a:cxnSpLocks/>
          </p:cNvCxnSpPr>
          <p:nvPr/>
        </p:nvCxnSpPr>
        <p:spPr>
          <a:xfrm>
            <a:off x="7893181" y="5695844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C6D9C328-5575-4569-842D-FC4A0BFF151E}"/>
              </a:ext>
            </a:extLst>
          </p:cNvPr>
          <p:cNvCxnSpPr>
            <a:cxnSpLocks/>
          </p:cNvCxnSpPr>
          <p:nvPr/>
        </p:nvCxnSpPr>
        <p:spPr>
          <a:xfrm>
            <a:off x="5071254" y="5706541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F0E0C56-3017-43E5-93FD-B96F6CF36EFF}"/>
              </a:ext>
            </a:extLst>
          </p:cNvPr>
          <p:cNvCxnSpPr>
            <a:cxnSpLocks/>
          </p:cNvCxnSpPr>
          <p:nvPr/>
        </p:nvCxnSpPr>
        <p:spPr>
          <a:xfrm>
            <a:off x="6551434" y="5687362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62A7075-5532-41CA-AEC2-12BF5B0FC13B}"/>
              </a:ext>
            </a:extLst>
          </p:cNvPr>
          <p:cNvSpPr/>
          <p:nvPr/>
        </p:nvSpPr>
        <p:spPr>
          <a:xfrm>
            <a:off x="8323059" y="5478618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D49DE38-BA1A-436F-BEDF-58DAB84DE194}"/>
              </a:ext>
            </a:extLst>
          </p:cNvPr>
          <p:cNvSpPr txBox="1"/>
          <p:nvPr/>
        </p:nvSpPr>
        <p:spPr>
          <a:xfrm>
            <a:off x="3890851" y="5980696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371C215-F084-4A0F-A5D9-390E2E95FC56}"/>
              </a:ext>
            </a:extLst>
          </p:cNvPr>
          <p:cNvSpPr txBox="1"/>
          <p:nvPr/>
        </p:nvSpPr>
        <p:spPr>
          <a:xfrm>
            <a:off x="6703174" y="600677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5CD1F58E-A9CB-43DD-A80E-5810F9401974}"/>
              </a:ext>
            </a:extLst>
          </p:cNvPr>
          <p:cNvCxnSpPr>
            <a:cxnSpLocks/>
          </p:cNvCxnSpPr>
          <p:nvPr/>
        </p:nvCxnSpPr>
        <p:spPr>
          <a:xfrm>
            <a:off x="4562292" y="4915779"/>
            <a:ext cx="119919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9DB03D6E-1669-4D4A-9993-61946BEDB6EE}"/>
              </a:ext>
            </a:extLst>
          </p:cNvPr>
          <p:cNvCxnSpPr>
            <a:cxnSpLocks/>
          </p:cNvCxnSpPr>
          <p:nvPr/>
        </p:nvCxnSpPr>
        <p:spPr>
          <a:xfrm rot="16200000">
            <a:off x="5537730" y="4727445"/>
            <a:ext cx="376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0EDBB42B-0FB5-4CB3-AF8D-62F7CC982CE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584800" y="4893947"/>
            <a:ext cx="0" cy="46099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78AAC3E6-B9C0-4355-A1D7-A6C2B32849D8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7404849" y="3067320"/>
            <a:ext cx="526523" cy="2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4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22" grpId="0" animBg="1"/>
      <p:bldP spid="23" grpId="0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61" grpId="0" animBg="1"/>
      <p:bldP spid="62" grpId="0" animBg="1"/>
      <p:bldP spid="63" grpId="0" animBg="1"/>
      <p:bldP spid="67" grpId="0" animBg="1"/>
      <p:bldP spid="68" grpId="0"/>
      <p:bldP spid="6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6ACC78-9170-414F-942C-CE800B7FC910}"/>
              </a:ext>
            </a:extLst>
          </p:cNvPr>
          <p:cNvSpPr txBox="1"/>
          <p:nvPr/>
        </p:nvSpPr>
        <p:spPr>
          <a:xfrm>
            <a:off x="325964" y="2844005"/>
            <a:ext cx="1425110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D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099480" y="1876600"/>
            <a:ext cx="232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some real objects: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099480" y="267526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Generate some fake objects:</a:t>
            </a:r>
            <a:endParaRPr lang="zh-TW" altLang="en-US" sz="24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33080" y="1944068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27507" y="3837275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39685" y="2515963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69562" y="2031229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7A0AEC-66CA-4D80-8FBF-95DC9F1FD073}"/>
              </a:ext>
            </a:extLst>
          </p:cNvPr>
          <p:cNvSpPr txBox="1"/>
          <p:nvPr/>
        </p:nvSpPr>
        <p:spPr>
          <a:xfrm>
            <a:off x="352878" y="5247420"/>
            <a:ext cx="142511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G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6042D3-7278-4722-BB8A-D8AEF3235CC9}"/>
              </a:ext>
            </a:extLst>
          </p:cNvPr>
          <p:cNvSpPr/>
          <p:nvPr/>
        </p:nvSpPr>
        <p:spPr>
          <a:xfrm>
            <a:off x="4098345" y="5354937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B75EEA-41C3-4EC8-B1B5-1290E314337B}"/>
              </a:ext>
            </a:extLst>
          </p:cNvPr>
          <p:cNvSpPr/>
          <p:nvPr/>
        </p:nvSpPr>
        <p:spPr>
          <a:xfrm>
            <a:off x="6916516" y="5364029"/>
            <a:ext cx="976665" cy="7018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9B19D0-3518-48B3-9875-2448C77153BD}"/>
              </a:ext>
            </a:extLst>
          </p:cNvPr>
          <p:cNvSpPr/>
          <p:nvPr/>
        </p:nvSpPr>
        <p:spPr>
          <a:xfrm>
            <a:off x="5304286" y="51962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05468" y="4188193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3050029" y="4050030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3434466" y="4050030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3818903" y="4050030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4203339" y="4050030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81486" y="3493622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57995" y="3451865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13962" y="3451865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13962" y="3512730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16252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47816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16100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14596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7F506987-0ACA-436D-BE11-540CF681E122}"/>
              </a:ext>
            </a:extLst>
          </p:cNvPr>
          <p:cNvCxnSpPr>
            <a:cxnSpLocks/>
          </p:cNvCxnSpPr>
          <p:nvPr/>
        </p:nvCxnSpPr>
        <p:spPr>
          <a:xfrm>
            <a:off x="3721677" y="5714947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354B411-93FB-45ED-B6D6-1FE9F33A8FF7}"/>
              </a:ext>
            </a:extLst>
          </p:cNvPr>
          <p:cNvSpPr/>
          <p:nvPr/>
        </p:nvSpPr>
        <p:spPr>
          <a:xfrm rot="5400000">
            <a:off x="1904488" y="5547659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5CF22F6-F428-4889-B07E-FC4D45CF202F}"/>
              </a:ext>
            </a:extLst>
          </p:cNvPr>
          <p:cNvSpPr/>
          <p:nvPr/>
        </p:nvSpPr>
        <p:spPr>
          <a:xfrm rot="5400000">
            <a:off x="2288925" y="5547659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BDAC10E-4786-4A89-B6D1-A35544E0A958}"/>
              </a:ext>
            </a:extLst>
          </p:cNvPr>
          <p:cNvSpPr/>
          <p:nvPr/>
        </p:nvSpPr>
        <p:spPr>
          <a:xfrm rot="5400000">
            <a:off x="2673362" y="5547659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71CD981-7D4F-4765-A03A-6667208C9AC7}"/>
              </a:ext>
            </a:extLst>
          </p:cNvPr>
          <p:cNvSpPr/>
          <p:nvPr/>
        </p:nvSpPr>
        <p:spPr>
          <a:xfrm rot="5400000">
            <a:off x="3057798" y="5547659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C07895C-42A7-419A-A9A7-40729F8F1F76}"/>
              </a:ext>
            </a:extLst>
          </p:cNvPr>
          <p:cNvSpPr/>
          <p:nvPr/>
        </p:nvSpPr>
        <p:spPr>
          <a:xfrm>
            <a:off x="5456686" y="53486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8859995-177C-439D-BCB6-83EBE2FBB179}"/>
              </a:ext>
            </a:extLst>
          </p:cNvPr>
          <p:cNvSpPr/>
          <p:nvPr/>
        </p:nvSpPr>
        <p:spPr>
          <a:xfrm>
            <a:off x="5609086" y="55010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C85D37A-2837-4785-BBF9-6BF546725E0B}"/>
              </a:ext>
            </a:extLst>
          </p:cNvPr>
          <p:cNvSpPr/>
          <p:nvPr/>
        </p:nvSpPr>
        <p:spPr>
          <a:xfrm>
            <a:off x="5761486" y="56534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941DA1D-41BE-4C27-BD80-214D85C02D3D}"/>
              </a:ext>
            </a:extLst>
          </p:cNvPr>
          <p:cNvCxnSpPr>
            <a:cxnSpLocks/>
          </p:cNvCxnSpPr>
          <p:nvPr/>
        </p:nvCxnSpPr>
        <p:spPr>
          <a:xfrm>
            <a:off x="7893181" y="5695844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C6D9C328-5575-4569-842D-FC4A0BFF151E}"/>
              </a:ext>
            </a:extLst>
          </p:cNvPr>
          <p:cNvCxnSpPr>
            <a:cxnSpLocks/>
          </p:cNvCxnSpPr>
          <p:nvPr/>
        </p:nvCxnSpPr>
        <p:spPr>
          <a:xfrm>
            <a:off x="5071254" y="5706541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F0E0C56-3017-43E5-93FD-B96F6CF36EFF}"/>
              </a:ext>
            </a:extLst>
          </p:cNvPr>
          <p:cNvCxnSpPr>
            <a:cxnSpLocks/>
          </p:cNvCxnSpPr>
          <p:nvPr/>
        </p:nvCxnSpPr>
        <p:spPr>
          <a:xfrm>
            <a:off x="6551434" y="5687362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62A7075-5532-41CA-AEC2-12BF5B0FC13B}"/>
              </a:ext>
            </a:extLst>
          </p:cNvPr>
          <p:cNvSpPr/>
          <p:nvPr/>
        </p:nvSpPr>
        <p:spPr>
          <a:xfrm>
            <a:off x="8323059" y="5478618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D49DE38-BA1A-436F-BEDF-58DAB84DE194}"/>
              </a:ext>
            </a:extLst>
          </p:cNvPr>
          <p:cNvSpPr txBox="1"/>
          <p:nvPr/>
        </p:nvSpPr>
        <p:spPr>
          <a:xfrm>
            <a:off x="3890851" y="5980696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371C215-F084-4A0F-A5D9-390E2E95FC56}"/>
              </a:ext>
            </a:extLst>
          </p:cNvPr>
          <p:cNvSpPr txBox="1"/>
          <p:nvPr/>
        </p:nvSpPr>
        <p:spPr>
          <a:xfrm>
            <a:off x="6752199" y="600677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5CD1F58E-A9CB-43DD-A80E-5810F9401974}"/>
              </a:ext>
            </a:extLst>
          </p:cNvPr>
          <p:cNvCxnSpPr>
            <a:cxnSpLocks/>
          </p:cNvCxnSpPr>
          <p:nvPr/>
        </p:nvCxnSpPr>
        <p:spPr>
          <a:xfrm>
            <a:off x="4562292" y="4915779"/>
            <a:ext cx="119919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9DB03D6E-1669-4D4A-9993-61946BEDB6EE}"/>
              </a:ext>
            </a:extLst>
          </p:cNvPr>
          <p:cNvCxnSpPr>
            <a:cxnSpLocks/>
          </p:cNvCxnSpPr>
          <p:nvPr/>
        </p:nvCxnSpPr>
        <p:spPr>
          <a:xfrm rot="16200000">
            <a:off x="5537730" y="4727445"/>
            <a:ext cx="376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0EDBB42B-0FB5-4CB3-AF8D-62F7CC982CE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584800" y="4893947"/>
            <a:ext cx="0" cy="46099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extLst>
              <a:ext uri="{FF2B5EF4-FFF2-40B4-BE49-F238E27FC236}">
                <a16:creationId xmlns:a16="http://schemas.microsoft.com/office/drawing/2014/main" id="{341938F7-AA60-470D-9873-394EE1F59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103" y="2784829"/>
            <a:ext cx="2801716" cy="697569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722764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54328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322612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621108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70ED21-07B8-4385-ACC2-D6CB590B9C77}"/>
              </a:ext>
            </a:extLst>
          </p:cNvPr>
          <p:cNvSpPr/>
          <p:nvPr/>
        </p:nvSpPr>
        <p:spPr>
          <a:xfrm>
            <a:off x="1962150" y="5062172"/>
            <a:ext cx="6947325" cy="146781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A73CAD9-E371-4645-A26C-E0DB0E674685}"/>
              </a:ext>
            </a:extLst>
          </p:cNvPr>
          <p:cNvSpPr/>
          <p:nvPr/>
        </p:nvSpPr>
        <p:spPr>
          <a:xfrm>
            <a:off x="1962150" y="1804041"/>
            <a:ext cx="6947325" cy="32223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B4F484D-3C2F-4321-82A5-7B78E7C358D7}"/>
              </a:ext>
            </a:extLst>
          </p:cNvPr>
          <p:cNvCxnSpPr>
            <a:cxnSpLocks/>
          </p:cNvCxnSpPr>
          <p:nvPr/>
        </p:nvCxnSpPr>
        <p:spPr>
          <a:xfrm flipH="1">
            <a:off x="7404849" y="3067320"/>
            <a:ext cx="526523" cy="2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01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45" grpId="0" animBg="1"/>
      <p:bldP spid="46" grpId="0" animBg="1"/>
      <p:bldP spid="47" grpId="0" animBg="1"/>
      <p:bldP spid="48" grpId="0" animBg="1"/>
      <p:bldP spid="59" grpId="0" animBg="1"/>
      <p:bldP spid="6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68FAA-4B95-4F90-827A-21433B8E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Benefit of 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A637C7-A9A3-4E2D-ACDA-97AA293E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>
            <a:noAutofit/>
          </a:bodyPr>
          <a:lstStyle/>
          <a:p>
            <a:r>
              <a:rPr lang="en-US" altLang="zh-TW" dirty="0"/>
              <a:t>From Discriminator’s point of view</a:t>
            </a:r>
          </a:p>
          <a:p>
            <a:pPr lvl="1"/>
            <a:r>
              <a:rPr lang="en-US" altLang="zh-TW" sz="2800" dirty="0"/>
              <a:t>Using generator to generate negative samples</a:t>
            </a:r>
          </a:p>
          <a:p>
            <a:pPr lvl="1"/>
            <a:endParaRPr lang="en-US" altLang="zh-TW" sz="2800" dirty="0"/>
          </a:p>
          <a:p>
            <a:pPr lvl="2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From Generator’s point of view</a:t>
            </a:r>
          </a:p>
          <a:p>
            <a:pPr lvl="1"/>
            <a:r>
              <a:rPr lang="en-US" altLang="zh-TW" sz="2800" dirty="0"/>
              <a:t>Still generate the object component-by-component</a:t>
            </a:r>
          </a:p>
          <a:p>
            <a:pPr lvl="1"/>
            <a:r>
              <a:rPr lang="en-US" altLang="zh-TW" sz="2800" dirty="0"/>
              <a:t>But it is learned from the discriminator with global view.</a:t>
            </a:r>
          </a:p>
          <a:p>
            <a:endParaRPr lang="en-US" altLang="zh-TW" dirty="0"/>
          </a:p>
          <a:p>
            <a:pPr lvl="1"/>
            <a:endParaRPr lang="zh-TW" altLang="en-US" sz="28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5BA84F9-79BE-4547-BB00-7AE1FF706ABC}"/>
              </a:ext>
            </a:extLst>
          </p:cNvPr>
          <p:cNvGrpSpPr/>
          <p:nvPr/>
        </p:nvGrpSpPr>
        <p:grpSpPr>
          <a:xfrm>
            <a:off x="1615020" y="2947988"/>
            <a:ext cx="6199708" cy="918417"/>
            <a:chOff x="2036235" y="5675685"/>
            <a:chExt cx="6199708" cy="918417"/>
          </a:xfrm>
        </p:grpSpPr>
        <p:graphicFrame>
          <p:nvGraphicFramePr>
            <p:cNvPr id="7" name="Object 12">
              <a:extLst>
                <a:ext uri="{FF2B5EF4-FFF2-40B4-BE49-F238E27FC236}">
                  <a16:creationId xmlns:a16="http://schemas.microsoft.com/office/drawing/2014/main" id="{9A1DA66F-EF2B-4D18-A81B-1EC0BD4F878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046135" y="5758705"/>
            <a:ext cx="2976563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2" name="方程式" r:id="rId4" imgW="1079280" imgH="279360" progId="Equation.3">
                    <p:embed/>
                  </p:oleObj>
                </mc:Choice>
                <mc:Fallback>
                  <p:oleObj name="方程式" r:id="rId4" imgW="1079280" imgH="279360" progId="Equation.3">
                    <p:embed/>
                    <p:pic>
                      <p:nvPicPr>
                        <p:cNvPr id="7" name="Object 12">
                          <a:extLst>
                            <a:ext uri="{FF2B5EF4-FFF2-40B4-BE49-F238E27FC236}">
                              <a16:creationId xmlns:a16="http://schemas.microsoft.com/office/drawing/2014/main" id="{9A1DA66F-EF2B-4D18-A81B-1EC0BD4F87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6135" y="5758705"/>
                          <a:ext cx="2976563" cy="7747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0D81481-0379-4FC9-A8FD-EAD3EA18850E}"/>
                </a:ext>
              </a:extLst>
            </p:cNvPr>
            <p:cNvGrpSpPr/>
            <p:nvPr/>
          </p:nvGrpSpPr>
          <p:grpSpPr>
            <a:xfrm>
              <a:off x="2219681" y="5751712"/>
              <a:ext cx="1933122" cy="701836"/>
              <a:chOff x="1617564" y="5713834"/>
              <a:chExt cx="1933122" cy="70183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75E1DEB-1EF2-47B4-88A9-CF350A8AF583}"/>
                  </a:ext>
                </a:extLst>
              </p:cNvPr>
              <p:cNvSpPr/>
              <p:nvPr/>
            </p:nvSpPr>
            <p:spPr>
              <a:xfrm>
                <a:off x="1617564" y="5713834"/>
                <a:ext cx="972909" cy="7018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G</a:t>
                </a: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59F96CB6-4717-47D4-A237-06264BCFC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473" y="6064752"/>
                <a:ext cx="48114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" name="Object 12">
                <a:extLst>
                  <a:ext uri="{FF2B5EF4-FFF2-40B4-BE49-F238E27FC236}">
                    <a16:creationId xmlns:a16="http://schemas.microsoft.com/office/drawing/2014/main" id="{9798B2D8-EFB6-4785-BE3F-DC84F3D8578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64923" y="5817896"/>
              <a:ext cx="385763" cy="493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23" name="方程式" r:id="rId6" imgW="139680" imgH="177480" progId="Equation.3">
                      <p:embed/>
                    </p:oleObj>
                  </mc:Choice>
                  <mc:Fallback>
                    <p:oleObj name="方程式" r:id="rId6" imgW="139680" imgH="177480" progId="Equation.3">
                      <p:embed/>
                      <p:pic>
                        <p:nvPicPr>
                          <p:cNvPr id="14" name="Object 12">
                            <a:extLst>
                              <a:ext uri="{FF2B5EF4-FFF2-40B4-BE49-F238E27FC236}">
                                <a16:creationId xmlns:a16="http://schemas.microsoft.com/office/drawing/2014/main" id="{9798B2D8-EFB6-4785-BE3F-DC84F3D8578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4923" y="5817896"/>
                            <a:ext cx="385763" cy="493712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2431E2-1823-432E-830D-9BED7D673081}"/>
                </a:ext>
              </a:extLst>
            </p:cNvPr>
            <p:cNvSpPr/>
            <p:nvPr/>
          </p:nvSpPr>
          <p:spPr>
            <a:xfrm>
              <a:off x="4907204" y="5675685"/>
              <a:ext cx="3328739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6C30654-34E1-4A9C-88AE-1C3D0DE7A4F8}"/>
                </a:ext>
              </a:extLst>
            </p:cNvPr>
            <p:cNvSpPr/>
            <p:nvPr/>
          </p:nvSpPr>
          <p:spPr>
            <a:xfrm>
              <a:off x="2036235" y="5675685"/>
              <a:ext cx="2233058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84F3FEE-840B-40DA-8375-87C816AE3476}"/>
                </a:ext>
              </a:extLst>
            </p:cNvPr>
            <p:cNvSpPr txBox="1"/>
            <p:nvPr/>
          </p:nvSpPr>
          <p:spPr>
            <a:xfrm>
              <a:off x="4408224" y="5855774"/>
              <a:ext cx="417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6D64F9-F280-4BC8-8EA9-3ED66327F3EF}"/>
              </a:ext>
            </a:extLst>
          </p:cNvPr>
          <p:cNvSpPr txBox="1"/>
          <p:nvPr/>
        </p:nvSpPr>
        <p:spPr>
          <a:xfrm>
            <a:off x="2071287" y="3891186"/>
            <a:ext cx="140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efficient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36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0F6FE-EAC3-485B-974E-F1C887C0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endParaRPr lang="zh-TW" altLang="en-US" dirty="0"/>
          </a:p>
        </p:txBody>
      </p:sp>
      <p:pic>
        <p:nvPicPr>
          <p:cNvPr id="2050" name="Picture 2" descr="https://lh6.googleusercontent.com/ReyiYKd2STLLKw7M4oAxOZWyAZpbh4xHUMpNq2Ho7BNGrrVXhPvNLyMmDEEK--JlhqW1G2j7Z7yrUtRR5BpAwPa-Bf9UFOqeFu7cPjPn6VfNpHEVm8wji-C2-6WF1XT-Z9LbllOl_ag">
            <a:extLst>
              <a:ext uri="{FF2B5EF4-FFF2-40B4-BE49-F238E27FC236}">
                <a16:creationId xmlns:a16="http://schemas.microsoft.com/office/drawing/2014/main" id="{88B06C01-65A0-4533-B6CF-6969A930A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493" y="609601"/>
            <a:ext cx="6504182" cy="62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A18D9E3-136F-4DA2-923C-69DAB6B0D2C7}"/>
              </a:ext>
            </a:extLst>
          </p:cNvPr>
          <p:cNvSpPr txBox="1"/>
          <p:nvPr/>
        </p:nvSpPr>
        <p:spPr>
          <a:xfrm>
            <a:off x="6207878" y="95654"/>
            <a:ext cx="29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段逸林 同學提供結果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932F4E-BDF3-40D7-944A-34B8B9F0365C}"/>
              </a:ext>
            </a:extLst>
          </p:cNvPr>
          <p:cNvSpPr/>
          <p:nvPr/>
        </p:nvSpPr>
        <p:spPr>
          <a:xfrm>
            <a:off x="368105" y="5727955"/>
            <a:ext cx="1957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https://arxiv.org/abs/1512.09300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FB8031-16F5-4D23-8A03-7B920FCC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84" y="3733800"/>
            <a:ext cx="4457700" cy="866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D73F7B-44D5-4430-A15C-FA1F494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71" y="4601976"/>
            <a:ext cx="4429125" cy="8763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B03919-AFDF-4B06-95FD-923E6B95948F}"/>
              </a:ext>
            </a:extLst>
          </p:cNvPr>
          <p:cNvSpPr txBox="1"/>
          <p:nvPr/>
        </p:nvSpPr>
        <p:spPr>
          <a:xfrm>
            <a:off x="514350" y="3936354"/>
            <a:ext cx="80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VAE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C488C4-79AA-43F9-94BA-5A51C79F3860}"/>
              </a:ext>
            </a:extLst>
          </p:cNvPr>
          <p:cNvSpPr txBox="1"/>
          <p:nvPr/>
        </p:nvSpPr>
        <p:spPr>
          <a:xfrm>
            <a:off x="514350" y="4803129"/>
            <a:ext cx="80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GAN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3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43843-A3D7-43E9-BB45-F867A7F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11F3208-E13B-4984-8EAA-B1CE11811E8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85B61C0-B92B-4FB4-A322-5FC43E7EB5A2}"/>
              </a:ext>
            </a:extLst>
          </p:cNvPr>
          <p:cNvSpPr/>
          <p:nvPr/>
        </p:nvSpPr>
        <p:spPr>
          <a:xfrm>
            <a:off x="636814" y="4802188"/>
            <a:ext cx="7886700" cy="137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693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Discriminator leads the generator </a:t>
            </a:r>
            <a:endParaRPr lang="zh-TW" altLang="en-US" dirty="0"/>
          </a:p>
        </p:txBody>
      </p:sp>
      <p:cxnSp>
        <p:nvCxnSpPr>
          <p:cNvPr id="5" name="直線接點 4"/>
          <p:cNvCxnSpPr>
            <a:cxnSpLocks/>
          </p:cNvCxnSpPr>
          <p:nvPr/>
        </p:nvCxnSpPr>
        <p:spPr>
          <a:xfrm>
            <a:off x="940129" y="513242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: 圖案 6"/>
          <p:cNvSpPr/>
          <p:nvPr/>
        </p:nvSpPr>
        <p:spPr>
          <a:xfrm rot="21442184">
            <a:off x="2719916" y="378927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386512" y="503710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201392" y="503710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550720" y="503710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37852" y="503506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826223" y="504663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/>
          <p:cNvSpPr/>
          <p:nvPr/>
        </p:nvSpPr>
        <p:spPr>
          <a:xfrm rot="21442184">
            <a:off x="1203258" y="377770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1869854" y="502553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684734" y="502553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2034062" y="502553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421194" y="502349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309565" y="503506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1869854" y="4276080"/>
            <a:ext cx="611288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>
            <a:cxnSpLocks/>
          </p:cNvCxnSpPr>
          <p:nvPr/>
        </p:nvCxnSpPr>
        <p:spPr>
          <a:xfrm>
            <a:off x="4869087" y="5120853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手繪多邊形: 圖案 24"/>
          <p:cNvSpPr/>
          <p:nvPr/>
        </p:nvSpPr>
        <p:spPr>
          <a:xfrm rot="21442184">
            <a:off x="5768608" y="3777709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435204" y="502553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250084" y="502553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99412" y="502553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5986544" y="502349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74915" y="503506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6420584" y="3777709"/>
            <a:ext cx="1466671" cy="1428932"/>
            <a:chOff x="4549770" y="2622200"/>
            <a:chExt cx="1466671" cy="1428932"/>
          </a:xfrm>
        </p:grpSpPr>
        <p:sp>
          <p:nvSpPr>
            <p:cNvPr id="31" name="手繪多邊形: 圖案 30"/>
            <p:cNvSpPr/>
            <p:nvPr/>
          </p:nvSpPr>
          <p:spPr>
            <a:xfrm rot="21442184">
              <a:off x="4549770" y="262220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5216366" y="387003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5031246" y="387002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5380574" y="387002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4767706" y="386798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5656077" y="387955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1" name="箭號: 向右 60"/>
          <p:cNvSpPr/>
          <p:nvPr/>
        </p:nvSpPr>
        <p:spPr>
          <a:xfrm flipH="1">
            <a:off x="6740848" y="4349819"/>
            <a:ext cx="611288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3558089" y="3430906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089" y="3430906"/>
                <a:ext cx="719428" cy="369332"/>
              </a:xfrm>
              <a:prstGeom prst="rect">
                <a:avLst/>
              </a:prstGeom>
              <a:blipFill>
                <a:blip r:embed="rId3"/>
                <a:stretch>
                  <a:fillRect l="-1016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5379604" y="3428715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04" y="3428715"/>
                <a:ext cx="719428" cy="369332"/>
              </a:xfrm>
              <a:prstGeom prst="rect">
                <a:avLst/>
              </a:prstGeom>
              <a:blipFill>
                <a:blip r:embed="rId4"/>
                <a:stretch>
                  <a:fillRect l="-932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/>
          <p:cNvCxnSpPr/>
          <p:nvPr/>
        </p:nvCxnSpPr>
        <p:spPr>
          <a:xfrm>
            <a:off x="5963213" y="1343829"/>
            <a:ext cx="754743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>
            <a:off x="5963213" y="917741"/>
            <a:ext cx="75474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/>
          <p:nvPr/>
        </p:nvCxnSpPr>
        <p:spPr>
          <a:xfrm>
            <a:off x="5963214" y="477661"/>
            <a:ext cx="7547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/>
          <p:cNvSpPr txBox="1"/>
          <p:nvPr/>
        </p:nvSpPr>
        <p:spPr>
          <a:xfrm>
            <a:off x="6823358" y="221942"/>
            <a:ext cx="1967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6823358" y="676503"/>
            <a:ext cx="352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6816768" y="1088946"/>
            <a:ext cx="308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Generated</a:t>
            </a:r>
            <a:endParaRPr lang="zh-TW" altLang="en-US" sz="2400" dirty="0"/>
          </a:p>
        </p:txBody>
      </p:sp>
      <p:sp>
        <p:nvSpPr>
          <p:cNvPr id="4" name="手繪多邊形: 圖案 3"/>
          <p:cNvSpPr/>
          <p:nvPr/>
        </p:nvSpPr>
        <p:spPr>
          <a:xfrm rot="21343433">
            <a:off x="1407489" y="3948887"/>
            <a:ext cx="2532185" cy="897768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897768">
                <a:moveTo>
                  <a:pt x="0" y="897768"/>
                </a:moveTo>
                <a:cubicBezTo>
                  <a:pt x="414997" y="873149"/>
                  <a:pt x="829994" y="848531"/>
                  <a:pt x="1111348" y="714888"/>
                </a:cubicBezTo>
                <a:cubicBezTo>
                  <a:pt x="1392702" y="581245"/>
                  <a:pt x="1451318" y="213140"/>
                  <a:pt x="1688124" y="95909"/>
                </a:cubicBezTo>
                <a:cubicBezTo>
                  <a:pt x="1924930" y="-21322"/>
                  <a:pt x="2228557" y="-4910"/>
                  <a:pt x="2532185" y="115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手繪多邊形: 圖案 97"/>
          <p:cNvSpPr/>
          <p:nvPr/>
        </p:nvSpPr>
        <p:spPr>
          <a:xfrm rot="256567" flipH="1">
            <a:off x="5761608" y="3976977"/>
            <a:ext cx="2346619" cy="897768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897768">
                <a:moveTo>
                  <a:pt x="0" y="897768"/>
                </a:moveTo>
                <a:cubicBezTo>
                  <a:pt x="414997" y="873149"/>
                  <a:pt x="829994" y="848531"/>
                  <a:pt x="1111348" y="714888"/>
                </a:cubicBezTo>
                <a:cubicBezTo>
                  <a:pt x="1392702" y="581245"/>
                  <a:pt x="1451318" y="213140"/>
                  <a:pt x="1688124" y="95909"/>
                </a:cubicBezTo>
                <a:cubicBezTo>
                  <a:pt x="1924930" y="-21322"/>
                  <a:pt x="2228557" y="-4910"/>
                  <a:pt x="2532185" y="115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61" grpId="0" animBg="1"/>
      <p:bldP spid="106" grpId="0"/>
      <p:bldP spid="107" grpId="0"/>
      <p:bldP spid="4" grpId="0" animBg="1"/>
      <p:bldP spid="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59FA00-F6A4-453A-B24F-ED020C953FFD}"/>
              </a:ext>
            </a:extLst>
          </p:cNvPr>
          <p:cNvSpPr/>
          <p:nvPr/>
        </p:nvSpPr>
        <p:spPr>
          <a:xfrm>
            <a:off x="3576580" y="1722483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88826" y="651222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60096" y="1128276"/>
            <a:ext cx="828730" cy="9236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1FC0AF3-A14F-4FF5-BED7-50A9AA6B339E}"/>
              </a:ext>
            </a:extLst>
          </p:cNvPr>
          <p:cNvSpPr/>
          <p:nvPr/>
        </p:nvSpPr>
        <p:spPr>
          <a:xfrm>
            <a:off x="2652983" y="2109671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BD7A910-8066-4659-B627-D512F39DF9F8}"/>
              </a:ext>
            </a:extLst>
          </p:cNvPr>
          <p:cNvSpPr/>
          <p:nvPr/>
        </p:nvSpPr>
        <p:spPr>
          <a:xfrm>
            <a:off x="5238744" y="210967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B7C4A7-FB0D-4412-BE77-B92E922C0764}"/>
              </a:ext>
            </a:extLst>
          </p:cNvPr>
          <p:cNvSpPr/>
          <p:nvPr/>
        </p:nvSpPr>
        <p:spPr>
          <a:xfrm>
            <a:off x="1581984" y="3550562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3589CC7-C106-4A99-92A4-2E5E0D2770E0}"/>
                  </a:ext>
                </a:extLst>
              </p:cNvPr>
              <p:cNvSpPr txBox="1"/>
              <p:nvPr/>
            </p:nvSpPr>
            <p:spPr>
              <a:xfrm>
                <a:off x="569980" y="3352329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3589CC7-C106-4A99-92A4-2E5E0D277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80" y="3352329"/>
                <a:ext cx="519053" cy="1272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1F8F995E-4A02-4AE9-9A93-2B9BEEEA8D77}"/>
              </a:ext>
            </a:extLst>
          </p:cNvPr>
          <p:cNvSpPr/>
          <p:nvPr/>
        </p:nvSpPr>
        <p:spPr>
          <a:xfrm>
            <a:off x="1169754" y="374415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062217C-EBEB-44E8-8E81-373600541BB5}"/>
              </a:ext>
            </a:extLst>
          </p:cNvPr>
          <p:cNvSpPr/>
          <p:nvPr/>
        </p:nvSpPr>
        <p:spPr>
          <a:xfrm>
            <a:off x="6171534" y="1924969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62E9F4-AE95-4878-AB93-7DEB3103D85D}"/>
              </a:ext>
            </a:extLst>
          </p:cNvPr>
          <p:cNvSpPr/>
          <p:nvPr/>
        </p:nvSpPr>
        <p:spPr>
          <a:xfrm>
            <a:off x="2281178" y="2028347"/>
            <a:ext cx="218098" cy="6360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CE203AA-07DD-4B8D-9871-CE05EB29F763}"/>
              </a:ext>
            </a:extLst>
          </p:cNvPr>
          <p:cNvSpPr txBox="1"/>
          <p:nvPr/>
        </p:nvSpPr>
        <p:spPr>
          <a:xfrm>
            <a:off x="1291203" y="2093904"/>
            <a:ext cx="100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79CE5BB-92C1-41D3-8D58-82A424AE76BA}"/>
              </a:ext>
            </a:extLst>
          </p:cNvPr>
          <p:cNvCxnSpPr/>
          <p:nvPr/>
        </p:nvCxnSpPr>
        <p:spPr>
          <a:xfrm>
            <a:off x="-471907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8045BFF-6DC9-4CE9-BE02-59343A1F0729}"/>
              </a:ext>
            </a:extLst>
          </p:cNvPr>
          <p:cNvSpPr/>
          <p:nvPr/>
        </p:nvSpPr>
        <p:spPr>
          <a:xfrm>
            <a:off x="3127036" y="375611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3D33FE2-85B5-4767-92D6-96AFF6FB5CD2}"/>
              </a:ext>
            </a:extLst>
          </p:cNvPr>
          <p:cNvSpPr/>
          <p:nvPr/>
        </p:nvSpPr>
        <p:spPr>
          <a:xfrm>
            <a:off x="5731347" y="3605690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2F0FAA-6B0D-4D41-9170-CBC6A3C15D33}"/>
                  </a:ext>
                </a:extLst>
              </p:cNvPr>
              <p:cNvSpPr txBox="1"/>
              <p:nvPr/>
            </p:nvSpPr>
            <p:spPr>
              <a:xfrm>
                <a:off x="4796261" y="3411115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2F0FAA-6B0D-4D41-9170-CBC6A3C15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61" y="3411115"/>
                <a:ext cx="519053" cy="1272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05DBE29-293F-472F-A9E1-898E238EFF1B}"/>
              </a:ext>
            </a:extLst>
          </p:cNvPr>
          <p:cNvSpPr/>
          <p:nvPr/>
        </p:nvSpPr>
        <p:spPr>
          <a:xfrm>
            <a:off x="5319117" y="379928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69ED97F-2BC5-44B8-B447-ABEFC2925F83}"/>
              </a:ext>
            </a:extLst>
          </p:cNvPr>
          <p:cNvSpPr/>
          <p:nvPr/>
        </p:nvSpPr>
        <p:spPr>
          <a:xfrm>
            <a:off x="7276399" y="381124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2E1AAA2-C233-4E4C-80BC-0AA10D57BABD}"/>
              </a:ext>
            </a:extLst>
          </p:cNvPr>
          <p:cNvSpPr/>
          <p:nvPr/>
        </p:nvSpPr>
        <p:spPr>
          <a:xfrm>
            <a:off x="1607809" y="536745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3CBDC10-CB5B-4CD0-A14C-2E2789674473}"/>
                  </a:ext>
                </a:extLst>
              </p:cNvPr>
              <p:cNvSpPr txBox="1"/>
              <p:nvPr/>
            </p:nvSpPr>
            <p:spPr>
              <a:xfrm>
                <a:off x="595805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3CBDC10-CB5B-4CD0-A14C-2E278967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05" y="5169222"/>
                <a:ext cx="519053" cy="1272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5897601E-E874-4F08-9634-C86E68572C8A}"/>
              </a:ext>
            </a:extLst>
          </p:cNvPr>
          <p:cNvSpPr/>
          <p:nvPr/>
        </p:nvSpPr>
        <p:spPr>
          <a:xfrm>
            <a:off x="1195579" y="556105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03A6E566-E4D1-4E27-8A78-3ACB5016F5C8}"/>
              </a:ext>
            </a:extLst>
          </p:cNvPr>
          <p:cNvSpPr/>
          <p:nvPr/>
        </p:nvSpPr>
        <p:spPr>
          <a:xfrm>
            <a:off x="3152861" y="557300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A85336-EF3D-4A41-8EA7-CAC27BEEE7F0}"/>
              </a:ext>
            </a:extLst>
          </p:cNvPr>
          <p:cNvSpPr/>
          <p:nvPr/>
        </p:nvSpPr>
        <p:spPr>
          <a:xfrm>
            <a:off x="5761531" y="538128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2BE2112-2353-4BCB-AAB8-3D97BD344285}"/>
                  </a:ext>
                </a:extLst>
              </p:cNvPr>
              <p:cNvSpPr txBox="1"/>
              <p:nvPr/>
            </p:nvSpPr>
            <p:spPr>
              <a:xfrm>
                <a:off x="4800064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2BE2112-2353-4BCB-AAB8-3D97BD34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64" y="5169222"/>
                <a:ext cx="519053" cy="1272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857A9667-A38E-4842-B9CE-A22308E4FFB8}"/>
              </a:ext>
            </a:extLst>
          </p:cNvPr>
          <p:cNvSpPr/>
          <p:nvPr/>
        </p:nvSpPr>
        <p:spPr>
          <a:xfrm>
            <a:off x="5349301" y="557488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570D7E69-7024-4770-BD6F-F26CBEBD93E7}"/>
              </a:ext>
            </a:extLst>
          </p:cNvPr>
          <p:cNvSpPr/>
          <p:nvPr/>
        </p:nvSpPr>
        <p:spPr>
          <a:xfrm>
            <a:off x="7306583" y="558683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F3EE30A-CE34-4A41-9854-8143F24B3722}"/>
              </a:ext>
            </a:extLst>
          </p:cNvPr>
          <p:cNvSpPr txBox="1"/>
          <p:nvPr/>
        </p:nvSpPr>
        <p:spPr>
          <a:xfrm>
            <a:off x="7104324" y="2120808"/>
            <a:ext cx="100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matrix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B9EB33-7C74-4CEA-B9EC-6AA0808A2661}"/>
              </a:ext>
            </a:extLst>
          </p:cNvPr>
          <p:cNvSpPr/>
          <p:nvPr/>
        </p:nvSpPr>
        <p:spPr>
          <a:xfrm>
            <a:off x="3877148" y="30368"/>
            <a:ext cx="523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Powered by: </a:t>
            </a:r>
            <a:r>
              <a:rPr lang="zh-TW" altLang="en-US" dirty="0"/>
              <a:t>http://mattya.github.io/chainer-DCGAN/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DAE21A5-E061-46CB-A1D4-474704959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75" y="5381285"/>
            <a:ext cx="914528" cy="91452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4BFE2901-C928-48BA-9CE0-F7E5B4311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45" y="5381285"/>
            <a:ext cx="914528" cy="914528"/>
          </a:xfrm>
          <a:prstGeom prst="rect">
            <a:avLst/>
          </a:prstGeom>
        </p:spPr>
      </p:pic>
      <p:pic>
        <p:nvPicPr>
          <p:cNvPr id="57" name="圖片 56" descr="一張含有 服飾 的圖片&#10;&#10;描述是以高可信度產生">
            <a:extLst>
              <a:ext uri="{FF2B5EF4-FFF2-40B4-BE49-F238E27FC236}">
                <a16:creationId xmlns:a16="http://schemas.microsoft.com/office/drawing/2014/main" id="{7D08D691-051B-4EF2-84C9-2D1BB3A598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11" y="3595218"/>
            <a:ext cx="914528" cy="914528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B880FB14-AD52-4C08-B98C-B1BA9D40E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77" y="3544334"/>
            <a:ext cx="914528" cy="91452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CDBB5B-3C11-4848-9AEA-913E016EB75F}"/>
              </a:ext>
            </a:extLst>
          </p:cNvPr>
          <p:cNvSpPr txBox="1"/>
          <p:nvPr/>
        </p:nvSpPr>
        <p:spPr>
          <a:xfrm>
            <a:off x="1251408" y="4421813"/>
            <a:ext cx="321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B40B056-2702-481D-B22B-A47F64D9B741}"/>
              </a:ext>
            </a:extLst>
          </p:cNvPr>
          <p:cNvSpPr txBox="1"/>
          <p:nvPr/>
        </p:nvSpPr>
        <p:spPr>
          <a:xfrm>
            <a:off x="5906587" y="4479934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51E67EF-D6B0-4692-B770-26273C319678}"/>
              </a:ext>
            </a:extLst>
          </p:cNvPr>
          <p:cNvSpPr txBox="1"/>
          <p:nvPr/>
        </p:nvSpPr>
        <p:spPr>
          <a:xfrm>
            <a:off x="1783049" y="62713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21533F8-EBAA-44F2-A314-5B68B701BB6C}"/>
              </a:ext>
            </a:extLst>
          </p:cNvPr>
          <p:cNvSpPr txBox="1"/>
          <p:nvPr/>
        </p:nvSpPr>
        <p:spPr>
          <a:xfrm>
            <a:off x="5870007" y="62586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CBAE13-567E-48E0-929C-521E6C028250}"/>
              </a:ext>
            </a:extLst>
          </p:cNvPr>
          <p:cNvSpPr/>
          <p:nvPr/>
        </p:nvSpPr>
        <p:spPr>
          <a:xfrm flipH="1" flipV="1">
            <a:off x="4875757" y="3390429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A08DC14-763D-4B7E-A9B2-E648F7A85258}"/>
              </a:ext>
            </a:extLst>
          </p:cNvPr>
          <p:cNvSpPr/>
          <p:nvPr/>
        </p:nvSpPr>
        <p:spPr>
          <a:xfrm>
            <a:off x="4864389" y="6226623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7446C29-BE85-45CF-B45C-4427704B35EF}"/>
              </a:ext>
            </a:extLst>
          </p:cNvPr>
          <p:cNvSpPr/>
          <p:nvPr/>
        </p:nvSpPr>
        <p:spPr>
          <a:xfrm>
            <a:off x="660130" y="5912357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7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22" grpId="0" animBg="1"/>
      <p:bldP spid="23" grpId="0"/>
      <p:bldP spid="24" grpId="0" animBg="1"/>
      <p:bldP spid="27" grpId="0" animBg="1"/>
      <p:bldP spid="28" grpId="0" animBg="1"/>
      <p:bldP spid="30" grpId="0"/>
      <p:bldP spid="33" grpId="0" animBg="1"/>
      <p:bldP spid="34" grpId="0" animBg="1"/>
      <p:bldP spid="35" grpId="0"/>
      <p:bldP spid="36" grpId="0" animBg="1"/>
      <p:bldP spid="38" grpId="0" animBg="1"/>
      <p:bldP spid="39" grpId="0" animBg="1"/>
      <p:bldP spid="40" grpId="0"/>
      <p:bldP spid="41" grpId="0" animBg="1"/>
      <p:bldP spid="43" grpId="0" animBg="1"/>
      <p:bldP spid="44" grpId="0" animBg="1"/>
      <p:bldP spid="45" grpId="0"/>
      <p:bldP spid="46" grpId="0" animBg="1"/>
      <p:bldP spid="48" grpId="0" animBg="1"/>
      <p:bldP spid="49" grpId="0"/>
      <p:bldP spid="3" grpId="0"/>
      <p:bldP spid="37" grpId="0"/>
      <p:bldP spid="42" grpId="0"/>
      <p:bldP spid="47" grpId="0"/>
      <p:bldP spid="6" grpId="0" animBg="1"/>
      <p:bldP spid="51" grpId="0" animBg="1"/>
      <p:bldP spid="5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16C0-1D70-4BE3-B036-BA050077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Classifier </a:t>
            </a:r>
            <a:br>
              <a:rPr lang="en-US" altLang="zh-TW" dirty="0"/>
            </a:br>
            <a:r>
              <a:rPr lang="en-US" altLang="zh-TW" dirty="0"/>
              <a:t>as Discriminator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114E353-CAF3-4A29-A65F-B3B3FE9C68AB}"/>
              </a:ext>
            </a:extLst>
          </p:cNvPr>
          <p:cNvCxnSpPr>
            <a:cxnSpLocks/>
          </p:cNvCxnSpPr>
          <p:nvPr/>
        </p:nvCxnSpPr>
        <p:spPr>
          <a:xfrm>
            <a:off x="718934" y="567109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CF51F702-4C09-424F-BEA0-B158849F3E31}"/>
              </a:ext>
            </a:extLst>
          </p:cNvPr>
          <p:cNvSpPr/>
          <p:nvPr/>
        </p:nvSpPr>
        <p:spPr>
          <a:xfrm>
            <a:off x="3165317" y="557577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701C847-7620-4C44-A8E0-71CCC3496452}"/>
              </a:ext>
            </a:extLst>
          </p:cNvPr>
          <p:cNvSpPr/>
          <p:nvPr/>
        </p:nvSpPr>
        <p:spPr>
          <a:xfrm>
            <a:off x="2980197" y="55757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941FE44-DB6C-4317-853D-660131C3BAC6}"/>
              </a:ext>
            </a:extLst>
          </p:cNvPr>
          <p:cNvSpPr/>
          <p:nvPr/>
        </p:nvSpPr>
        <p:spPr>
          <a:xfrm>
            <a:off x="3329525" y="557577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A71FA35-2C80-4C53-81C7-B974304A4981}"/>
              </a:ext>
            </a:extLst>
          </p:cNvPr>
          <p:cNvSpPr/>
          <p:nvPr/>
        </p:nvSpPr>
        <p:spPr>
          <a:xfrm>
            <a:off x="2716657" y="557373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970F263-3C38-4B09-9720-8A82A07A0703}"/>
              </a:ext>
            </a:extLst>
          </p:cNvPr>
          <p:cNvSpPr/>
          <p:nvPr/>
        </p:nvSpPr>
        <p:spPr>
          <a:xfrm>
            <a:off x="3605028" y="558530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55E0D1-43BD-42AA-B7B0-293B4A3D6A0D}"/>
              </a:ext>
            </a:extLst>
          </p:cNvPr>
          <p:cNvSpPr/>
          <p:nvPr/>
        </p:nvSpPr>
        <p:spPr>
          <a:xfrm>
            <a:off x="1648659" y="556420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5BDC877-DB34-4EA0-BE2D-BDFA8A4DD349}"/>
              </a:ext>
            </a:extLst>
          </p:cNvPr>
          <p:cNvSpPr/>
          <p:nvPr/>
        </p:nvSpPr>
        <p:spPr>
          <a:xfrm>
            <a:off x="1463539" y="55642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D3B446B-1D06-434B-B367-AA0141F23954}"/>
              </a:ext>
            </a:extLst>
          </p:cNvPr>
          <p:cNvSpPr/>
          <p:nvPr/>
        </p:nvSpPr>
        <p:spPr>
          <a:xfrm>
            <a:off x="1812867" y="55642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0D464AF-FDB4-44DC-B320-54DE69ECFE5A}"/>
              </a:ext>
            </a:extLst>
          </p:cNvPr>
          <p:cNvSpPr/>
          <p:nvPr/>
        </p:nvSpPr>
        <p:spPr>
          <a:xfrm>
            <a:off x="1199999" y="556216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5195908-0F33-448E-9C02-1002EEB4FA05}"/>
              </a:ext>
            </a:extLst>
          </p:cNvPr>
          <p:cNvSpPr/>
          <p:nvPr/>
        </p:nvSpPr>
        <p:spPr>
          <a:xfrm>
            <a:off x="2088370" y="557373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9C67638-886E-43BC-A4B4-9C622C21CD48}"/>
              </a:ext>
            </a:extLst>
          </p:cNvPr>
          <p:cNvSpPr/>
          <p:nvPr/>
        </p:nvSpPr>
        <p:spPr>
          <a:xfrm>
            <a:off x="1476786" y="4918538"/>
            <a:ext cx="611288" cy="551543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2B0A19C7-335C-443C-9733-C9949B4851E0}"/>
              </a:ext>
            </a:extLst>
          </p:cNvPr>
          <p:cNvSpPr/>
          <p:nvPr/>
        </p:nvSpPr>
        <p:spPr>
          <a:xfrm rot="21343433">
            <a:off x="1186294" y="4487557"/>
            <a:ext cx="2532185" cy="897768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897768">
                <a:moveTo>
                  <a:pt x="0" y="897768"/>
                </a:moveTo>
                <a:cubicBezTo>
                  <a:pt x="414997" y="873149"/>
                  <a:pt x="829994" y="848531"/>
                  <a:pt x="1111348" y="714888"/>
                </a:cubicBezTo>
                <a:cubicBezTo>
                  <a:pt x="1392702" y="581245"/>
                  <a:pt x="1451318" y="213140"/>
                  <a:pt x="1688124" y="95909"/>
                </a:cubicBezTo>
                <a:cubicBezTo>
                  <a:pt x="1924930" y="-21322"/>
                  <a:pt x="2228557" y="-4910"/>
                  <a:pt x="2532185" y="115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AE95118-2ABD-45F7-85FC-19F50DF7E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79" y="2152568"/>
            <a:ext cx="879920" cy="87992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F5B5AFE-4341-472E-A86A-47809FE452D2}"/>
              </a:ext>
            </a:extLst>
          </p:cNvPr>
          <p:cNvSpPr/>
          <p:nvPr/>
        </p:nvSpPr>
        <p:spPr>
          <a:xfrm>
            <a:off x="2082950" y="2166450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Binary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6F2601EE-5452-4E20-AEF3-A0C8EBE2A69F}"/>
              </a:ext>
            </a:extLst>
          </p:cNvPr>
          <p:cNvSpPr/>
          <p:nvPr/>
        </p:nvSpPr>
        <p:spPr>
          <a:xfrm>
            <a:off x="1648299" y="2357023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9CD63692-C645-4C10-9D68-A66E9E8A7DC2}"/>
              </a:ext>
            </a:extLst>
          </p:cNvPr>
          <p:cNvSpPr/>
          <p:nvPr/>
        </p:nvSpPr>
        <p:spPr>
          <a:xfrm>
            <a:off x="3453674" y="2357023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A994B1F-5170-46DF-BC3C-89BD6986214C}"/>
              </a:ext>
            </a:extLst>
          </p:cNvPr>
          <p:cNvSpPr txBox="1"/>
          <p:nvPr/>
        </p:nvSpPr>
        <p:spPr>
          <a:xfrm>
            <a:off x="3885112" y="2386650"/>
            <a:ext cx="110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Real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C646EAD-62C2-49E0-BC27-30B2E4FC8825}"/>
              </a:ext>
            </a:extLst>
          </p:cNvPr>
          <p:cNvSpPr txBox="1"/>
          <p:nvPr/>
        </p:nvSpPr>
        <p:spPr>
          <a:xfrm>
            <a:off x="646203" y="3047338"/>
            <a:ext cx="602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Typical binary classifier uses sigmoid function at the output layer</a:t>
            </a:r>
            <a:endParaRPr lang="zh-TW" altLang="en-US" sz="2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538F086-9FDF-4909-B1E7-0340531ADDD0}"/>
              </a:ext>
            </a:extLst>
          </p:cNvPr>
          <p:cNvCxnSpPr>
            <a:cxnSpLocks/>
          </p:cNvCxnSpPr>
          <p:nvPr/>
        </p:nvCxnSpPr>
        <p:spPr>
          <a:xfrm>
            <a:off x="4777565" y="569374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2737B4A3-C6E2-4015-BDA5-24734FEE290C}"/>
              </a:ext>
            </a:extLst>
          </p:cNvPr>
          <p:cNvSpPr/>
          <p:nvPr/>
        </p:nvSpPr>
        <p:spPr>
          <a:xfrm>
            <a:off x="7223948" y="559842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70C02241-3529-4A5A-9E47-907A6CBBE3C5}"/>
              </a:ext>
            </a:extLst>
          </p:cNvPr>
          <p:cNvSpPr/>
          <p:nvPr/>
        </p:nvSpPr>
        <p:spPr>
          <a:xfrm>
            <a:off x="7038828" y="559842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F38C8545-1705-4D1C-8182-BE1676557F90}"/>
              </a:ext>
            </a:extLst>
          </p:cNvPr>
          <p:cNvSpPr/>
          <p:nvPr/>
        </p:nvSpPr>
        <p:spPr>
          <a:xfrm>
            <a:off x="7388156" y="559842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05E558BA-3110-4D99-A32E-A5779DD4705B}"/>
              </a:ext>
            </a:extLst>
          </p:cNvPr>
          <p:cNvSpPr/>
          <p:nvPr/>
        </p:nvSpPr>
        <p:spPr>
          <a:xfrm>
            <a:off x="6775288" y="559638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549482E2-FFA2-48EE-A978-BC61E7EACDEA}"/>
              </a:ext>
            </a:extLst>
          </p:cNvPr>
          <p:cNvSpPr/>
          <p:nvPr/>
        </p:nvSpPr>
        <p:spPr>
          <a:xfrm>
            <a:off x="7663659" y="560795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0888029D-34B7-43C5-B934-FF8DBBF1E673}"/>
              </a:ext>
            </a:extLst>
          </p:cNvPr>
          <p:cNvSpPr/>
          <p:nvPr/>
        </p:nvSpPr>
        <p:spPr>
          <a:xfrm>
            <a:off x="5707290" y="558685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E845BCE4-04FB-4E35-9A35-173DCA1C1BD9}"/>
              </a:ext>
            </a:extLst>
          </p:cNvPr>
          <p:cNvSpPr/>
          <p:nvPr/>
        </p:nvSpPr>
        <p:spPr>
          <a:xfrm>
            <a:off x="5522170" y="558685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F146562-E8F5-48FC-B32A-0A458B1C945D}"/>
              </a:ext>
            </a:extLst>
          </p:cNvPr>
          <p:cNvSpPr/>
          <p:nvPr/>
        </p:nvSpPr>
        <p:spPr>
          <a:xfrm>
            <a:off x="5871498" y="558685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19CD2811-DE3F-48E9-B887-43F27725375C}"/>
              </a:ext>
            </a:extLst>
          </p:cNvPr>
          <p:cNvSpPr/>
          <p:nvPr/>
        </p:nvSpPr>
        <p:spPr>
          <a:xfrm>
            <a:off x="5258630" y="558481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86A0ED6F-E4E7-4C64-B3B7-0AA56C6B0BE5}"/>
              </a:ext>
            </a:extLst>
          </p:cNvPr>
          <p:cNvSpPr/>
          <p:nvPr/>
        </p:nvSpPr>
        <p:spPr>
          <a:xfrm>
            <a:off x="6147001" y="559638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手繪多邊形: 圖案 56">
            <a:extLst>
              <a:ext uri="{FF2B5EF4-FFF2-40B4-BE49-F238E27FC236}">
                <a16:creationId xmlns:a16="http://schemas.microsoft.com/office/drawing/2014/main" id="{1F3D6338-56F1-4CDE-AC30-2DADC935B343}"/>
              </a:ext>
            </a:extLst>
          </p:cNvPr>
          <p:cNvSpPr/>
          <p:nvPr/>
        </p:nvSpPr>
        <p:spPr>
          <a:xfrm rot="21343433">
            <a:off x="5245985" y="4466781"/>
            <a:ext cx="2532185" cy="1012995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  <a:gd name="connsiteX0" fmla="*/ 0 w 2532185"/>
              <a:gd name="connsiteY0" fmla="*/ 897768 h 960905"/>
              <a:gd name="connsiteX1" fmla="*/ 1216231 w 2532185"/>
              <a:gd name="connsiteY1" fmla="*/ 908987 h 960905"/>
              <a:gd name="connsiteX2" fmla="*/ 1688124 w 2532185"/>
              <a:gd name="connsiteY2" fmla="*/ 95909 h 960905"/>
              <a:gd name="connsiteX3" fmla="*/ 2532185 w 2532185"/>
              <a:gd name="connsiteY3" fmla="*/ 11503 h 960905"/>
              <a:gd name="connsiteX0" fmla="*/ 0 w 2532185"/>
              <a:gd name="connsiteY0" fmla="*/ 897768 h 1010264"/>
              <a:gd name="connsiteX1" fmla="*/ 1216231 w 2532185"/>
              <a:gd name="connsiteY1" fmla="*/ 908987 h 1010264"/>
              <a:gd name="connsiteX2" fmla="*/ 1688124 w 2532185"/>
              <a:gd name="connsiteY2" fmla="*/ 95909 h 1010264"/>
              <a:gd name="connsiteX3" fmla="*/ 2532185 w 2532185"/>
              <a:gd name="connsiteY3" fmla="*/ 11503 h 1010264"/>
              <a:gd name="connsiteX0" fmla="*/ 0 w 2532185"/>
              <a:gd name="connsiteY0" fmla="*/ 889666 h 1002162"/>
              <a:gd name="connsiteX1" fmla="*/ 1216231 w 2532185"/>
              <a:gd name="connsiteY1" fmla="*/ 900885 h 1002162"/>
              <a:gd name="connsiteX2" fmla="*/ 1688124 w 2532185"/>
              <a:gd name="connsiteY2" fmla="*/ 87807 h 1002162"/>
              <a:gd name="connsiteX3" fmla="*/ 2532185 w 2532185"/>
              <a:gd name="connsiteY3" fmla="*/ 3401 h 1002162"/>
              <a:gd name="connsiteX0" fmla="*/ 0 w 2532185"/>
              <a:gd name="connsiteY0" fmla="*/ 941154 h 1012995"/>
              <a:gd name="connsiteX1" fmla="*/ 1216231 w 2532185"/>
              <a:gd name="connsiteY1" fmla="*/ 952373 h 1012995"/>
              <a:gd name="connsiteX2" fmla="*/ 1630158 w 2532185"/>
              <a:gd name="connsiteY2" fmla="*/ 20342 h 1012995"/>
              <a:gd name="connsiteX3" fmla="*/ 2532185 w 2532185"/>
              <a:gd name="connsiteY3" fmla="*/ 54889 h 101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1012995">
                <a:moveTo>
                  <a:pt x="0" y="941154"/>
                </a:moveTo>
                <a:cubicBezTo>
                  <a:pt x="414997" y="916535"/>
                  <a:pt x="944538" y="1105842"/>
                  <a:pt x="1216231" y="952373"/>
                </a:cubicBezTo>
                <a:cubicBezTo>
                  <a:pt x="1487924" y="798904"/>
                  <a:pt x="1393352" y="137573"/>
                  <a:pt x="1630158" y="20342"/>
                </a:cubicBezTo>
                <a:cubicBezTo>
                  <a:pt x="1991287" y="-35059"/>
                  <a:pt x="2228557" y="38476"/>
                  <a:pt x="2532185" y="548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ABBFC8C-42C0-4692-82F8-09F28CDB5C95}"/>
              </a:ext>
            </a:extLst>
          </p:cNvPr>
          <p:cNvSpPr txBox="1"/>
          <p:nvPr/>
        </p:nvSpPr>
        <p:spPr>
          <a:xfrm>
            <a:off x="1476818" y="6069172"/>
            <a:ext cx="6811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cannot train your classifier </a:t>
            </a:r>
            <a:r>
              <a:rPr lang="en-US" altLang="zh-TW" sz="2400" b="1" i="1" u="sng" dirty="0"/>
              <a:t>too good</a:t>
            </a:r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DB909D2-B8F3-4DF8-98BA-9BA40BF9F56E}"/>
              </a:ext>
            </a:extLst>
          </p:cNvPr>
          <p:cNvSpPr txBox="1"/>
          <p:nvPr/>
        </p:nvSpPr>
        <p:spPr>
          <a:xfrm>
            <a:off x="4733993" y="4589667"/>
            <a:ext cx="2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They don’t move.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F504D88-4D5F-4E31-AFC6-04921971000D}"/>
              </a:ext>
            </a:extLst>
          </p:cNvPr>
          <p:cNvSpPr/>
          <p:nvPr/>
        </p:nvSpPr>
        <p:spPr>
          <a:xfrm>
            <a:off x="6130535" y="216023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Binary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74DE1082-EA3E-4917-BEC1-9CED80670962}"/>
              </a:ext>
            </a:extLst>
          </p:cNvPr>
          <p:cNvSpPr/>
          <p:nvPr/>
        </p:nvSpPr>
        <p:spPr>
          <a:xfrm>
            <a:off x="5695884" y="2350811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848EE4C0-4A04-46A8-B8D9-2E93B5BC488A}"/>
              </a:ext>
            </a:extLst>
          </p:cNvPr>
          <p:cNvSpPr/>
          <p:nvPr/>
        </p:nvSpPr>
        <p:spPr>
          <a:xfrm>
            <a:off x="7501259" y="2350811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6A077C1-3288-480D-AD39-A93C85D97620}"/>
              </a:ext>
            </a:extLst>
          </p:cNvPr>
          <p:cNvSpPr txBox="1"/>
          <p:nvPr/>
        </p:nvSpPr>
        <p:spPr>
          <a:xfrm>
            <a:off x="7932697" y="2380438"/>
            <a:ext cx="110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6AFC029A-79CC-4AA3-8D3D-6CA028BF8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82" y="2203913"/>
            <a:ext cx="773979" cy="814714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C61B43A1-B272-41DE-ACA6-F9C5BBE5808C}"/>
              </a:ext>
            </a:extLst>
          </p:cNvPr>
          <p:cNvSpPr txBox="1"/>
          <p:nvPr/>
        </p:nvSpPr>
        <p:spPr>
          <a:xfrm>
            <a:off x="4244710" y="3523156"/>
            <a:ext cx="424238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1 is the largest, 0 is the smallest</a:t>
            </a:r>
            <a:endParaRPr lang="zh-TW" altLang="en-US" sz="2400" dirty="0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EE572590-AB17-4361-9B7A-5C561ABC5E1B}"/>
              </a:ext>
            </a:extLst>
          </p:cNvPr>
          <p:cNvGrpSpPr/>
          <p:nvPr/>
        </p:nvGrpSpPr>
        <p:grpSpPr>
          <a:xfrm>
            <a:off x="6392804" y="512439"/>
            <a:ext cx="1993712" cy="879657"/>
            <a:chOff x="935012" y="2092901"/>
            <a:chExt cx="1993712" cy="879657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C7C26D3E-AD46-4423-BB7B-1D756AD2DFBA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73" name="橢圓 72">
                <a:extLst>
                  <a:ext uri="{FF2B5EF4-FFF2-40B4-BE49-F238E27FC236}">
                    <a16:creationId xmlns:a16="http://schemas.microsoft.com/office/drawing/2014/main" id="{A47ACF4C-B292-4193-B977-2342155758CE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F0820AF5-2E39-4020-BB83-08FEF440244B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6DBFAE9C-9661-4B82-9232-58EDE5AC2747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AB4CE8B-58EF-4B47-A90E-18EBEBF9CDE1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2248900-CF35-4D7E-B851-3531B7B11883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304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75CF7-5018-4612-BA3D-4D5DBD28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Classifier </a:t>
            </a:r>
            <a:br>
              <a:rPr lang="en-US" altLang="zh-TW" dirty="0"/>
            </a:br>
            <a:r>
              <a:rPr lang="en-US" altLang="zh-TW" dirty="0"/>
              <a:t>as Discriminator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94C75E-15D5-4DD3-ACA1-F68F8EA4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Don’t let the discriminator perfectly separate real and generated data</a:t>
            </a:r>
          </a:p>
          <a:p>
            <a:pPr lvl="1"/>
            <a:r>
              <a:rPr lang="en-US" altLang="zh-TW" sz="2800" dirty="0"/>
              <a:t>Weaken your discriminator?</a:t>
            </a:r>
            <a:endParaRPr lang="zh-TW" altLang="en-US" sz="28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A97DA05-50BB-4B1D-98B0-C89F64A83B1C}"/>
              </a:ext>
            </a:extLst>
          </p:cNvPr>
          <p:cNvSpPr/>
          <p:nvPr/>
        </p:nvSpPr>
        <p:spPr>
          <a:xfrm>
            <a:off x="1418164" y="5567878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70F7DE04-0E03-476A-932A-04A2AA8C3240}"/>
              </a:ext>
            </a:extLst>
          </p:cNvPr>
          <p:cNvSpPr/>
          <p:nvPr/>
        </p:nvSpPr>
        <p:spPr>
          <a:xfrm>
            <a:off x="2310862" y="5567878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EEDF490-970C-4677-B8C3-731762F9ADD8}"/>
              </a:ext>
            </a:extLst>
          </p:cNvPr>
          <p:cNvSpPr/>
          <p:nvPr/>
        </p:nvSpPr>
        <p:spPr>
          <a:xfrm>
            <a:off x="1855188" y="4878263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A442ED4-119A-483E-B125-7F00690F5F26}"/>
              </a:ext>
            </a:extLst>
          </p:cNvPr>
          <p:cNvSpPr/>
          <p:nvPr/>
        </p:nvSpPr>
        <p:spPr>
          <a:xfrm>
            <a:off x="3450367" y="4738787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1459B78-F33F-4703-9365-87034490C99C}"/>
              </a:ext>
            </a:extLst>
          </p:cNvPr>
          <p:cNvSpPr/>
          <p:nvPr/>
        </p:nvSpPr>
        <p:spPr>
          <a:xfrm>
            <a:off x="2699395" y="4012969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FB62E1B9-9609-4C2A-9A37-64D619E0ED89}"/>
              </a:ext>
            </a:extLst>
          </p:cNvPr>
          <p:cNvSpPr/>
          <p:nvPr/>
        </p:nvSpPr>
        <p:spPr>
          <a:xfrm>
            <a:off x="3653766" y="3968337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3663BFB0-1718-481D-B1BC-8BBBD690F412}"/>
              </a:ext>
            </a:extLst>
          </p:cNvPr>
          <p:cNvSpPr/>
          <p:nvPr/>
        </p:nvSpPr>
        <p:spPr>
          <a:xfrm>
            <a:off x="2926519" y="4586726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E2B24779-0C65-4648-B817-E07403A5C120}"/>
              </a:ext>
            </a:extLst>
          </p:cNvPr>
          <p:cNvSpPr/>
          <p:nvPr/>
        </p:nvSpPr>
        <p:spPr>
          <a:xfrm>
            <a:off x="3208701" y="3667661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03814BB-1268-46E7-A764-8B0259782968}"/>
              </a:ext>
            </a:extLst>
          </p:cNvPr>
          <p:cNvSpPr/>
          <p:nvPr/>
        </p:nvSpPr>
        <p:spPr>
          <a:xfrm>
            <a:off x="4152963" y="4210003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AD49355-3DF4-43F2-90D9-2EFF01E21C02}"/>
              </a:ext>
            </a:extLst>
          </p:cNvPr>
          <p:cNvSpPr/>
          <p:nvPr/>
        </p:nvSpPr>
        <p:spPr>
          <a:xfrm>
            <a:off x="4358804" y="5197810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2E3DAC7D-2124-4546-8A26-63CBFCEE37A5}"/>
              </a:ext>
            </a:extLst>
          </p:cNvPr>
          <p:cNvSpPr/>
          <p:nvPr/>
        </p:nvSpPr>
        <p:spPr>
          <a:xfrm>
            <a:off x="4088234" y="5567878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E221976-67EB-46D8-95DE-B122BD5E0AB2}"/>
              </a:ext>
            </a:extLst>
          </p:cNvPr>
          <p:cNvSpPr/>
          <p:nvPr/>
        </p:nvSpPr>
        <p:spPr>
          <a:xfrm>
            <a:off x="5080381" y="5660629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230692FA-6960-4A91-817E-F572472B9418}"/>
              </a:ext>
            </a:extLst>
          </p:cNvPr>
          <p:cNvSpPr/>
          <p:nvPr/>
        </p:nvSpPr>
        <p:spPr>
          <a:xfrm>
            <a:off x="5300601" y="4952369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00C30E8-AC8F-48C9-ADFB-1A412DEF7CB9}"/>
              </a:ext>
            </a:extLst>
          </p:cNvPr>
          <p:cNvSpPr/>
          <p:nvPr/>
        </p:nvSpPr>
        <p:spPr>
          <a:xfrm>
            <a:off x="2321449" y="5119930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E468139B-6A2C-4C13-8B3A-1DA29338C8BC}"/>
              </a:ext>
            </a:extLst>
          </p:cNvPr>
          <p:cNvSpPr/>
          <p:nvPr/>
        </p:nvSpPr>
        <p:spPr>
          <a:xfrm>
            <a:off x="2719648" y="3452195"/>
            <a:ext cx="1356849" cy="2944254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09E576F-A15A-4230-A07E-B206995A8960}"/>
              </a:ext>
            </a:extLst>
          </p:cNvPr>
          <p:cNvGrpSpPr/>
          <p:nvPr/>
        </p:nvGrpSpPr>
        <p:grpSpPr>
          <a:xfrm>
            <a:off x="6613615" y="3447104"/>
            <a:ext cx="1993712" cy="879657"/>
            <a:chOff x="935012" y="2092901"/>
            <a:chExt cx="1993712" cy="879657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4C2CD774-CD82-4652-820C-323677FD910A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2DA06F63-E3FA-48EF-8E17-8A81B31E8291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CEF1AA32-8BB9-40FF-87E6-3EEA67C596B1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5784741E-23F6-4D41-B8E4-DBCAFA4AC7CF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069A2FF-22CB-45FB-90B7-D4DA17CD3776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40C9764-3265-4EF0-AFE2-8C7BD49E6150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FB67DA7-40CC-464B-94B0-F88F1B824FE8}"/>
              </a:ext>
            </a:extLst>
          </p:cNvPr>
          <p:cNvCxnSpPr>
            <a:cxnSpLocks/>
          </p:cNvCxnSpPr>
          <p:nvPr/>
        </p:nvCxnSpPr>
        <p:spPr>
          <a:xfrm>
            <a:off x="1892361" y="3879765"/>
            <a:ext cx="2278078" cy="2379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0783CEB-5D94-43BD-BFE9-D30157198965}"/>
              </a:ext>
            </a:extLst>
          </p:cNvPr>
          <p:cNvSpPr txBox="1"/>
          <p:nvPr/>
        </p:nvSpPr>
        <p:spPr>
          <a:xfrm>
            <a:off x="4170439" y="3378802"/>
            <a:ext cx="13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strong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EFDC5C4-A867-4230-91A3-F814470E41A5}"/>
              </a:ext>
            </a:extLst>
          </p:cNvPr>
          <p:cNvSpPr txBox="1"/>
          <p:nvPr/>
        </p:nvSpPr>
        <p:spPr>
          <a:xfrm>
            <a:off x="895474" y="3727854"/>
            <a:ext cx="13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weak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60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9" grpId="0"/>
      <p:bldP spid="4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75CF7-5018-4612-BA3D-4D5DBD28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Classifier </a:t>
            </a:r>
            <a:br>
              <a:rPr lang="en-US" altLang="zh-TW" dirty="0"/>
            </a:br>
            <a:r>
              <a:rPr lang="en-US" altLang="zh-TW" dirty="0"/>
              <a:t>as Discriminator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94C75E-15D5-4DD3-ACA1-F68F8EA4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Don’t let the discriminator perfectly separate real and generated data</a:t>
            </a:r>
          </a:p>
          <a:p>
            <a:pPr lvl="1"/>
            <a:r>
              <a:rPr lang="en-US" altLang="zh-TW" sz="2800" dirty="0"/>
              <a:t>Add noise to input or label?</a:t>
            </a:r>
            <a:endParaRPr lang="zh-TW" altLang="en-US" sz="28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830A666-7557-4EB5-AC73-F0AEECA7D4C4}"/>
              </a:ext>
            </a:extLst>
          </p:cNvPr>
          <p:cNvSpPr/>
          <p:nvPr/>
        </p:nvSpPr>
        <p:spPr>
          <a:xfrm rot="19458542">
            <a:off x="774043" y="3927364"/>
            <a:ext cx="3804814" cy="2009460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2486B52-42C4-496C-AD85-08041A69D95E}"/>
              </a:ext>
            </a:extLst>
          </p:cNvPr>
          <p:cNvSpPr/>
          <p:nvPr/>
        </p:nvSpPr>
        <p:spPr>
          <a:xfrm rot="1662803">
            <a:off x="2180545" y="3821553"/>
            <a:ext cx="4031059" cy="21262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A97DA05-50BB-4B1D-98B0-C89F64A83B1C}"/>
              </a:ext>
            </a:extLst>
          </p:cNvPr>
          <p:cNvSpPr/>
          <p:nvPr/>
        </p:nvSpPr>
        <p:spPr>
          <a:xfrm>
            <a:off x="1418164" y="5567878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70F7DE04-0E03-476A-932A-04A2AA8C3240}"/>
              </a:ext>
            </a:extLst>
          </p:cNvPr>
          <p:cNvSpPr/>
          <p:nvPr/>
        </p:nvSpPr>
        <p:spPr>
          <a:xfrm>
            <a:off x="2310862" y="5567878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EEDF490-970C-4677-B8C3-731762F9ADD8}"/>
              </a:ext>
            </a:extLst>
          </p:cNvPr>
          <p:cNvSpPr/>
          <p:nvPr/>
        </p:nvSpPr>
        <p:spPr>
          <a:xfrm>
            <a:off x="1855188" y="4878263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A442ED4-119A-483E-B125-7F00690F5F26}"/>
              </a:ext>
            </a:extLst>
          </p:cNvPr>
          <p:cNvSpPr/>
          <p:nvPr/>
        </p:nvSpPr>
        <p:spPr>
          <a:xfrm>
            <a:off x="3450367" y="4738787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91459B78-F33F-4703-9365-87034490C99C}"/>
              </a:ext>
            </a:extLst>
          </p:cNvPr>
          <p:cNvSpPr/>
          <p:nvPr/>
        </p:nvSpPr>
        <p:spPr>
          <a:xfrm>
            <a:off x="2699395" y="4012969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FB62E1B9-9609-4C2A-9A37-64D619E0ED89}"/>
              </a:ext>
            </a:extLst>
          </p:cNvPr>
          <p:cNvSpPr/>
          <p:nvPr/>
        </p:nvSpPr>
        <p:spPr>
          <a:xfrm>
            <a:off x="3653766" y="3968337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3663BFB0-1718-481D-B1BC-8BBBD690F412}"/>
              </a:ext>
            </a:extLst>
          </p:cNvPr>
          <p:cNvSpPr/>
          <p:nvPr/>
        </p:nvSpPr>
        <p:spPr>
          <a:xfrm>
            <a:off x="2926519" y="4586726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E2B24779-0C65-4648-B817-E07403A5C120}"/>
              </a:ext>
            </a:extLst>
          </p:cNvPr>
          <p:cNvSpPr/>
          <p:nvPr/>
        </p:nvSpPr>
        <p:spPr>
          <a:xfrm>
            <a:off x="3208701" y="3667661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03814BB-1268-46E7-A764-8B0259782968}"/>
              </a:ext>
            </a:extLst>
          </p:cNvPr>
          <p:cNvSpPr/>
          <p:nvPr/>
        </p:nvSpPr>
        <p:spPr>
          <a:xfrm>
            <a:off x="4152963" y="4210003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4AD49355-3DF4-43F2-90D9-2EFF01E21C02}"/>
              </a:ext>
            </a:extLst>
          </p:cNvPr>
          <p:cNvSpPr/>
          <p:nvPr/>
        </p:nvSpPr>
        <p:spPr>
          <a:xfrm>
            <a:off x="4358804" y="5197810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2E3DAC7D-2124-4546-8A26-63CBFCEE37A5}"/>
              </a:ext>
            </a:extLst>
          </p:cNvPr>
          <p:cNvSpPr/>
          <p:nvPr/>
        </p:nvSpPr>
        <p:spPr>
          <a:xfrm>
            <a:off x="4088234" y="5567878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E221976-67EB-46D8-95DE-B122BD5E0AB2}"/>
              </a:ext>
            </a:extLst>
          </p:cNvPr>
          <p:cNvSpPr/>
          <p:nvPr/>
        </p:nvSpPr>
        <p:spPr>
          <a:xfrm>
            <a:off x="5080381" y="5660629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230692FA-6960-4A91-817E-F572472B9418}"/>
              </a:ext>
            </a:extLst>
          </p:cNvPr>
          <p:cNvSpPr/>
          <p:nvPr/>
        </p:nvSpPr>
        <p:spPr>
          <a:xfrm>
            <a:off x="5300601" y="4952369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00C30E8-AC8F-48C9-ADFB-1A412DEF7CB9}"/>
              </a:ext>
            </a:extLst>
          </p:cNvPr>
          <p:cNvSpPr/>
          <p:nvPr/>
        </p:nvSpPr>
        <p:spPr>
          <a:xfrm>
            <a:off x="2321449" y="5119930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09E576F-A15A-4230-A07E-B206995A8960}"/>
              </a:ext>
            </a:extLst>
          </p:cNvPr>
          <p:cNvGrpSpPr/>
          <p:nvPr/>
        </p:nvGrpSpPr>
        <p:grpSpPr>
          <a:xfrm>
            <a:off x="6613615" y="3447104"/>
            <a:ext cx="1993712" cy="879657"/>
            <a:chOff x="935012" y="2092901"/>
            <a:chExt cx="1993712" cy="879657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4C2CD774-CD82-4652-820C-323677FD910A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2DA06F63-E3FA-48EF-8E17-8A81B31E8291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CEF1AA32-8BB9-40FF-87E6-3EEA67C596B1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5784741E-23F6-4D41-B8E4-DBCAFA4AC7CF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069A2FF-22CB-45FB-90B7-D4DA17CD3776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40C9764-3265-4EF0-AFE2-8C7BD49E6150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25820C0-D938-4352-BC17-454CF9161B5B}"/>
              </a:ext>
            </a:extLst>
          </p:cNvPr>
          <p:cNvCxnSpPr>
            <a:cxnSpLocks/>
          </p:cNvCxnSpPr>
          <p:nvPr/>
        </p:nvCxnSpPr>
        <p:spPr>
          <a:xfrm>
            <a:off x="3220120" y="3447104"/>
            <a:ext cx="217849" cy="26696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16C0-1D70-4BE3-B036-BA050077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 Square GAN (LSGAN)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E8E881-5465-497B-A130-5DF7F1FA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Replace sigmoid with linear (replace classification with regression)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114E353-CAF3-4A29-A65F-B3B3FE9C68AB}"/>
              </a:ext>
            </a:extLst>
          </p:cNvPr>
          <p:cNvCxnSpPr>
            <a:cxnSpLocks/>
          </p:cNvCxnSpPr>
          <p:nvPr/>
        </p:nvCxnSpPr>
        <p:spPr>
          <a:xfrm>
            <a:off x="4571714" y="603093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CF51F702-4C09-424F-BEA0-B158849F3E31}"/>
              </a:ext>
            </a:extLst>
          </p:cNvPr>
          <p:cNvSpPr/>
          <p:nvPr/>
        </p:nvSpPr>
        <p:spPr>
          <a:xfrm>
            <a:off x="7018097" y="593562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701C847-7620-4C44-A8E0-71CCC3496452}"/>
              </a:ext>
            </a:extLst>
          </p:cNvPr>
          <p:cNvSpPr/>
          <p:nvPr/>
        </p:nvSpPr>
        <p:spPr>
          <a:xfrm>
            <a:off x="6832977" y="593562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941FE44-DB6C-4317-853D-660131C3BAC6}"/>
              </a:ext>
            </a:extLst>
          </p:cNvPr>
          <p:cNvSpPr/>
          <p:nvPr/>
        </p:nvSpPr>
        <p:spPr>
          <a:xfrm>
            <a:off x="7182305" y="593561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A71FA35-2C80-4C53-81C7-B974304A4981}"/>
              </a:ext>
            </a:extLst>
          </p:cNvPr>
          <p:cNvSpPr/>
          <p:nvPr/>
        </p:nvSpPr>
        <p:spPr>
          <a:xfrm>
            <a:off x="6569437" y="59335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970F263-3C38-4B09-9720-8A82A07A0703}"/>
              </a:ext>
            </a:extLst>
          </p:cNvPr>
          <p:cNvSpPr/>
          <p:nvPr/>
        </p:nvSpPr>
        <p:spPr>
          <a:xfrm>
            <a:off x="7457808" y="594514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55E0D1-43BD-42AA-B7B0-293B4A3D6A0D}"/>
              </a:ext>
            </a:extLst>
          </p:cNvPr>
          <p:cNvSpPr/>
          <p:nvPr/>
        </p:nvSpPr>
        <p:spPr>
          <a:xfrm>
            <a:off x="5501439" y="592405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5BDC877-DB34-4EA0-BE2D-BDFA8A4DD349}"/>
              </a:ext>
            </a:extLst>
          </p:cNvPr>
          <p:cNvSpPr/>
          <p:nvPr/>
        </p:nvSpPr>
        <p:spPr>
          <a:xfrm>
            <a:off x="5316319" y="592405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D3B446B-1D06-434B-B367-AA0141F23954}"/>
              </a:ext>
            </a:extLst>
          </p:cNvPr>
          <p:cNvSpPr/>
          <p:nvPr/>
        </p:nvSpPr>
        <p:spPr>
          <a:xfrm>
            <a:off x="5665647" y="592404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0D464AF-FDB4-44DC-B320-54DE69ECFE5A}"/>
              </a:ext>
            </a:extLst>
          </p:cNvPr>
          <p:cNvSpPr/>
          <p:nvPr/>
        </p:nvSpPr>
        <p:spPr>
          <a:xfrm>
            <a:off x="5052779" y="59220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5195908-0F33-448E-9C02-1002EEB4FA05}"/>
              </a:ext>
            </a:extLst>
          </p:cNvPr>
          <p:cNvSpPr/>
          <p:nvPr/>
        </p:nvSpPr>
        <p:spPr>
          <a:xfrm>
            <a:off x="5941150" y="593357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B0F6198-6E76-4919-8214-3E0CB66B7BE2}"/>
              </a:ext>
            </a:extLst>
          </p:cNvPr>
          <p:cNvCxnSpPr>
            <a:cxnSpLocks/>
          </p:cNvCxnSpPr>
          <p:nvPr/>
        </p:nvCxnSpPr>
        <p:spPr>
          <a:xfrm flipV="1">
            <a:off x="5057772" y="4695258"/>
            <a:ext cx="2731552" cy="17511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295F0BE-320E-4F29-80B4-A21358BA86A6}"/>
              </a:ext>
            </a:extLst>
          </p:cNvPr>
          <p:cNvSpPr txBox="1"/>
          <p:nvPr/>
        </p:nvSpPr>
        <p:spPr>
          <a:xfrm>
            <a:off x="3393287" y="3739177"/>
            <a:ext cx="110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1 (Real)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00CEE41-81EA-4CB6-A1C3-11DAF4D8FD61}"/>
              </a:ext>
            </a:extLst>
          </p:cNvPr>
          <p:cNvSpPr txBox="1"/>
          <p:nvPr/>
        </p:nvSpPr>
        <p:spPr>
          <a:xfrm>
            <a:off x="7612568" y="3739177"/>
            <a:ext cx="110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 (Fake)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1EA4DD4-71AA-42C0-ADE7-27BD262F48AA}"/>
              </a:ext>
            </a:extLst>
          </p:cNvPr>
          <p:cNvGrpSpPr/>
          <p:nvPr/>
        </p:nvGrpSpPr>
        <p:grpSpPr>
          <a:xfrm>
            <a:off x="416278" y="2847123"/>
            <a:ext cx="4003255" cy="879920"/>
            <a:chOff x="875522" y="2833778"/>
            <a:chExt cx="4003255" cy="879920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99C490A4-C371-4356-9396-50A6C489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22" y="2833778"/>
              <a:ext cx="879920" cy="879920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EB02F51-1BC8-47C1-A54C-EDCE8999B31A}"/>
                </a:ext>
              </a:extLst>
            </p:cNvPr>
            <p:cNvSpPr/>
            <p:nvPr/>
          </p:nvSpPr>
          <p:spPr>
            <a:xfrm>
              <a:off x="2190093" y="2847660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Binary</a:t>
              </a:r>
            </a:p>
            <a:p>
              <a:pPr algn="ctr"/>
              <a:r>
                <a:rPr lang="en-US" altLang="zh-TW" sz="2400" dirty="0"/>
                <a:t>Classifier</a:t>
              </a:r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C1FBD478-1288-4CEE-BBC4-11D65E781DAB}"/>
                </a:ext>
              </a:extLst>
            </p:cNvPr>
            <p:cNvSpPr/>
            <p:nvPr/>
          </p:nvSpPr>
          <p:spPr>
            <a:xfrm>
              <a:off x="1755442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97AD5B05-0A5B-4963-B4E1-4F32F9A0D506}"/>
                </a:ext>
              </a:extLst>
            </p:cNvPr>
            <p:cNvSpPr/>
            <p:nvPr/>
          </p:nvSpPr>
          <p:spPr>
            <a:xfrm>
              <a:off x="3560817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47D4CA26-EA14-44E0-B594-A1D1FA6F90FB}"/>
                </a:ext>
              </a:extLst>
            </p:cNvPr>
            <p:cNvSpPr txBox="1"/>
            <p:nvPr/>
          </p:nvSpPr>
          <p:spPr>
            <a:xfrm>
              <a:off x="3935072" y="3037882"/>
              <a:ext cx="943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BABF163-4CD9-409F-A759-6B9002CC1C39}"/>
              </a:ext>
            </a:extLst>
          </p:cNvPr>
          <p:cNvGrpSpPr/>
          <p:nvPr/>
        </p:nvGrpSpPr>
        <p:grpSpPr>
          <a:xfrm>
            <a:off x="4662395" y="2841734"/>
            <a:ext cx="3976419" cy="876924"/>
            <a:chOff x="4912391" y="2852915"/>
            <a:chExt cx="3976419" cy="876924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5F73E27-C3F0-4D62-BB7A-D0309E05F6C7}"/>
                </a:ext>
              </a:extLst>
            </p:cNvPr>
            <p:cNvSpPr/>
            <p:nvPr/>
          </p:nvSpPr>
          <p:spPr>
            <a:xfrm>
              <a:off x="6179053" y="285291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Binary</a:t>
              </a:r>
            </a:p>
            <a:p>
              <a:pPr algn="ctr"/>
              <a:r>
                <a:rPr lang="en-US" altLang="zh-TW" sz="2400" dirty="0"/>
                <a:t>Classifier</a:t>
              </a:r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1D26B226-5E7C-476D-8C57-82A7A550A8EA}"/>
                </a:ext>
              </a:extLst>
            </p:cNvPr>
            <p:cNvSpPr/>
            <p:nvPr/>
          </p:nvSpPr>
          <p:spPr>
            <a:xfrm>
              <a:off x="5744402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81558333-D94E-4C8C-AAE1-C7C8BBA653D3}"/>
                </a:ext>
              </a:extLst>
            </p:cNvPr>
            <p:cNvSpPr/>
            <p:nvPr/>
          </p:nvSpPr>
          <p:spPr>
            <a:xfrm>
              <a:off x="7549777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40DF7738-4827-4E3E-910A-C5401A55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2391" y="2874003"/>
              <a:ext cx="813045" cy="85583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17B66654-419F-44E9-9D4B-9AFE59237D7B}"/>
                </a:ext>
              </a:extLst>
            </p:cNvPr>
            <p:cNvSpPr txBox="1"/>
            <p:nvPr/>
          </p:nvSpPr>
          <p:spPr>
            <a:xfrm>
              <a:off x="7945105" y="3056251"/>
              <a:ext cx="943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D07BC68-C5A8-42A7-A397-A39DB61C6DE2}"/>
              </a:ext>
            </a:extLst>
          </p:cNvPr>
          <p:cNvCxnSpPr>
            <a:cxnSpLocks/>
          </p:cNvCxnSpPr>
          <p:nvPr/>
        </p:nvCxnSpPr>
        <p:spPr>
          <a:xfrm>
            <a:off x="3947680" y="3435397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DA3DA334-6E53-4D73-B127-10C8F72AA047}"/>
              </a:ext>
            </a:extLst>
          </p:cNvPr>
          <p:cNvCxnSpPr>
            <a:cxnSpLocks/>
          </p:cNvCxnSpPr>
          <p:nvPr/>
        </p:nvCxnSpPr>
        <p:spPr>
          <a:xfrm>
            <a:off x="8166961" y="3421025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FA204E4-38F8-4B17-ABE2-1026A535ED30}"/>
              </a:ext>
            </a:extLst>
          </p:cNvPr>
          <p:cNvCxnSpPr>
            <a:cxnSpLocks/>
          </p:cNvCxnSpPr>
          <p:nvPr/>
        </p:nvCxnSpPr>
        <p:spPr>
          <a:xfrm>
            <a:off x="544596" y="6085977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>
            <a:extLst>
              <a:ext uri="{FF2B5EF4-FFF2-40B4-BE49-F238E27FC236}">
                <a16:creationId xmlns:a16="http://schemas.microsoft.com/office/drawing/2014/main" id="{AAB21A4D-2FD1-4DE9-BBCF-6E5FB6F1AD84}"/>
              </a:ext>
            </a:extLst>
          </p:cNvPr>
          <p:cNvSpPr/>
          <p:nvPr/>
        </p:nvSpPr>
        <p:spPr>
          <a:xfrm>
            <a:off x="2990979" y="599066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9787DBD9-7D0A-4F36-A879-704406B4189B}"/>
              </a:ext>
            </a:extLst>
          </p:cNvPr>
          <p:cNvSpPr/>
          <p:nvPr/>
        </p:nvSpPr>
        <p:spPr>
          <a:xfrm>
            <a:off x="2805859" y="599066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D95FDDE8-EF09-4E22-9E30-6FF8456325D9}"/>
              </a:ext>
            </a:extLst>
          </p:cNvPr>
          <p:cNvSpPr/>
          <p:nvPr/>
        </p:nvSpPr>
        <p:spPr>
          <a:xfrm>
            <a:off x="3155187" y="599066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0756FA23-DFC7-49D8-8D27-92A1D28C415D}"/>
              </a:ext>
            </a:extLst>
          </p:cNvPr>
          <p:cNvSpPr/>
          <p:nvPr/>
        </p:nvSpPr>
        <p:spPr>
          <a:xfrm>
            <a:off x="2542319" y="598861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C5FE01A0-11FF-4474-BDEB-CB01C267D301}"/>
              </a:ext>
            </a:extLst>
          </p:cNvPr>
          <p:cNvSpPr/>
          <p:nvPr/>
        </p:nvSpPr>
        <p:spPr>
          <a:xfrm>
            <a:off x="3430690" y="600018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5387977A-234C-494A-BF5B-AB7B1F48414E}"/>
              </a:ext>
            </a:extLst>
          </p:cNvPr>
          <p:cNvSpPr/>
          <p:nvPr/>
        </p:nvSpPr>
        <p:spPr>
          <a:xfrm>
            <a:off x="1474321" y="597909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1615E595-24C2-4758-BD55-FFB0BD9DB146}"/>
              </a:ext>
            </a:extLst>
          </p:cNvPr>
          <p:cNvSpPr/>
          <p:nvPr/>
        </p:nvSpPr>
        <p:spPr>
          <a:xfrm>
            <a:off x="1289201" y="597909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3241FDE6-4FC7-4C70-8B5C-9DC1628AD6E0}"/>
              </a:ext>
            </a:extLst>
          </p:cNvPr>
          <p:cNvSpPr/>
          <p:nvPr/>
        </p:nvSpPr>
        <p:spPr>
          <a:xfrm>
            <a:off x="1638529" y="597909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C54F9E93-7B66-4039-9D8E-A706E26298D1}"/>
              </a:ext>
            </a:extLst>
          </p:cNvPr>
          <p:cNvSpPr/>
          <p:nvPr/>
        </p:nvSpPr>
        <p:spPr>
          <a:xfrm>
            <a:off x="1025661" y="597704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F2378ED-AA00-4F82-9AA0-B73C3D105958}"/>
              </a:ext>
            </a:extLst>
          </p:cNvPr>
          <p:cNvSpPr/>
          <p:nvPr/>
        </p:nvSpPr>
        <p:spPr>
          <a:xfrm>
            <a:off x="1914032" y="598861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F84D6E39-E55D-44E9-A5A8-482FA0AECD06}"/>
              </a:ext>
            </a:extLst>
          </p:cNvPr>
          <p:cNvSpPr/>
          <p:nvPr/>
        </p:nvSpPr>
        <p:spPr>
          <a:xfrm rot="21343433">
            <a:off x="1013016" y="4859017"/>
            <a:ext cx="2532185" cy="1012995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  <a:gd name="connsiteX0" fmla="*/ 0 w 2532185"/>
              <a:gd name="connsiteY0" fmla="*/ 897768 h 960905"/>
              <a:gd name="connsiteX1" fmla="*/ 1216231 w 2532185"/>
              <a:gd name="connsiteY1" fmla="*/ 908987 h 960905"/>
              <a:gd name="connsiteX2" fmla="*/ 1688124 w 2532185"/>
              <a:gd name="connsiteY2" fmla="*/ 95909 h 960905"/>
              <a:gd name="connsiteX3" fmla="*/ 2532185 w 2532185"/>
              <a:gd name="connsiteY3" fmla="*/ 11503 h 960905"/>
              <a:gd name="connsiteX0" fmla="*/ 0 w 2532185"/>
              <a:gd name="connsiteY0" fmla="*/ 897768 h 1010264"/>
              <a:gd name="connsiteX1" fmla="*/ 1216231 w 2532185"/>
              <a:gd name="connsiteY1" fmla="*/ 908987 h 1010264"/>
              <a:gd name="connsiteX2" fmla="*/ 1688124 w 2532185"/>
              <a:gd name="connsiteY2" fmla="*/ 95909 h 1010264"/>
              <a:gd name="connsiteX3" fmla="*/ 2532185 w 2532185"/>
              <a:gd name="connsiteY3" fmla="*/ 11503 h 1010264"/>
              <a:gd name="connsiteX0" fmla="*/ 0 w 2532185"/>
              <a:gd name="connsiteY0" fmla="*/ 889666 h 1002162"/>
              <a:gd name="connsiteX1" fmla="*/ 1216231 w 2532185"/>
              <a:gd name="connsiteY1" fmla="*/ 900885 h 1002162"/>
              <a:gd name="connsiteX2" fmla="*/ 1688124 w 2532185"/>
              <a:gd name="connsiteY2" fmla="*/ 87807 h 1002162"/>
              <a:gd name="connsiteX3" fmla="*/ 2532185 w 2532185"/>
              <a:gd name="connsiteY3" fmla="*/ 3401 h 1002162"/>
              <a:gd name="connsiteX0" fmla="*/ 0 w 2532185"/>
              <a:gd name="connsiteY0" fmla="*/ 941154 h 1012995"/>
              <a:gd name="connsiteX1" fmla="*/ 1216231 w 2532185"/>
              <a:gd name="connsiteY1" fmla="*/ 952373 h 1012995"/>
              <a:gd name="connsiteX2" fmla="*/ 1630158 w 2532185"/>
              <a:gd name="connsiteY2" fmla="*/ 20342 h 1012995"/>
              <a:gd name="connsiteX3" fmla="*/ 2532185 w 2532185"/>
              <a:gd name="connsiteY3" fmla="*/ 54889 h 101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1012995">
                <a:moveTo>
                  <a:pt x="0" y="941154"/>
                </a:moveTo>
                <a:cubicBezTo>
                  <a:pt x="414997" y="916535"/>
                  <a:pt x="944538" y="1105842"/>
                  <a:pt x="1216231" y="952373"/>
                </a:cubicBezTo>
                <a:cubicBezTo>
                  <a:pt x="1487924" y="798904"/>
                  <a:pt x="1393352" y="137573"/>
                  <a:pt x="1630158" y="20342"/>
                </a:cubicBezTo>
                <a:cubicBezTo>
                  <a:pt x="1991287" y="-35059"/>
                  <a:pt x="2228557" y="38476"/>
                  <a:pt x="2532185" y="548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8FEA29F-1E82-45A2-A0CB-43C84DC18716}"/>
              </a:ext>
            </a:extLst>
          </p:cNvPr>
          <p:cNvSpPr txBox="1"/>
          <p:nvPr/>
        </p:nvSpPr>
        <p:spPr>
          <a:xfrm>
            <a:off x="501024" y="4981903"/>
            <a:ext cx="2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They don’t move.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1E70F5D-C397-43BC-9000-24C53966445F}"/>
              </a:ext>
            </a:extLst>
          </p:cNvPr>
          <p:cNvSpPr txBox="1"/>
          <p:nvPr/>
        </p:nvSpPr>
        <p:spPr>
          <a:xfrm>
            <a:off x="8201688" y="5813115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930D7A17-A150-4BA2-A96D-1B9E7E6E14A0}"/>
              </a:ext>
            </a:extLst>
          </p:cNvPr>
          <p:cNvCxnSpPr>
            <a:cxnSpLocks/>
          </p:cNvCxnSpPr>
          <p:nvPr/>
        </p:nvCxnSpPr>
        <p:spPr>
          <a:xfrm>
            <a:off x="4619072" y="5083405"/>
            <a:ext cx="3608951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BF060CC-4370-40AE-A08F-F255CF98EC5E}"/>
              </a:ext>
            </a:extLst>
          </p:cNvPr>
          <p:cNvSpPr txBox="1"/>
          <p:nvPr/>
        </p:nvSpPr>
        <p:spPr>
          <a:xfrm>
            <a:off x="8192683" y="4848807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5312D8FE-ED2A-4970-9941-92CE10122345}"/>
              </a:ext>
            </a:extLst>
          </p:cNvPr>
          <p:cNvSpPr/>
          <p:nvPr/>
        </p:nvSpPr>
        <p:spPr>
          <a:xfrm>
            <a:off x="5281583" y="5268313"/>
            <a:ext cx="611288" cy="551543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903437A-C9F6-4923-B8A4-4A7C64F4803D}"/>
              </a:ext>
            </a:extLst>
          </p:cNvPr>
          <p:cNvGrpSpPr/>
          <p:nvPr/>
        </p:nvGrpSpPr>
        <p:grpSpPr>
          <a:xfrm>
            <a:off x="7001661" y="182157"/>
            <a:ext cx="1993712" cy="879657"/>
            <a:chOff x="935012" y="2092901"/>
            <a:chExt cx="1993712" cy="879657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8401B12F-B9A9-4767-927B-57A77D72E930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327F277B-C222-4CB2-B220-FB48183E3787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62D284A8-5B16-47E2-9D3E-561628F0AC24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406E9CC8-3144-4087-8F33-66867E3B5257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6BCF453-33D5-4B59-AB28-6F0810DA18AB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1293F1E-85F6-47C2-A8DB-3CE839A64756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355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/>
      <p:bldP spid="7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16C0-1D70-4BE3-B036-BA050077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E8E881-5465-497B-A130-5DF7F1FA4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want the scores of the real examples as large as possible, generated examples as small as possible.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6E57684-F605-4568-9811-A7F6E76DDE5E}"/>
              </a:ext>
            </a:extLst>
          </p:cNvPr>
          <p:cNvGrpSpPr/>
          <p:nvPr/>
        </p:nvGrpSpPr>
        <p:grpSpPr>
          <a:xfrm>
            <a:off x="2024575" y="5535363"/>
            <a:ext cx="3608951" cy="194716"/>
            <a:chOff x="2912406" y="6388647"/>
            <a:chExt cx="3608951" cy="194716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9114E353-CAF3-4A29-A65F-B3B3FE9C68AB}"/>
                </a:ext>
              </a:extLst>
            </p:cNvPr>
            <p:cNvCxnSpPr>
              <a:cxnSpLocks/>
            </p:cNvCxnSpPr>
            <p:nvPr/>
          </p:nvCxnSpPr>
          <p:spPr>
            <a:xfrm>
              <a:off x="2912406" y="6497575"/>
              <a:ext cx="360895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F51F702-4C09-424F-BEA0-B158849F3E31}"/>
                </a:ext>
              </a:extLst>
            </p:cNvPr>
            <p:cNvSpPr/>
            <p:nvPr/>
          </p:nvSpPr>
          <p:spPr>
            <a:xfrm>
              <a:off x="5358789" y="6402261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701C847-7620-4C44-A8E0-71CCC3496452}"/>
                </a:ext>
              </a:extLst>
            </p:cNvPr>
            <p:cNvSpPr/>
            <p:nvPr/>
          </p:nvSpPr>
          <p:spPr>
            <a:xfrm>
              <a:off x="5173669" y="640226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0941FE44-DB6C-4317-853D-660131C3BAC6}"/>
                </a:ext>
              </a:extLst>
            </p:cNvPr>
            <p:cNvSpPr/>
            <p:nvPr/>
          </p:nvSpPr>
          <p:spPr>
            <a:xfrm>
              <a:off x="5522997" y="640225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A71FA35-2C80-4C53-81C7-B974304A4981}"/>
                </a:ext>
              </a:extLst>
            </p:cNvPr>
            <p:cNvSpPr/>
            <p:nvPr/>
          </p:nvSpPr>
          <p:spPr>
            <a:xfrm>
              <a:off x="4910129" y="640021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A970F263-3C38-4B09-9720-8A82A07A0703}"/>
                </a:ext>
              </a:extLst>
            </p:cNvPr>
            <p:cNvSpPr/>
            <p:nvPr/>
          </p:nvSpPr>
          <p:spPr>
            <a:xfrm>
              <a:off x="5798500" y="641178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755E0D1-43BD-42AA-B7B0-293B4A3D6A0D}"/>
                </a:ext>
              </a:extLst>
            </p:cNvPr>
            <p:cNvSpPr/>
            <p:nvPr/>
          </p:nvSpPr>
          <p:spPr>
            <a:xfrm>
              <a:off x="3842131" y="6390691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F5BDC877-DB34-4EA0-BE2D-BDFA8A4DD349}"/>
                </a:ext>
              </a:extLst>
            </p:cNvPr>
            <p:cNvSpPr/>
            <p:nvPr/>
          </p:nvSpPr>
          <p:spPr>
            <a:xfrm>
              <a:off x="3657011" y="639069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D3B446B-1D06-434B-B367-AA0141F23954}"/>
                </a:ext>
              </a:extLst>
            </p:cNvPr>
            <p:cNvSpPr/>
            <p:nvPr/>
          </p:nvSpPr>
          <p:spPr>
            <a:xfrm>
              <a:off x="4006339" y="639068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0D464AF-FDB4-44DC-B320-54DE69ECFE5A}"/>
                </a:ext>
              </a:extLst>
            </p:cNvPr>
            <p:cNvSpPr/>
            <p:nvPr/>
          </p:nvSpPr>
          <p:spPr>
            <a:xfrm>
              <a:off x="3393471" y="638864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D5195908-0F33-448E-9C02-1002EEB4FA05}"/>
                </a:ext>
              </a:extLst>
            </p:cNvPr>
            <p:cNvSpPr/>
            <p:nvPr/>
          </p:nvSpPr>
          <p:spPr>
            <a:xfrm>
              <a:off x="4281842" y="640021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C646EAD-62C2-49E0-BC27-30B2E4FC8825}"/>
              </a:ext>
            </a:extLst>
          </p:cNvPr>
          <p:cNvSpPr txBox="1"/>
          <p:nvPr/>
        </p:nvSpPr>
        <p:spPr>
          <a:xfrm>
            <a:off x="6453979" y="5155666"/>
            <a:ext cx="2025488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Any problem?</a:t>
            </a:r>
            <a:endParaRPr lang="zh-TW" altLang="en-US" sz="2800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0C59373-7650-4FD1-96B3-C2631320314F}"/>
              </a:ext>
            </a:extLst>
          </p:cNvPr>
          <p:cNvSpPr/>
          <p:nvPr/>
        </p:nvSpPr>
        <p:spPr>
          <a:xfrm rot="16200000">
            <a:off x="3675695" y="3377817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B8A78E5-AE37-4155-A0B0-90069C4A8A67}"/>
              </a:ext>
            </a:extLst>
          </p:cNvPr>
          <p:cNvGrpSpPr/>
          <p:nvPr/>
        </p:nvGrpSpPr>
        <p:grpSpPr>
          <a:xfrm>
            <a:off x="416278" y="2847123"/>
            <a:ext cx="4003255" cy="879920"/>
            <a:chOff x="875522" y="2833778"/>
            <a:chExt cx="4003255" cy="879920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687BE388-1BEB-4C69-9BDA-618B31EC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22" y="2833778"/>
              <a:ext cx="879920" cy="879920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256CEFB-2DEA-4F01-97A3-BBE59A8D32DF}"/>
                </a:ext>
              </a:extLst>
            </p:cNvPr>
            <p:cNvSpPr/>
            <p:nvPr/>
          </p:nvSpPr>
          <p:spPr>
            <a:xfrm>
              <a:off x="2190093" y="2847660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Binary</a:t>
              </a:r>
            </a:p>
            <a:p>
              <a:pPr algn="ctr"/>
              <a:r>
                <a:rPr lang="en-US" altLang="zh-TW" sz="2400" dirty="0"/>
                <a:t>Classifier</a:t>
              </a:r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F1897BC1-5884-4209-BD99-D5320AC2B688}"/>
                </a:ext>
              </a:extLst>
            </p:cNvPr>
            <p:cNvSpPr/>
            <p:nvPr/>
          </p:nvSpPr>
          <p:spPr>
            <a:xfrm>
              <a:off x="1755442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箭號: 向右 53">
              <a:extLst>
                <a:ext uri="{FF2B5EF4-FFF2-40B4-BE49-F238E27FC236}">
                  <a16:creationId xmlns:a16="http://schemas.microsoft.com/office/drawing/2014/main" id="{6B70B247-C868-4E0F-B004-606FA2499290}"/>
                </a:ext>
              </a:extLst>
            </p:cNvPr>
            <p:cNvSpPr/>
            <p:nvPr/>
          </p:nvSpPr>
          <p:spPr>
            <a:xfrm>
              <a:off x="3560817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2BDAB809-633A-40F2-8239-883EBB4590DA}"/>
                </a:ext>
              </a:extLst>
            </p:cNvPr>
            <p:cNvSpPr txBox="1"/>
            <p:nvPr/>
          </p:nvSpPr>
          <p:spPr>
            <a:xfrm>
              <a:off x="3935072" y="3037882"/>
              <a:ext cx="943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7481FCC-EEF1-430F-A37F-E3516B64A689}"/>
              </a:ext>
            </a:extLst>
          </p:cNvPr>
          <p:cNvGrpSpPr/>
          <p:nvPr/>
        </p:nvGrpSpPr>
        <p:grpSpPr>
          <a:xfrm>
            <a:off x="4662395" y="2841734"/>
            <a:ext cx="3976419" cy="876924"/>
            <a:chOff x="4912391" y="2852915"/>
            <a:chExt cx="3976419" cy="876924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FAD2E2B-8741-42F0-A4D1-C016973D66B1}"/>
                </a:ext>
              </a:extLst>
            </p:cNvPr>
            <p:cNvSpPr/>
            <p:nvPr/>
          </p:nvSpPr>
          <p:spPr>
            <a:xfrm>
              <a:off x="6179053" y="285291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Binary</a:t>
              </a:r>
            </a:p>
            <a:p>
              <a:pPr algn="ctr"/>
              <a:r>
                <a:rPr lang="en-US" altLang="zh-TW" sz="2400" dirty="0"/>
                <a:t>Classifier</a:t>
              </a:r>
            </a:p>
          </p:txBody>
        </p:sp>
        <p:sp>
          <p:nvSpPr>
            <p:cNvPr id="59" name="箭號: 向右 58">
              <a:extLst>
                <a:ext uri="{FF2B5EF4-FFF2-40B4-BE49-F238E27FC236}">
                  <a16:creationId xmlns:a16="http://schemas.microsoft.com/office/drawing/2014/main" id="{6007C933-B0C4-49C7-9110-194845F5E41F}"/>
                </a:ext>
              </a:extLst>
            </p:cNvPr>
            <p:cNvSpPr/>
            <p:nvPr/>
          </p:nvSpPr>
          <p:spPr>
            <a:xfrm>
              <a:off x="5744402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箭號: 向右 59">
              <a:extLst>
                <a:ext uri="{FF2B5EF4-FFF2-40B4-BE49-F238E27FC236}">
                  <a16:creationId xmlns:a16="http://schemas.microsoft.com/office/drawing/2014/main" id="{D06E6C9E-6921-45D4-8AA4-C172C448FF6A}"/>
                </a:ext>
              </a:extLst>
            </p:cNvPr>
            <p:cNvSpPr/>
            <p:nvPr/>
          </p:nvSpPr>
          <p:spPr>
            <a:xfrm>
              <a:off x="7549777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8AD7D281-34DA-4318-B2C3-5B3FED7E7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2391" y="2874003"/>
              <a:ext cx="813045" cy="855836"/>
            </a:xfrm>
            <a:prstGeom prst="rect">
              <a:avLst/>
            </a:prstGeom>
          </p:spPr>
        </p:pic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3724361F-3123-4DE4-A0D3-E51B24498792}"/>
                </a:ext>
              </a:extLst>
            </p:cNvPr>
            <p:cNvSpPr txBox="1"/>
            <p:nvPr/>
          </p:nvSpPr>
          <p:spPr>
            <a:xfrm>
              <a:off x="7945105" y="3056251"/>
              <a:ext cx="943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58F0AE82-6DD3-4254-BC1B-4B4B2ED7F0BA}"/>
              </a:ext>
            </a:extLst>
          </p:cNvPr>
          <p:cNvSpPr/>
          <p:nvPr/>
        </p:nvSpPr>
        <p:spPr>
          <a:xfrm rot="5400000" flipV="1">
            <a:off x="7916389" y="3391270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F77E47-7B49-4501-9A2D-BD9898BC19F9}"/>
              </a:ext>
            </a:extLst>
          </p:cNvPr>
          <p:cNvSpPr txBox="1"/>
          <p:nvPr/>
        </p:nvSpPr>
        <p:spPr>
          <a:xfrm>
            <a:off x="2145234" y="3848096"/>
            <a:ext cx="2764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as large as possible</a:t>
            </a:r>
            <a:endParaRPr lang="zh-TW" altLang="en-US" sz="2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AC6C3BE-2476-44F0-BCE0-11D94FED6CA5}"/>
              </a:ext>
            </a:extLst>
          </p:cNvPr>
          <p:cNvSpPr txBox="1"/>
          <p:nvPr/>
        </p:nvSpPr>
        <p:spPr>
          <a:xfrm>
            <a:off x="6279502" y="3852413"/>
            <a:ext cx="2764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as small as possible</a:t>
            </a:r>
            <a:endParaRPr lang="zh-TW" altLang="en-US" sz="2400" dirty="0"/>
          </a:p>
        </p:txBody>
      </p:sp>
      <p:sp>
        <p:nvSpPr>
          <p:cNvPr id="68" name="箭號: 向右 67">
            <a:extLst>
              <a:ext uri="{FF2B5EF4-FFF2-40B4-BE49-F238E27FC236}">
                <a16:creationId xmlns:a16="http://schemas.microsoft.com/office/drawing/2014/main" id="{8A803653-92D1-495C-98D5-7AE15E0D83C0}"/>
              </a:ext>
            </a:extLst>
          </p:cNvPr>
          <p:cNvSpPr/>
          <p:nvPr/>
        </p:nvSpPr>
        <p:spPr>
          <a:xfrm rot="5400000" flipV="1">
            <a:off x="2730306" y="6124220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2A1A29AA-B791-4636-8BB7-482AB230E37B}"/>
              </a:ext>
            </a:extLst>
          </p:cNvPr>
          <p:cNvGrpSpPr/>
          <p:nvPr/>
        </p:nvGrpSpPr>
        <p:grpSpPr>
          <a:xfrm>
            <a:off x="6893821" y="187702"/>
            <a:ext cx="1993712" cy="879657"/>
            <a:chOff x="935012" y="2092901"/>
            <a:chExt cx="1993712" cy="879657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B7064E29-39C0-4369-A243-9192C8711090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72" name="橢圓 71">
                <a:extLst>
                  <a:ext uri="{FF2B5EF4-FFF2-40B4-BE49-F238E27FC236}">
                    <a16:creationId xmlns:a16="http://schemas.microsoft.com/office/drawing/2014/main" id="{F533EA23-7E87-420C-B59E-D47781DF0D57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橢圓 72">
                <a:extLst>
                  <a:ext uri="{FF2B5EF4-FFF2-40B4-BE49-F238E27FC236}">
                    <a16:creationId xmlns:a16="http://schemas.microsoft.com/office/drawing/2014/main" id="{C9146966-B5E3-4779-9627-AB262FE9A6E5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0A1B147D-F428-46A9-86F2-EA373B72BCFF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F6B1D24-3F7E-4421-99C2-31BE7AB196B5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A0C7704-073A-40FD-8D31-F769376E6084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6" name="箭號: 向右 75">
            <a:extLst>
              <a:ext uri="{FF2B5EF4-FFF2-40B4-BE49-F238E27FC236}">
                <a16:creationId xmlns:a16="http://schemas.microsoft.com/office/drawing/2014/main" id="{EA6B5912-81DB-4E82-B37C-8F652D83E400}"/>
              </a:ext>
            </a:extLst>
          </p:cNvPr>
          <p:cNvSpPr/>
          <p:nvPr/>
        </p:nvSpPr>
        <p:spPr>
          <a:xfrm rot="16200000">
            <a:off x="4289586" y="4489632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DFC7A916-D2EC-486C-8924-2A4314C90D9B}"/>
              </a:ext>
            </a:extLst>
          </p:cNvPr>
          <p:cNvSpPr/>
          <p:nvPr/>
        </p:nvSpPr>
        <p:spPr>
          <a:xfrm>
            <a:off x="2687149" y="4891115"/>
            <a:ext cx="611288" cy="551543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CA9AACE-E3CD-487F-AE8A-AA98A26D8AD7}"/>
              </a:ext>
            </a:extLst>
          </p:cNvPr>
          <p:cNvSpPr txBox="1"/>
          <p:nvPr/>
        </p:nvSpPr>
        <p:spPr>
          <a:xfrm>
            <a:off x="1263538" y="4437535"/>
            <a:ext cx="272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Move towards Max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E4F2B31-B666-4792-BCD5-DB2127E088A5}"/>
                  </a:ext>
                </a:extLst>
              </p:cNvPr>
              <p:cNvSpPr txBox="1"/>
              <p:nvPr/>
            </p:nvSpPr>
            <p:spPr>
              <a:xfrm>
                <a:off x="4996457" y="4334516"/>
                <a:ext cx="6556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E4F2B31-B666-4792-BCD5-DB2127E08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457" y="4334516"/>
                <a:ext cx="65562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08E0C124-2758-4A8D-924E-491E06B9AFB2}"/>
                  </a:ext>
                </a:extLst>
              </p:cNvPr>
              <p:cNvSpPr txBox="1"/>
              <p:nvPr/>
            </p:nvSpPr>
            <p:spPr>
              <a:xfrm>
                <a:off x="1696760" y="6209351"/>
                <a:ext cx="6556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08E0C124-2758-4A8D-924E-491E06B9A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760" y="6209351"/>
                <a:ext cx="65562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35E1A100-2260-44FD-BF1D-CC3F55CF4D36}"/>
              </a:ext>
            </a:extLst>
          </p:cNvPr>
          <p:cNvSpPr/>
          <p:nvPr/>
        </p:nvSpPr>
        <p:spPr>
          <a:xfrm>
            <a:off x="2221928" y="4506675"/>
            <a:ext cx="3251200" cy="2170704"/>
          </a:xfrm>
          <a:custGeom>
            <a:avLst/>
            <a:gdLst>
              <a:gd name="connsiteX0" fmla="*/ 0 w 3251200"/>
              <a:gd name="connsiteY0" fmla="*/ 1061073 h 2170704"/>
              <a:gd name="connsiteX1" fmla="*/ 377371 w 3251200"/>
              <a:gd name="connsiteY1" fmla="*/ 2048044 h 2170704"/>
              <a:gd name="connsiteX2" fmla="*/ 1045028 w 3251200"/>
              <a:gd name="connsiteY2" fmla="*/ 2120616 h 2170704"/>
              <a:gd name="connsiteX3" fmla="*/ 1335314 w 3251200"/>
              <a:gd name="connsiteY3" fmla="*/ 1728730 h 2170704"/>
              <a:gd name="connsiteX4" fmla="*/ 1799771 w 3251200"/>
              <a:gd name="connsiteY4" fmla="*/ 669187 h 2170704"/>
              <a:gd name="connsiteX5" fmla="*/ 2046514 w 3251200"/>
              <a:gd name="connsiteY5" fmla="*/ 88616 h 2170704"/>
              <a:gd name="connsiteX6" fmla="*/ 2510971 w 3251200"/>
              <a:gd name="connsiteY6" fmla="*/ 45073 h 2170704"/>
              <a:gd name="connsiteX7" fmla="*/ 2917371 w 3251200"/>
              <a:gd name="connsiteY7" fmla="*/ 509530 h 2170704"/>
              <a:gd name="connsiteX8" fmla="*/ 3251200 w 3251200"/>
              <a:gd name="connsiteY8" fmla="*/ 1627130 h 21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200" h="2170704">
                <a:moveTo>
                  <a:pt x="0" y="1061073"/>
                </a:moveTo>
                <a:cubicBezTo>
                  <a:pt x="101600" y="1466263"/>
                  <a:pt x="203200" y="1871454"/>
                  <a:pt x="377371" y="2048044"/>
                </a:cubicBezTo>
                <a:cubicBezTo>
                  <a:pt x="551542" y="2224634"/>
                  <a:pt x="885371" y="2173835"/>
                  <a:pt x="1045028" y="2120616"/>
                </a:cubicBezTo>
                <a:cubicBezTo>
                  <a:pt x="1204685" y="2067397"/>
                  <a:pt x="1209524" y="1970635"/>
                  <a:pt x="1335314" y="1728730"/>
                </a:cubicBezTo>
                <a:cubicBezTo>
                  <a:pt x="1461104" y="1486825"/>
                  <a:pt x="1681238" y="942539"/>
                  <a:pt x="1799771" y="669187"/>
                </a:cubicBezTo>
                <a:cubicBezTo>
                  <a:pt x="1918304" y="395835"/>
                  <a:pt x="1927981" y="192635"/>
                  <a:pt x="2046514" y="88616"/>
                </a:cubicBezTo>
                <a:cubicBezTo>
                  <a:pt x="2165047" y="-15403"/>
                  <a:pt x="2365828" y="-25079"/>
                  <a:pt x="2510971" y="45073"/>
                </a:cubicBezTo>
                <a:cubicBezTo>
                  <a:pt x="2656114" y="115225"/>
                  <a:pt x="2794000" y="245854"/>
                  <a:pt x="2917371" y="509530"/>
                </a:cubicBezTo>
                <a:cubicBezTo>
                  <a:pt x="3040742" y="773206"/>
                  <a:pt x="3145971" y="1200168"/>
                  <a:pt x="3251200" y="1627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5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66" grpId="0" animBg="1"/>
      <p:bldP spid="5" grpId="0"/>
      <p:bldP spid="67" grpId="0"/>
      <p:bldP spid="77" grpId="0" animBg="1"/>
      <p:bldP spid="78" grpId="0"/>
      <p:bldP spid="19" grpId="0"/>
      <p:bldP spid="7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2E184C-F4DA-4131-8763-A540D1952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49C5E24-EE63-4A3D-A238-43FFCD01F567}"/>
              </a:ext>
            </a:extLst>
          </p:cNvPr>
          <p:cNvGrpSpPr/>
          <p:nvPr/>
        </p:nvGrpSpPr>
        <p:grpSpPr>
          <a:xfrm>
            <a:off x="4923606" y="2380092"/>
            <a:ext cx="3608951" cy="194716"/>
            <a:chOff x="2912406" y="6388647"/>
            <a:chExt cx="3608951" cy="194716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FCCA5A4E-56DB-46C4-AD02-3984E22D3151}"/>
                </a:ext>
              </a:extLst>
            </p:cNvPr>
            <p:cNvCxnSpPr>
              <a:cxnSpLocks/>
            </p:cNvCxnSpPr>
            <p:nvPr/>
          </p:nvCxnSpPr>
          <p:spPr>
            <a:xfrm>
              <a:off x="2912406" y="6497575"/>
              <a:ext cx="360895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A7CBA5D-C009-4C70-B7A5-5CCC3AF3C7B7}"/>
                </a:ext>
              </a:extLst>
            </p:cNvPr>
            <p:cNvSpPr/>
            <p:nvPr/>
          </p:nvSpPr>
          <p:spPr>
            <a:xfrm>
              <a:off x="5358789" y="6402261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43F5645-4C7E-4501-841B-417D7B094A52}"/>
                </a:ext>
              </a:extLst>
            </p:cNvPr>
            <p:cNvSpPr/>
            <p:nvPr/>
          </p:nvSpPr>
          <p:spPr>
            <a:xfrm>
              <a:off x="5173669" y="640226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19963BDF-919B-452E-8172-10E20C37D46F}"/>
                </a:ext>
              </a:extLst>
            </p:cNvPr>
            <p:cNvSpPr/>
            <p:nvPr/>
          </p:nvSpPr>
          <p:spPr>
            <a:xfrm>
              <a:off x="5522997" y="640225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590A544-103F-417A-95D6-A7221C7A1494}"/>
                </a:ext>
              </a:extLst>
            </p:cNvPr>
            <p:cNvSpPr/>
            <p:nvPr/>
          </p:nvSpPr>
          <p:spPr>
            <a:xfrm>
              <a:off x="4910129" y="640021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E0BA3A2-8F85-4891-AF4C-474CCE31C2C9}"/>
                </a:ext>
              </a:extLst>
            </p:cNvPr>
            <p:cNvSpPr/>
            <p:nvPr/>
          </p:nvSpPr>
          <p:spPr>
            <a:xfrm>
              <a:off x="5798500" y="641178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52A949D-D3B3-495A-9234-7FA2F485C0B7}"/>
                </a:ext>
              </a:extLst>
            </p:cNvPr>
            <p:cNvSpPr/>
            <p:nvPr/>
          </p:nvSpPr>
          <p:spPr>
            <a:xfrm>
              <a:off x="3842131" y="6390691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8F5F71A-7E31-473A-9EF2-CEEE45688DA9}"/>
                </a:ext>
              </a:extLst>
            </p:cNvPr>
            <p:cNvSpPr/>
            <p:nvPr/>
          </p:nvSpPr>
          <p:spPr>
            <a:xfrm>
              <a:off x="3657011" y="639069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252AB4FE-4E70-4D33-B513-3527915F1202}"/>
                </a:ext>
              </a:extLst>
            </p:cNvPr>
            <p:cNvSpPr/>
            <p:nvPr/>
          </p:nvSpPr>
          <p:spPr>
            <a:xfrm>
              <a:off x="4006339" y="639068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3AF06175-7EA8-4678-AFBE-03853C01E6CB}"/>
                </a:ext>
              </a:extLst>
            </p:cNvPr>
            <p:cNvSpPr/>
            <p:nvPr/>
          </p:nvSpPr>
          <p:spPr>
            <a:xfrm>
              <a:off x="3393471" y="638864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33D4032E-A479-48EB-B5B9-6039058E5C1E}"/>
                </a:ext>
              </a:extLst>
            </p:cNvPr>
            <p:cNvSpPr/>
            <p:nvPr/>
          </p:nvSpPr>
          <p:spPr>
            <a:xfrm>
              <a:off x="4281842" y="640021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F2A9CABB-CF4B-4E05-BAC1-EF0EA001B2C6}"/>
              </a:ext>
            </a:extLst>
          </p:cNvPr>
          <p:cNvSpPr/>
          <p:nvPr/>
        </p:nvSpPr>
        <p:spPr>
          <a:xfrm rot="5400000" flipV="1">
            <a:off x="5629337" y="2968949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068F045-E4EC-4975-88E7-B9F52D6C3E41}"/>
              </a:ext>
            </a:extLst>
          </p:cNvPr>
          <p:cNvSpPr/>
          <p:nvPr/>
        </p:nvSpPr>
        <p:spPr>
          <a:xfrm rot="16200000">
            <a:off x="7188617" y="1334361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84CA31BA-80C9-4E9D-B3EA-3A251F3DE753}"/>
              </a:ext>
            </a:extLst>
          </p:cNvPr>
          <p:cNvSpPr/>
          <p:nvPr/>
        </p:nvSpPr>
        <p:spPr>
          <a:xfrm>
            <a:off x="5586180" y="1735844"/>
            <a:ext cx="611288" cy="551543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774FA8E2-AD9E-49A7-BD7E-410FB1644448}"/>
              </a:ext>
            </a:extLst>
          </p:cNvPr>
          <p:cNvSpPr/>
          <p:nvPr/>
        </p:nvSpPr>
        <p:spPr>
          <a:xfrm>
            <a:off x="5094980" y="1312041"/>
            <a:ext cx="3251200" cy="2170704"/>
          </a:xfrm>
          <a:custGeom>
            <a:avLst/>
            <a:gdLst>
              <a:gd name="connsiteX0" fmla="*/ 0 w 3251200"/>
              <a:gd name="connsiteY0" fmla="*/ 1061073 h 2170704"/>
              <a:gd name="connsiteX1" fmla="*/ 377371 w 3251200"/>
              <a:gd name="connsiteY1" fmla="*/ 2048044 h 2170704"/>
              <a:gd name="connsiteX2" fmla="*/ 1045028 w 3251200"/>
              <a:gd name="connsiteY2" fmla="*/ 2120616 h 2170704"/>
              <a:gd name="connsiteX3" fmla="*/ 1335314 w 3251200"/>
              <a:gd name="connsiteY3" fmla="*/ 1728730 h 2170704"/>
              <a:gd name="connsiteX4" fmla="*/ 1799771 w 3251200"/>
              <a:gd name="connsiteY4" fmla="*/ 669187 h 2170704"/>
              <a:gd name="connsiteX5" fmla="*/ 2046514 w 3251200"/>
              <a:gd name="connsiteY5" fmla="*/ 88616 h 2170704"/>
              <a:gd name="connsiteX6" fmla="*/ 2510971 w 3251200"/>
              <a:gd name="connsiteY6" fmla="*/ 45073 h 2170704"/>
              <a:gd name="connsiteX7" fmla="*/ 2917371 w 3251200"/>
              <a:gd name="connsiteY7" fmla="*/ 509530 h 2170704"/>
              <a:gd name="connsiteX8" fmla="*/ 3251200 w 3251200"/>
              <a:gd name="connsiteY8" fmla="*/ 1627130 h 21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200" h="2170704">
                <a:moveTo>
                  <a:pt x="0" y="1061073"/>
                </a:moveTo>
                <a:cubicBezTo>
                  <a:pt x="101600" y="1466263"/>
                  <a:pt x="203200" y="1871454"/>
                  <a:pt x="377371" y="2048044"/>
                </a:cubicBezTo>
                <a:cubicBezTo>
                  <a:pt x="551542" y="2224634"/>
                  <a:pt x="885371" y="2173835"/>
                  <a:pt x="1045028" y="2120616"/>
                </a:cubicBezTo>
                <a:cubicBezTo>
                  <a:pt x="1204685" y="2067397"/>
                  <a:pt x="1209524" y="1970635"/>
                  <a:pt x="1335314" y="1728730"/>
                </a:cubicBezTo>
                <a:cubicBezTo>
                  <a:pt x="1461104" y="1486825"/>
                  <a:pt x="1681238" y="942539"/>
                  <a:pt x="1799771" y="669187"/>
                </a:cubicBezTo>
                <a:cubicBezTo>
                  <a:pt x="1918304" y="395835"/>
                  <a:pt x="1927981" y="192635"/>
                  <a:pt x="2046514" y="88616"/>
                </a:cubicBezTo>
                <a:cubicBezTo>
                  <a:pt x="2165047" y="-15403"/>
                  <a:pt x="2365828" y="-25079"/>
                  <a:pt x="2510971" y="45073"/>
                </a:cubicBezTo>
                <a:cubicBezTo>
                  <a:pt x="2656114" y="115225"/>
                  <a:pt x="2794000" y="245854"/>
                  <a:pt x="2917371" y="509530"/>
                </a:cubicBezTo>
                <a:cubicBezTo>
                  <a:pt x="3040742" y="773206"/>
                  <a:pt x="3145971" y="1200168"/>
                  <a:pt x="3251200" y="1627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F5B855B-3C18-4D03-9590-4DC80B346927}"/>
              </a:ext>
            </a:extLst>
          </p:cNvPr>
          <p:cNvSpPr txBox="1"/>
          <p:nvPr/>
        </p:nvSpPr>
        <p:spPr>
          <a:xfrm>
            <a:off x="4162569" y="1282264"/>
            <a:ext cx="272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Move towards Max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9D12DFF-7AD3-48D8-B912-6FBF9CCB659B}"/>
                  </a:ext>
                </a:extLst>
              </p:cNvPr>
              <p:cNvSpPr txBox="1"/>
              <p:nvPr/>
            </p:nvSpPr>
            <p:spPr>
              <a:xfrm>
                <a:off x="613113" y="4226703"/>
                <a:ext cx="42314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9D12DFF-7AD3-48D8-B912-6FBF9CCB6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3" y="4226703"/>
                <a:ext cx="423141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AD70E2B1-CF64-4346-A8BF-F991397B10E9}"/>
              </a:ext>
            </a:extLst>
          </p:cNvPr>
          <p:cNvSpPr txBox="1"/>
          <p:nvPr/>
        </p:nvSpPr>
        <p:spPr>
          <a:xfrm>
            <a:off x="579638" y="3533128"/>
            <a:ext cx="385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Lipschitz Function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EF3F341-11CE-4FBA-A180-2E0F754878AC}"/>
                  </a:ext>
                </a:extLst>
              </p:cNvPr>
              <p:cNvSpPr txBox="1"/>
              <p:nvPr/>
            </p:nvSpPr>
            <p:spPr>
              <a:xfrm>
                <a:off x="579638" y="5549285"/>
                <a:ext cx="33265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K=1 for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𝐿𝑖𝑝𝑠𝑐h𝑖𝑡𝑧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EF3F341-11CE-4FBA-A180-2E0F75487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38" y="5549285"/>
                <a:ext cx="3326566" cy="461665"/>
              </a:xfrm>
              <a:prstGeom prst="rect">
                <a:avLst/>
              </a:prstGeom>
              <a:blipFill>
                <a:blip r:embed="rId3"/>
                <a:stretch>
                  <a:fillRect l="-27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BE2AED-A8F8-4EB3-8E5C-257A758DEC65}"/>
              </a:ext>
            </a:extLst>
          </p:cNvPr>
          <p:cNvSpPr txBox="1"/>
          <p:nvPr/>
        </p:nvSpPr>
        <p:spPr>
          <a:xfrm>
            <a:off x="727499" y="4567413"/>
            <a:ext cx="1829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Output change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724A73-A0B6-4678-B65B-F1E4997D63F1}"/>
              </a:ext>
            </a:extLst>
          </p:cNvPr>
          <p:cNvSpPr txBox="1"/>
          <p:nvPr/>
        </p:nvSpPr>
        <p:spPr>
          <a:xfrm>
            <a:off x="3065541" y="4567414"/>
            <a:ext cx="1829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Input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change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71419CF-37D1-46B4-82F2-D052BCF3FC88}"/>
              </a:ext>
            </a:extLst>
          </p:cNvPr>
          <p:cNvCxnSpPr>
            <a:cxnSpLocks/>
          </p:cNvCxnSpPr>
          <p:nvPr/>
        </p:nvCxnSpPr>
        <p:spPr>
          <a:xfrm>
            <a:off x="5217875" y="6158272"/>
            <a:ext cx="33146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919DB46B-CD53-4517-B97A-BF9206965C13}"/>
              </a:ext>
            </a:extLst>
          </p:cNvPr>
          <p:cNvSpPr/>
          <p:nvPr/>
        </p:nvSpPr>
        <p:spPr>
          <a:xfrm rot="20902382">
            <a:off x="5706178" y="3573990"/>
            <a:ext cx="2017486" cy="2817843"/>
          </a:xfrm>
          <a:custGeom>
            <a:avLst/>
            <a:gdLst>
              <a:gd name="connsiteX0" fmla="*/ 0 w 3120571"/>
              <a:gd name="connsiteY0" fmla="*/ 2467428 h 2704959"/>
              <a:gd name="connsiteX1" fmla="*/ 58057 w 3120571"/>
              <a:gd name="connsiteY1" fmla="*/ 2540000 h 2704959"/>
              <a:gd name="connsiteX2" fmla="*/ 333828 w 3120571"/>
              <a:gd name="connsiteY2" fmla="*/ 2670628 h 2704959"/>
              <a:gd name="connsiteX3" fmla="*/ 798286 w 3120571"/>
              <a:gd name="connsiteY3" fmla="*/ 1843314 h 2704959"/>
              <a:gd name="connsiteX4" fmla="*/ 1074057 w 3120571"/>
              <a:gd name="connsiteY4" fmla="*/ 2017485 h 2704959"/>
              <a:gd name="connsiteX5" fmla="*/ 1378857 w 3120571"/>
              <a:gd name="connsiteY5" fmla="*/ 1828800 h 2704959"/>
              <a:gd name="connsiteX6" fmla="*/ 1857828 w 3120571"/>
              <a:gd name="connsiteY6" fmla="*/ 1030514 h 2704959"/>
              <a:gd name="connsiteX7" fmla="*/ 2061028 w 3120571"/>
              <a:gd name="connsiteY7" fmla="*/ 1088571 h 2704959"/>
              <a:gd name="connsiteX8" fmla="*/ 2641600 w 3120571"/>
              <a:gd name="connsiteY8" fmla="*/ 566057 h 2704959"/>
              <a:gd name="connsiteX9" fmla="*/ 3120571 w 3120571"/>
              <a:gd name="connsiteY9" fmla="*/ 0 h 2704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0571" h="2704959">
                <a:moveTo>
                  <a:pt x="0" y="2467428"/>
                </a:moveTo>
                <a:cubicBezTo>
                  <a:pt x="1209" y="2486780"/>
                  <a:pt x="2419" y="2506133"/>
                  <a:pt x="58057" y="2540000"/>
                </a:cubicBezTo>
                <a:cubicBezTo>
                  <a:pt x="113695" y="2573867"/>
                  <a:pt x="210457" y="2786742"/>
                  <a:pt x="333828" y="2670628"/>
                </a:cubicBezTo>
                <a:cubicBezTo>
                  <a:pt x="457200" y="2554514"/>
                  <a:pt x="674915" y="1952171"/>
                  <a:pt x="798286" y="1843314"/>
                </a:cubicBezTo>
                <a:cubicBezTo>
                  <a:pt x="921658" y="1734457"/>
                  <a:pt x="977295" y="2019904"/>
                  <a:pt x="1074057" y="2017485"/>
                </a:cubicBezTo>
                <a:cubicBezTo>
                  <a:pt x="1170819" y="2015066"/>
                  <a:pt x="1248229" y="1993295"/>
                  <a:pt x="1378857" y="1828800"/>
                </a:cubicBezTo>
                <a:cubicBezTo>
                  <a:pt x="1509485" y="1664305"/>
                  <a:pt x="1744133" y="1153885"/>
                  <a:pt x="1857828" y="1030514"/>
                </a:cubicBezTo>
                <a:cubicBezTo>
                  <a:pt x="1971523" y="907143"/>
                  <a:pt x="1930399" y="1165980"/>
                  <a:pt x="2061028" y="1088571"/>
                </a:cubicBezTo>
                <a:cubicBezTo>
                  <a:pt x="2191657" y="1011161"/>
                  <a:pt x="2465010" y="747485"/>
                  <a:pt x="2641600" y="566057"/>
                </a:cubicBezTo>
                <a:cubicBezTo>
                  <a:pt x="2818191" y="384628"/>
                  <a:pt x="2969381" y="192314"/>
                  <a:pt x="312057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35AE954-8AAA-4597-84F6-8F3B7D204357}"/>
              </a:ext>
            </a:extLst>
          </p:cNvPr>
          <p:cNvCxnSpPr/>
          <p:nvPr/>
        </p:nvCxnSpPr>
        <p:spPr>
          <a:xfrm flipV="1">
            <a:off x="5120847" y="5117180"/>
            <a:ext cx="3623524" cy="4321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754158B-2BFF-41D1-A358-657BB76946B2}"/>
              </a:ext>
            </a:extLst>
          </p:cNvPr>
          <p:cNvSpPr txBox="1"/>
          <p:nvPr/>
        </p:nvSpPr>
        <p:spPr>
          <a:xfrm>
            <a:off x="1869517" y="6010950"/>
            <a:ext cx="252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Do not change fast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1266" name="Picture 2" descr="「打勾 png」的圖片搜尋結果">
            <a:extLst>
              <a:ext uri="{FF2B5EF4-FFF2-40B4-BE49-F238E27FC236}">
                <a16:creationId xmlns:a16="http://schemas.microsoft.com/office/drawing/2014/main" id="{CED16B64-F39C-4F00-8790-5EC103681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148" y="4709522"/>
            <a:ext cx="1040799" cy="10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「打叉 png」的圖片搜尋結果">
            <a:extLst>
              <a:ext uri="{FF2B5EF4-FFF2-40B4-BE49-F238E27FC236}">
                <a16:creationId xmlns:a16="http://schemas.microsoft.com/office/drawing/2014/main" id="{2ED95612-2E5C-4143-9CEE-2DBBB6ED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80" y="3913952"/>
            <a:ext cx="693554" cy="69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27339A79-860B-4897-AB17-9F0B84EE5C1A}"/>
              </a:ext>
            </a:extLst>
          </p:cNvPr>
          <p:cNvSpPr txBox="1"/>
          <p:nvPr/>
        </p:nvSpPr>
        <p:spPr>
          <a:xfrm>
            <a:off x="593815" y="1518803"/>
            <a:ext cx="327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discriminator should be a 1-Lipschitz function.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BF0660D-0470-43E7-BB67-00DB1F1AB3D4}"/>
              </a:ext>
            </a:extLst>
          </p:cNvPr>
          <p:cNvSpPr txBox="1"/>
          <p:nvPr/>
        </p:nvSpPr>
        <p:spPr>
          <a:xfrm>
            <a:off x="613117" y="2364759"/>
            <a:ext cx="4010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should be smooth.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2963497-4806-4A95-A5F5-24C92FC0FC0E}"/>
              </a:ext>
            </a:extLst>
          </p:cNvPr>
          <p:cNvSpPr txBox="1"/>
          <p:nvPr/>
        </p:nvSpPr>
        <p:spPr>
          <a:xfrm>
            <a:off x="627298" y="2836844"/>
            <a:ext cx="4010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How to realize?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9" grpId="0" animBg="1"/>
      <p:bldP spid="33" grpId="0"/>
      <p:bldP spid="34" grpId="0"/>
      <p:bldP spid="37" grpId="0"/>
      <p:bldP spid="3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2B0EE7B-42E1-4F68-A111-A14B2106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296" y="296088"/>
            <a:ext cx="3490980" cy="176815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E17141A-72EA-4BA7-AB86-991E27FE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2CC7C1-B9E0-40E9-951E-5F1E38F490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Original WGAN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Weight Clipping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Improved WGAN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Gradient Penalty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2CC7C1-B9E0-40E9-951E-5F1E38F49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C1489551-513D-4839-8B3A-25376C30D23B}"/>
              </a:ext>
            </a:extLst>
          </p:cNvPr>
          <p:cNvSpPr txBox="1"/>
          <p:nvPr/>
        </p:nvSpPr>
        <p:spPr>
          <a:xfrm>
            <a:off x="862418" y="2309821"/>
            <a:ext cx="559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Force the parameters w between c and -c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6C8E12-69BE-473A-BC03-9B572881D573}"/>
              </a:ext>
            </a:extLst>
          </p:cNvPr>
          <p:cNvSpPr txBox="1"/>
          <p:nvPr/>
        </p:nvSpPr>
        <p:spPr>
          <a:xfrm>
            <a:off x="862418" y="2771486"/>
            <a:ext cx="839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After parameter update, if w &gt; c, w = c; if w &lt; -c, w = -c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7EB764-BE9D-43E2-8FE9-4F3204B7E278}"/>
              </a:ext>
            </a:extLst>
          </p:cNvPr>
          <p:cNvSpPr txBox="1"/>
          <p:nvPr/>
        </p:nvSpPr>
        <p:spPr>
          <a:xfrm>
            <a:off x="862417" y="3273656"/>
            <a:ext cx="839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 not truly maximize (minimize) the real (generated) examples 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B71B03-FBCD-47FA-8DF8-2DF6C248C613}"/>
              </a:ext>
            </a:extLst>
          </p:cNvPr>
          <p:cNvSpPr txBox="1"/>
          <p:nvPr/>
        </p:nvSpPr>
        <p:spPr>
          <a:xfrm>
            <a:off x="3661117" y="581672"/>
            <a:ext cx="2289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should be smooth enough.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180365F-D050-424F-8643-32D9AC6A52CF}"/>
              </a:ext>
            </a:extLst>
          </p:cNvPr>
          <p:cNvSpPr/>
          <p:nvPr/>
        </p:nvSpPr>
        <p:spPr>
          <a:xfrm>
            <a:off x="2960925" y="4445688"/>
            <a:ext cx="3956139" cy="21442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FF"/>
            </a:solidFill>
          </a:ln>
          <a:effectLst>
            <a:softEdge rad="304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E19990A-5429-429C-BEB6-DE0B6C45158C}"/>
              </a:ext>
            </a:extLst>
          </p:cNvPr>
          <p:cNvSpPr/>
          <p:nvPr/>
        </p:nvSpPr>
        <p:spPr>
          <a:xfrm>
            <a:off x="2092388" y="4482747"/>
            <a:ext cx="2223806" cy="21442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304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A939FFE-B905-4BA3-89C1-9E26BEF0DCA2}"/>
              </a:ext>
            </a:extLst>
          </p:cNvPr>
          <p:cNvSpPr/>
          <p:nvPr/>
        </p:nvSpPr>
        <p:spPr>
          <a:xfrm>
            <a:off x="5765835" y="4408629"/>
            <a:ext cx="1373887" cy="222999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softEdge rad="2032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8FC5169-43EF-4C69-A1F3-0F179064DA91}"/>
              </a:ext>
            </a:extLst>
          </p:cNvPr>
          <p:cNvSpPr/>
          <p:nvPr/>
        </p:nvSpPr>
        <p:spPr>
          <a:xfrm>
            <a:off x="3142304" y="5349321"/>
            <a:ext cx="220209" cy="22020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E7E4CC6-5624-4BA4-8772-B0A790E3C622}"/>
              </a:ext>
            </a:extLst>
          </p:cNvPr>
          <p:cNvSpPr/>
          <p:nvPr/>
        </p:nvSpPr>
        <p:spPr>
          <a:xfrm>
            <a:off x="6363886" y="5412576"/>
            <a:ext cx="220209" cy="22020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C7E3928-571B-4CC4-A7DD-2E10CFDEC442}"/>
              </a:ext>
            </a:extLst>
          </p:cNvPr>
          <p:cNvCxnSpPr>
            <a:cxnSpLocks/>
          </p:cNvCxnSpPr>
          <p:nvPr/>
        </p:nvCxnSpPr>
        <p:spPr>
          <a:xfrm>
            <a:off x="3359055" y="5453319"/>
            <a:ext cx="2987231" cy="1162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EFA3F89-1FB0-4C43-A8BF-CE26702239BB}"/>
              </a:ext>
            </a:extLst>
          </p:cNvPr>
          <p:cNvCxnSpPr>
            <a:cxnSpLocks/>
          </p:cNvCxnSpPr>
          <p:nvPr/>
        </p:nvCxnSpPr>
        <p:spPr>
          <a:xfrm flipH="1" flipV="1">
            <a:off x="5220282" y="4822660"/>
            <a:ext cx="191694" cy="5899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0E6CDE22-D178-4DAD-A276-89E8B32AB646}"/>
              </a:ext>
            </a:extLst>
          </p:cNvPr>
          <p:cNvSpPr/>
          <p:nvPr/>
        </p:nvSpPr>
        <p:spPr>
          <a:xfrm>
            <a:off x="3093167" y="5787178"/>
            <a:ext cx="220209" cy="22020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1F870D7-D6A8-4962-B6A6-1935FD4A75A2}"/>
              </a:ext>
            </a:extLst>
          </p:cNvPr>
          <p:cNvSpPr/>
          <p:nvPr/>
        </p:nvSpPr>
        <p:spPr>
          <a:xfrm>
            <a:off x="6346286" y="5065682"/>
            <a:ext cx="220209" cy="22020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C7392C6-F0C2-4B7F-BA5E-803D43B7F34D}"/>
              </a:ext>
            </a:extLst>
          </p:cNvPr>
          <p:cNvCxnSpPr>
            <a:cxnSpLocks/>
          </p:cNvCxnSpPr>
          <p:nvPr/>
        </p:nvCxnSpPr>
        <p:spPr>
          <a:xfrm flipV="1">
            <a:off x="3299913" y="5244887"/>
            <a:ext cx="2990875" cy="6367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A4CC3FE-E084-4421-ABC5-A6086ABA835A}"/>
              </a:ext>
            </a:extLst>
          </p:cNvPr>
          <p:cNvCxnSpPr>
            <a:cxnSpLocks/>
          </p:cNvCxnSpPr>
          <p:nvPr/>
        </p:nvCxnSpPr>
        <p:spPr>
          <a:xfrm flipV="1">
            <a:off x="4435389" y="4910921"/>
            <a:ext cx="38414" cy="7468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35DDD9E-BA40-41BA-9711-C80BD5066F6C}"/>
                  </a:ext>
                </a:extLst>
              </p:cNvPr>
              <p:cNvSpPr/>
              <p:nvPr/>
            </p:nvSpPr>
            <p:spPr>
              <a:xfrm>
                <a:off x="6967639" y="5401952"/>
                <a:ext cx="90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35DDD9E-BA40-41BA-9711-C80BD5066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639" y="5401952"/>
                <a:ext cx="90409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5E5F32-4A0D-4EFD-9319-B054B1C20997}"/>
              </a:ext>
            </a:extLst>
          </p:cNvPr>
          <p:cNvGrpSpPr/>
          <p:nvPr/>
        </p:nvGrpSpPr>
        <p:grpSpPr>
          <a:xfrm>
            <a:off x="983483" y="5306622"/>
            <a:ext cx="1142879" cy="496529"/>
            <a:chOff x="1203966" y="2781075"/>
            <a:chExt cx="1142879" cy="496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F93722A-07CC-4006-AEA6-24058FA39932}"/>
                    </a:ext>
                  </a:extLst>
                </p:cNvPr>
                <p:cNvSpPr/>
                <p:nvPr/>
              </p:nvSpPr>
              <p:spPr>
                <a:xfrm>
                  <a:off x="1203966" y="2815939"/>
                  <a:ext cx="9040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966" y="2815939"/>
                  <a:ext cx="90409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箭號: 向下 26">
              <a:extLst>
                <a:ext uri="{FF2B5EF4-FFF2-40B4-BE49-F238E27FC236}">
                  <a16:creationId xmlns:a16="http://schemas.microsoft.com/office/drawing/2014/main" id="{1611B9E8-DC20-4801-BB37-D3232B99EC51}"/>
                </a:ext>
              </a:extLst>
            </p:cNvPr>
            <p:cNvSpPr/>
            <p:nvPr/>
          </p:nvSpPr>
          <p:spPr>
            <a:xfrm flipH="1">
              <a:off x="1977109" y="2781075"/>
              <a:ext cx="369736" cy="40338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FF12E0FF-D19F-4C2B-9BC7-304686FB56F6}"/>
              </a:ext>
            </a:extLst>
          </p:cNvPr>
          <p:cNvSpPr/>
          <p:nvPr/>
        </p:nvSpPr>
        <p:spPr>
          <a:xfrm flipV="1">
            <a:off x="7824044" y="5478286"/>
            <a:ext cx="369736" cy="4033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A1F3E8E-8271-4AD0-9205-F220C15F7535}"/>
              </a:ext>
            </a:extLst>
          </p:cNvPr>
          <p:cNvSpPr/>
          <p:nvPr/>
        </p:nvSpPr>
        <p:spPr>
          <a:xfrm>
            <a:off x="2979729" y="4397206"/>
            <a:ext cx="3833831" cy="5056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Keep the gradient close to 1</a:t>
            </a:r>
            <a:endParaRPr lang="zh-TW" altLang="en-US" sz="2400" dirty="0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46051759-ACD8-4A44-B71C-6FDB31E62CE7}"/>
              </a:ext>
            </a:extLst>
          </p:cNvPr>
          <p:cNvSpPr/>
          <p:nvPr/>
        </p:nvSpPr>
        <p:spPr>
          <a:xfrm>
            <a:off x="3313376" y="6063906"/>
            <a:ext cx="611288" cy="551543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5FAE1E4-FAEB-4529-B2B4-341931D600DE}"/>
              </a:ext>
            </a:extLst>
          </p:cNvPr>
          <p:cNvSpPr txBox="1"/>
          <p:nvPr/>
        </p:nvSpPr>
        <p:spPr>
          <a:xfrm>
            <a:off x="3924664" y="6124459"/>
            <a:ext cx="272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Easy to move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24" grpId="0"/>
      <p:bldP spid="28" grpId="0" animBg="1"/>
      <p:bldP spid="29" grpId="0" animBg="1"/>
      <p:bldP spid="30" grpId="0" animBg="1"/>
      <p:bldP spid="3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33475" y="190136"/>
            <a:ext cx="1696279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DCGAN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4" y="1167753"/>
            <a:ext cx="8791575" cy="15430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40906" y="759138"/>
            <a:ext cx="377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CNN, D: CNN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0906" y="2714680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(no normalization), D: CNN (no normalization)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644783" y="209186"/>
            <a:ext cx="1696279" cy="47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LSGAN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856091" y="209186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Original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7067399" y="209185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Improved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4" y="3105008"/>
            <a:ext cx="8791200" cy="161316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0" y="5162417"/>
            <a:ext cx="8791200" cy="149752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21055" y="4749347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(tanh), D: CNN(tanh)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948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33475" y="190136"/>
            <a:ext cx="1696279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DCGAN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644783" y="209186"/>
            <a:ext cx="1696279" cy="47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LSGAN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856091" y="209186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Original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7067399" y="209185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Improved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4" y="1162310"/>
            <a:ext cx="8667750" cy="155257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93398" y="745720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MLP, D: CNN</a:t>
            </a:r>
            <a:endParaRPr lang="zh-TW" altLang="en-US" sz="24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98" y="3175411"/>
            <a:ext cx="8667750" cy="155257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83990" y="2759527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(bad structure), D: CNN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9" y="5188512"/>
            <a:ext cx="8703385" cy="1536523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37572" y="4773334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101 layer, D: 101 layer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59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good bye.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869" y="2074703"/>
            <a:ext cx="33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812456" y="2074703"/>
            <a:ext cx="33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68043" y="2074703"/>
            <a:ext cx="33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523630" y="2074703"/>
            <a:ext cx="33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346839" y="2074703"/>
            <a:ext cx="127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&lt;space&gt;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889875" y="2074703"/>
            <a:ext cx="62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2933907" y="2671304"/>
          <a:ext cx="37975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5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31567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 rot="5400000">
            <a:off x="3011845" y="2658320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 rot="5400000">
            <a:off x="3011845" y="344697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 rot="5400000">
            <a:off x="3029825" y="4168507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 rot="5400000">
            <a:off x="3011845" y="4854329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996555" y="2969430"/>
            <a:ext cx="60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996555" y="3719193"/>
            <a:ext cx="60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996555" y="4405648"/>
            <a:ext cx="60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319667" y="5241695"/>
            <a:ext cx="128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&lt;space&gt;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2" name="箭號: 向右 21"/>
          <p:cNvSpPr/>
          <p:nvPr/>
        </p:nvSpPr>
        <p:spPr>
          <a:xfrm flipH="1">
            <a:off x="2506009" y="3017377"/>
            <a:ext cx="317500" cy="3657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flipH="1">
            <a:off x="2506009" y="3779988"/>
            <a:ext cx="317500" cy="3657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flipH="1">
            <a:off x="2490134" y="4513399"/>
            <a:ext cx="317500" cy="3657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/>
          <p:cNvSpPr/>
          <p:nvPr/>
        </p:nvSpPr>
        <p:spPr>
          <a:xfrm flipH="1">
            <a:off x="2490134" y="5252907"/>
            <a:ext cx="317500" cy="3657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/>
          </p:nvPr>
        </p:nvGraphicFramePr>
        <p:xfrm>
          <a:off x="3789494" y="2671304"/>
          <a:ext cx="37975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5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31567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4668043" y="2671304"/>
          <a:ext cx="37975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5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31567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/>
          </p:nvPr>
        </p:nvGraphicFramePr>
        <p:xfrm>
          <a:off x="5523630" y="2671304"/>
          <a:ext cx="37975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5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31567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/>
          </p:nvPr>
        </p:nvGraphicFramePr>
        <p:xfrm>
          <a:off x="6418919" y="2671304"/>
          <a:ext cx="37975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5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31567"/>
                  </a:ext>
                </a:extLst>
              </a:tr>
            </a:tbl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2884875" y="6057756"/>
            <a:ext cx="565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Consider this matrix as an “image”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右大括弧 30"/>
          <p:cNvSpPr/>
          <p:nvPr/>
        </p:nvSpPr>
        <p:spPr>
          <a:xfrm rot="5400000">
            <a:off x="5638758" y="3037658"/>
            <a:ext cx="285005" cy="5694707"/>
          </a:xfrm>
          <a:prstGeom prst="rightBrace">
            <a:avLst>
              <a:gd name="adj1" fmla="val 5378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464352" y="3661912"/>
            <a:ext cx="1517827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1-of-N </a:t>
            </a:r>
          </a:p>
          <a:p>
            <a:pPr algn="ctr"/>
            <a:r>
              <a:rPr lang="en-US" altLang="zh-TW" sz="2400" dirty="0"/>
              <a:t>Encoding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FC383A-7AEC-483D-BB52-A3868B640987}"/>
              </a:ext>
            </a:extLst>
          </p:cNvPr>
          <p:cNvSpPr txBox="1"/>
          <p:nvPr/>
        </p:nvSpPr>
        <p:spPr>
          <a:xfrm>
            <a:off x="6798670" y="56134"/>
            <a:ext cx="220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 will talk about RNN later.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8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30" grpId="0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5E50D0A-F33B-4736-BB2B-290982C1AAEE}"/>
              </a:ext>
            </a:extLst>
          </p:cNvPr>
          <p:cNvSpPr/>
          <p:nvPr/>
        </p:nvSpPr>
        <p:spPr>
          <a:xfrm>
            <a:off x="3040555" y="172646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1B1AD4B2-E573-49C7-B4E9-461732CF0BBE}"/>
              </a:ext>
            </a:extLst>
          </p:cNvPr>
          <p:cNvSpPr/>
          <p:nvPr/>
        </p:nvSpPr>
        <p:spPr>
          <a:xfrm>
            <a:off x="2116958" y="214030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89FA29A-4DCB-43FF-80CF-C4A66E201D5B}"/>
              </a:ext>
            </a:extLst>
          </p:cNvPr>
          <p:cNvSpPr/>
          <p:nvPr/>
        </p:nvSpPr>
        <p:spPr>
          <a:xfrm>
            <a:off x="4702719" y="2140299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820269-AD02-420C-9733-988B292B7BC5}"/>
              </a:ext>
            </a:extLst>
          </p:cNvPr>
          <p:cNvSpPr txBox="1"/>
          <p:nvPr/>
        </p:nvSpPr>
        <p:spPr>
          <a:xfrm>
            <a:off x="5554495" y="1775733"/>
            <a:ext cx="119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scalar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8C9356-CBB0-424D-8F99-CD91D99B5012}"/>
              </a:ext>
            </a:extLst>
          </p:cNvPr>
          <p:cNvSpPr/>
          <p:nvPr/>
        </p:nvSpPr>
        <p:spPr>
          <a:xfrm>
            <a:off x="1091302" y="1934927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57294" y="651222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414345" y="1128276"/>
            <a:ext cx="742949" cy="763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9E02E019-F49C-4007-B3DC-0AC7268A2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993" y="5340585"/>
            <a:ext cx="851310" cy="82890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81D5FD1-9969-432B-ACF9-9948396E2D97}"/>
              </a:ext>
            </a:extLst>
          </p:cNvPr>
          <p:cNvSpPr txBox="1"/>
          <p:nvPr/>
        </p:nvSpPr>
        <p:spPr>
          <a:xfrm>
            <a:off x="5615209" y="2259716"/>
            <a:ext cx="3376391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Larger value means real, smaller value means fake.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285227C-7CC7-4807-AADE-F203DB746A8E}"/>
              </a:ext>
            </a:extLst>
          </p:cNvPr>
          <p:cNvCxnSpPr/>
          <p:nvPr/>
        </p:nvCxnSpPr>
        <p:spPr>
          <a:xfrm>
            <a:off x="-471907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A4D19CCE-B1BC-4E29-BF4D-4BDEA18AE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45" y="3784944"/>
            <a:ext cx="848388" cy="8483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F87C0D-D13D-4546-B426-D56C56636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9" y="3760883"/>
            <a:ext cx="879920" cy="879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326126-1159-44ED-94F4-602134738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21" y="5317688"/>
            <a:ext cx="848388" cy="89304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ACF7F6F-ECCF-4419-8312-27CDD7ED7749}"/>
              </a:ext>
            </a:extLst>
          </p:cNvPr>
          <p:cNvSpPr/>
          <p:nvPr/>
        </p:nvSpPr>
        <p:spPr>
          <a:xfrm>
            <a:off x="2116460" y="3774765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AC9BFF-D2DD-4180-8462-82980955126C}"/>
              </a:ext>
            </a:extLst>
          </p:cNvPr>
          <p:cNvSpPr/>
          <p:nvPr/>
        </p:nvSpPr>
        <p:spPr>
          <a:xfrm>
            <a:off x="2089100" y="531733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8BC38C-CE15-440F-AE9E-4AD3A37CE446}"/>
              </a:ext>
            </a:extLst>
          </p:cNvPr>
          <p:cNvSpPr/>
          <p:nvPr/>
        </p:nvSpPr>
        <p:spPr>
          <a:xfrm>
            <a:off x="6090184" y="3745100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89EBB1-4963-4579-9D12-5B28F26EB600}"/>
              </a:ext>
            </a:extLst>
          </p:cNvPr>
          <p:cNvSpPr/>
          <p:nvPr/>
        </p:nvSpPr>
        <p:spPr>
          <a:xfrm>
            <a:off x="6076504" y="5317337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207AB8FB-8298-45A5-8A57-76637A3F470E}"/>
              </a:ext>
            </a:extLst>
          </p:cNvPr>
          <p:cNvSpPr/>
          <p:nvPr/>
        </p:nvSpPr>
        <p:spPr>
          <a:xfrm>
            <a:off x="1681809" y="396533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6FA0708-2161-4442-8EF9-F17AA8C548D0}"/>
              </a:ext>
            </a:extLst>
          </p:cNvPr>
          <p:cNvSpPr/>
          <p:nvPr/>
        </p:nvSpPr>
        <p:spPr>
          <a:xfrm>
            <a:off x="1676764" y="549456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7B7860A-B41B-4028-A22D-C580BDAC41E3}"/>
              </a:ext>
            </a:extLst>
          </p:cNvPr>
          <p:cNvSpPr/>
          <p:nvPr/>
        </p:nvSpPr>
        <p:spPr>
          <a:xfrm>
            <a:off x="5669213" y="391078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984522A7-7D0A-47DA-A00D-E211BB14D0E2}"/>
              </a:ext>
            </a:extLst>
          </p:cNvPr>
          <p:cNvSpPr/>
          <p:nvPr/>
        </p:nvSpPr>
        <p:spPr>
          <a:xfrm>
            <a:off x="5669213" y="5494561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4B0CC1C-45AE-478F-B321-3FEBD5FB6BDB}"/>
              </a:ext>
            </a:extLst>
          </p:cNvPr>
          <p:cNvSpPr/>
          <p:nvPr/>
        </p:nvSpPr>
        <p:spPr>
          <a:xfrm>
            <a:off x="3487184" y="396533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02FF98EA-FADD-4201-AED6-A28DF90292B2}"/>
              </a:ext>
            </a:extLst>
          </p:cNvPr>
          <p:cNvSpPr/>
          <p:nvPr/>
        </p:nvSpPr>
        <p:spPr>
          <a:xfrm>
            <a:off x="3482139" y="549456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18B4ADB2-E953-42B5-BACB-5522C0B02D3F}"/>
              </a:ext>
            </a:extLst>
          </p:cNvPr>
          <p:cNvSpPr/>
          <p:nvPr/>
        </p:nvSpPr>
        <p:spPr>
          <a:xfrm>
            <a:off x="7461255" y="3951209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B0CBD859-2352-4493-830A-FEA81B2A25B6}"/>
              </a:ext>
            </a:extLst>
          </p:cNvPr>
          <p:cNvSpPr/>
          <p:nvPr/>
        </p:nvSpPr>
        <p:spPr>
          <a:xfrm>
            <a:off x="7432354" y="5494561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300ED9-6D66-423A-A6A4-75B86EEFE085}"/>
              </a:ext>
            </a:extLst>
          </p:cNvPr>
          <p:cNvSpPr txBox="1"/>
          <p:nvPr/>
        </p:nvSpPr>
        <p:spPr>
          <a:xfrm>
            <a:off x="3916528" y="3962066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34EF88-E0E8-44C0-B462-ADED06D8200F}"/>
              </a:ext>
            </a:extLst>
          </p:cNvPr>
          <p:cNvSpPr txBox="1"/>
          <p:nvPr/>
        </p:nvSpPr>
        <p:spPr>
          <a:xfrm>
            <a:off x="7919734" y="3925692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4C5EC68-F2AC-4559-B468-980222719476}"/>
              </a:ext>
            </a:extLst>
          </p:cNvPr>
          <p:cNvSpPr txBox="1"/>
          <p:nvPr/>
        </p:nvSpPr>
        <p:spPr>
          <a:xfrm>
            <a:off x="3905946" y="548180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0.1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05040C6-2E35-4812-ACB1-BBFBD9FC1505}"/>
              </a:ext>
            </a:extLst>
          </p:cNvPr>
          <p:cNvSpPr txBox="1"/>
          <p:nvPr/>
        </p:nvSpPr>
        <p:spPr>
          <a:xfrm>
            <a:off x="7888119" y="5496870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6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 animBg="1"/>
      <p:bldP spid="5" grpId="0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" grpId="0"/>
      <p:bldP spid="37" grpId="0"/>
      <p:bldP spid="38" grpId="0"/>
      <p:bldP spid="3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Sentence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Real sentence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Generated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913979" y="230176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588536" y="230176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4263093" y="230176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4937650" y="230176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5612207" y="2301769"/>
          <a:ext cx="37975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51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2824895" y="455368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0.9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3499452" y="455368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0.9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4214815" y="455368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0.7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4891558" y="4558449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0.8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5566115" y="4553686"/>
          <a:ext cx="53360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08">
                  <a:extLst>
                    <a:ext uri="{9D8B030D-6E8A-4147-A177-3AD203B41FA5}">
                      <a16:colId xmlns:a16="http://schemas.microsoft.com/office/drawing/2014/main" val="126584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51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9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2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0.9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98539"/>
                  </a:ext>
                </a:extLst>
              </a:tr>
            </a:tbl>
          </a:graphicData>
        </a:graphic>
      </p:graphicFrame>
      <p:sp>
        <p:nvSpPr>
          <p:cNvPr id="21" name="文字方塊 20"/>
          <p:cNvSpPr txBox="1"/>
          <p:nvPr/>
        </p:nvSpPr>
        <p:spPr>
          <a:xfrm>
            <a:off x="1016259" y="5092176"/>
            <a:ext cx="171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never be 1-of-N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452489" y="3030599"/>
            <a:ext cx="268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binary classifier can immediately find the difference.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411318" y="5975995"/>
            <a:ext cx="230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WGAN is helpful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2924" y="2238268"/>
            <a:ext cx="3489299" cy="197272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732924" y="4502886"/>
            <a:ext cx="3489299" cy="19624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324600" y="2590800"/>
            <a:ext cx="406400" cy="4397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6287921" y="4180619"/>
            <a:ext cx="443079" cy="78917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962934" y="4272439"/>
            <a:ext cx="196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No overlap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112EDE-0FD4-4A2D-97C4-665C58F40290}"/>
              </a:ext>
            </a:extLst>
          </p:cNvPr>
          <p:cNvSpPr txBox="1"/>
          <p:nvPr/>
        </p:nvSpPr>
        <p:spPr>
          <a:xfrm>
            <a:off x="6798670" y="56134"/>
            <a:ext cx="220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 will talk about RNN later.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4" grpId="0" animBg="1"/>
      <p:bldP spid="25" grpId="0" animBg="1"/>
      <p:bldP spid="2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0034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912258"/>
            <a:ext cx="7839075" cy="5686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98605" y="18046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https://arxiv.org/abs/1704.00028</a:t>
            </a:r>
          </a:p>
        </p:txBody>
      </p:sp>
      <p:sp>
        <p:nvSpPr>
          <p:cNvPr id="6" name="矩形 5"/>
          <p:cNvSpPr/>
          <p:nvPr/>
        </p:nvSpPr>
        <p:spPr>
          <a:xfrm>
            <a:off x="532986" y="5784920"/>
            <a:ext cx="8078028" cy="998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28600" y="121206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Improved WGAN successfully generating sentences</a:t>
            </a:r>
          </a:p>
        </p:txBody>
      </p:sp>
    </p:spTree>
    <p:extLst>
      <p:ext uri="{BB962C8B-B14F-4D97-AF65-F5344CB8AC3E}">
        <p14:creationId xmlns:p14="http://schemas.microsoft.com/office/powerpoint/2010/main" val="14096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W-GAN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唐詩鍊成</a:t>
            </a:r>
          </a:p>
        </p:txBody>
      </p:sp>
      <p:sp>
        <p:nvSpPr>
          <p:cNvPr id="7" name="矩形 6"/>
          <p:cNvSpPr/>
          <p:nvPr/>
        </p:nvSpPr>
        <p:spPr>
          <a:xfrm>
            <a:off x="5636122" y="196910"/>
            <a:ext cx="34189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inherit"/>
              </a:rPr>
              <a:t>感謝 李仲翊 同學提供實驗結果</a:t>
            </a:r>
            <a:endParaRPr lang="zh-TW" altLang="en-US" sz="2400" i="0" dirty="0">
              <a:effectLst/>
              <a:latin typeface="Helvetica" panose="020B0604020202020204" pitchFamily="34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2975"/>
          </a:xfrm>
        </p:spPr>
        <p:txBody>
          <a:bodyPr>
            <a:noAutofit/>
          </a:bodyPr>
          <a:lstStyle/>
          <a:p>
            <a:r>
              <a:rPr lang="zh-TW" altLang="en-US" sz="1800" dirty="0">
                <a:ea typeface="標楷體" panose="03000509000000000000" pitchFamily="65" charset="-120"/>
              </a:rPr>
              <a:t>升雲白遲丹齋取，此酒新巷市入頭。黃道故海歸中後，不驚入得韻子門。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據口容章蕃翎翎，邦貸無遊隔將毬。外蕭曾臺遶出畧，此計推上呂天夢。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新來寳伎泉，手雪泓臺蓑。曾子花路魏，不謀散薦船。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功持牧度機邈爭，不躚官嬉牧涼散。不迎白旅今掩冬，盡蘸金祇可停。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玉十洪沄爭春風，溪子風佛挺橫鞋。盤盤稅焰先花齋，誰過飄鶴一丞幢。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海人依野庇，為阻例沉迴。座花不佐樹，弟闌十名儂。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入維當興日世瀕，不評皺。頭醉空其杯，駸園凋送頭。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鉢笙動春枝，寶叅潔長知。官爲宻爛去，絆粒薛一靜。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吾涼腕不楚，縱先待旅知。楚人縱酒待，一蔓飄聖猜。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折幕故癘應韻子，徑頭霜瓊老徑徑。尚錯春鏘熊悽梅，去吹依能九將香。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通可矯目鷃須浄，丹迤挈花一抵嫖。外子當目中前醒，迎日幽筆鈎弧前。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庭愛四樹人庭好，無衣服仍繡秋州。更怯風流欲鴂雲，帛陽舊據畆婷儻。</a:t>
            </a:r>
            <a:endParaRPr lang="en-US" altLang="zh-TW" sz="1800" dirty="0"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6122" y="1027907"/>
            <a:ext cx="3418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i="0" dirty="0">
                <a:effectLst/>
                <a:latin typeface="inherit"/>
              </a:rPr>
              <a:t>輸出 </a:t>
            </a:r>
            <a:r>
              <a:rPr lang="en-US" altLang="zh-TW" sz="2400" i="0" dirty="0">
                <a:effectLst/>
                <a:latin typeface="inherit"/>
              </a:rPr>
              <a:t>32 </a:t>
            </a:r>
            <a:r>
              <a:rPr lang="zh-TW" altLang="en-US" sz="2400" i="0" dirty="0">
                <a:effectLst/>
                <a:latin typeface="inherit"/>
              </a:rPr>
              <a:t>個字 </a:t>
            </a:r>
            <a:r>
              <a:rPr lang="en-US" altLang="zh-TW" sz="2400" i="0" dirty="0">
                <a:effectLst/>
                <a:latin typeface="inherit"/>
              </a:rPr>
              <a:t>(</a:t>
            </a:r>
            <a:r>
              <a:rPr lang="zh-TW" altLang="en-US" sz="2400" i="0" dirty="0">
                <a:effectLst/>
                <a:latin typeface="inherit"/>
              </a:rPr>
              <a:t>包含標點</a:t>
            </a:r>
            <a:r>
              <a:rPr lang="en-US" altLang="zh-TW" sz="2400" i="0" dirty="0">
                <a:effectLst/>
                <a:latin typeface="inherit"/>
              </a:rPr>
              <a:t>)</a:t>
            </a:r>
            <a:endParaRPr lang="zh-TW" altLang="en-US" sz="2400" i="0" dirty="0"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4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B622F-BCE4-4844-8628-EC1E195A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Loss-sensitive GAN (LSGAN)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A278232-0657-41C3-8687-C6D242A991B0}"/>
              </a:ext>
            </a:extLst>
          </p:cNvPr>
          <p:cNvCxnSpPr>
            <a:cxnSpLocks/>
          </p:cNvCxnSpPr>
          <p:nvPr/>
        </p:nvCxnSpPr>
        <p:spPr>
          <a:xfrm>
            <a:off x="1573205" y="3396616"/>
            <a:ext cx="15018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CD4BDC7-D621-4477-8BDC-952FED43DED5}"/>
              </a:ext>
            </a:extLst>
          </p:cNvPr>
          <p:cNvGrpSpPr/>
          <p:nvPr/>
        </p:nvGrpSpPr>
        <p:grpSpPr>
          <a:xfrm>
            <a:off x="2555010" y="2348139"/>
            <a:ext cx="779381" cy="4007167"/>
            <a:chOff x="2421019" y="2551771"/>
            <a:chExt cx="779381" cy="4007167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8B91232-2498-4432-8085-13E8259A5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0709" y="3074991"/>
              <a:ext cx="0" cy="34839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4F41155-6E2C-4F57-B7A9-511ED1611BDD}"/>
                </a:ext>
              </a:extLst>
            </p:cNvPr>
            <p:cNvSpPr/>
            <p:nvPr/>
          </p:nvSpPr>
          <p:spPr>
            <a:xfrm>
              <a:off x="2421019" y="2551771"/>
              <a:ext cx="779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/>
                <a:t>D(x)</a:t>
              </a:r>
              <a:endParaRPr lang="zh-TW" altLang="en-US" sz="28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9FF9C99-C753-45B9-952D-F37074A75E1D}"/>
              </a:ext>
            </a:extLst>
          </p:cNvPr>
          <p:cNvGrpSpPr/>
          <p:nvPr/>
        </p:nvGrpSpPr>
        <p:grpSpPr>
          <a:xfrm>
            <a:off x="1366091" y="4985051"/>
            <a:ext cx="1703848" cy="1187680"/>
            <a:chOff x="3173461" y="4001294"/>
            <a:chExt cx="1703848" cy="1187680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CF50C703-3336-4DDE-8C7B-117A0862FA03}"/>
                </a:ext>
              </a:extLst>
            </p:cNvPr>
            <p:cNvCxnSpPr>
              <a:cxnSpLocks/>
            </p:cNvCxnSpPr>
            <p:nvPr/>
          </p:nvCxnSpPr>
          <p:spPr>
            <a:xfrm>
              <a:off x="3396089" y="4595134"/>
              <a:ext cx="14812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077206C-CBE4-4FF7-898F-06B28A275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3461" y="4001294"/>
              <a:ext cx="1167884" cy="11876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C40D6D5-15CD-4403-BB13-E7082E566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90" y="2855661"/>
            <a:ext cx="1171820" cy="108191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D1DE6C51-25B1-4137-B117-E0EF1A65E52A}"/>
              </a:ext>
            </a:extLst>
          </p:cNvPr>
          <p:cNvGrpSpPr/>
          <p:nvPr/>
        </p:nvGrpSpPr>
        <p:grpSpPr>
          <a:xfrm>
            <a:off x="2787239" y="4717731"/>
            <a:ext cx="1592583" cy="1122710"/>
            <a:chOff x="1077653" y="5001183"/>
            <a:chExt cx="1592583" cy="1122710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44F19308-796F-449E-AE80-26321D3DEC5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653" y="5562538"/>
              <a:ext cx="13870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DF593DF-0A0F-4B19-8ACE-97C3CBFE1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715" y="5001183"/>
              <a:ext cx="1159521" cy="112271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3A0CB0-4673-402B-900F-B822A923BDAC}"/>
                  </a:ext>
                </a:extLst>
              </p:cNvPr>
              <p:cNvSpPr txBox="1"/>
              <p:nvPr/>
            </p:nvSpPr>
            <p:spPr>
              <a:xfrm>
                <a:off x="1851652" y="386871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3A0CB0-4673-402B-900F-B822A923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652" y="3868717"/>
                <a:ext cx="241733" cy="369332"/>
              </a:xfrm>
              <a:prstGeom prst="rect">
                <a:avLst/>
              </a:prstGeom>
              <a:blipFill>
                <a:blip r:embed="rId5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FEC447EA-DA94-487D-97DD-8012B99FFA00}"/>
              </a:ext>
            </a:extLst>
          </p:cNvPr>
          <p:cNvSpPr/>
          <p:nvPr/>
        </p:nvSpPr>
        <p:spPr>
          <a:xfrm flipV="1">
            <a:off x="999365" y="2914229"/>
            <a:ext cx="495110" cy="875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59698BED-8F87-44FD-9D29-FE11377A99A7}"/>
              </a:ext>
            </a:extLst>
          </p:cNvPr>
          <p:cNvSpPr/>
          <p:nvPr/>
        </p:nvSpPr>
        <p:spPr>
          <a:xfrm>
            <a:off x="979687" y="5326580"/>
            <a:ext cx="495110" cy="7410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0878F7B-F329-4677-84D1-22E7304B68E8}"/>
              </a:ext>
            </a:extLst>
          </p:cNvPr>
          <p:cNvSpPr txBox="1"/>
          <p:nvPr/>
        </p:nvSpPr>
        <p:spPr>
          <a:xfrm>
            <a:off x="363619" y="1846644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WGAN</a:t>
            </a:r>
            <a:endParaRPr lang="zh-TW" altLang="en-US" sz="2800" b="1" i="1" u="sng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257190C-4132-453C-B0D3-F34748FB5A87}"/>
              </a:ext>
            </a:extLst>
          </p:cNvPr>
          <p:cNvSpPr txBox="1"/>
          <p:nvPr/>
        </p:nvSpPr>
        <p:spPr>
          <a:xfrm>
            <a:off x="4200209" y="1848255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LSGAN</a:t>
            </a:r>
            <a:endParaRPr lang="zh-TW" altLang="en-US" sz="2800" b="1" i="1" u="sng" dirty="0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AB1C6E24-8057-400A-8E83-09FEA2500BB7}"/>
              </a:ext>
            </a:extLst>
          </p:cNvPr>
          <p:cNvSpPr/>
          <p:nvPr/>
        </p:nvSpPr>
        <p:spPr>
          <a:xfrm>
            <a:off x="4170308" y="4951933"/>
            <a:ext cx="495110" cy="7410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6F71BE9-D362-4865-8113-9FDFACC34C46}"/>
                  </a:ext>
                </a:extLst>
              </p:cNvPr>
              <p:cNvSpPr txBox="1"/>
              <p:nvPr/>
            </p:nvSpPr>
            <p:spPr>
              <a:xfrm>
                <a:off x="1791083" y="6200557"/>
                <a:ext cx="392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F6F71BE9-D362-4865-8113-9FDFACC3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83" y="6200557"/>
                <a:ext cx="392736" cy="369332"/>
              </a:xfrm>
              <a:prstGeom prst="rect">
                <a:avLst/>
              </a:prstGeom>
              <a:blipFill>
                <a:blip r:embed="rId6"/>
                <a:stretch>
                  <a:fillRect l="-21875" t="-1639" r="-2187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2A8F814-F37C-4C55-86ED-039932D99EAF}"/>
                  </a:ext>
                </a:extLst>
              </p:cNvPr>
              <p:cNvSpPr txBox="1"/>
              <p:nvPr/>
            </p:nvSpPr>
            <p:spPr>
              <a:xfrm>
                <a:off x="3680130" y="5824197"/>
                <a:ext cx="312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2A8F814-F37C-4C55-86ED-039932D99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130" y="5824197"/>
                <a:ext cx="312585" cy="369332"/>
              </a:xfrm>
              <a:prstGeom prst="rect">
                <a:avLst/>
              </a:prstGeom>
              <a:blipFill>
                <a:blip r:embed="rId7"/>
                <a:stretch>
                  <a:fillRect l="-27451" t="-1639" r="-27451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87D1104D-768C-4265-8758-BAF18A76A4D8}"/>
              </a:ext>
            </a:extLst>
          </p:cNvPr>
          <p:cNvCxnSpPr>
            <a:cxnSpLocks/>
          </p:cNvCxnSpPr>
          <p:nvPr/>
        </p:nvCxnSpPr>
        <p:spPr>
          <a:xfrm>
            <a:off x="5634816" y="5874212"/>
            <a:ext cx="17254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0D5E8FD-7CC5-46C3-89A5-ABE2C0F70478}"/>
              </a:ext>
            </a:extLst>
          </p:cNvPr>
          <p:cNvCxnSpPr>
            <a:cxnSpLocks/>
          </p:cNvCxnSpPr>
          <p:nvPr/>
        </p:nvCxnSpPr>
        <p:spPr>
          <a:xfrm>
            <a:off x="6788200" y="4787483"/>
            <a:ext cx="1410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9E334974-C00F-4CF7-8DB1-FA2E6B6444D5}"/>
              </a:ext>
            </a:extLst>
          </p:cNvPr>
          <p:cNvCxnSpPr>
            <a:cxnSpLocks/>
          </p:cNvCxnSpPr>
          <p:nvPr/>
        </p:nvCxnSpPr>
        <p:spPr>
          <a:xfrm>
            <a:off x="5590969" y="3384416"/>
            <a:ext cx="15018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D3FB5B3-BFC8-449A-8C11-532C23CCCCA5}"/>
              </a:ext>
            </a:extLst>
          </p:cNvPr>
          <p:cNvCxnSpPr>
            <a:cxnSpLocks/>
          </p:cNvCxnSpPr>
          <p:nvPr/>
        </p:nvCxnSpPr>
        <p:spPr>
          <a:xfrm flipV="1">
            <a:off x="6905116" y="2798790"/>
            <a:ext cx="0" cy="35676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C535AEE-3146-44DB-B2D9-4FACE2F12600}"/>
              </a:ext>
            </a:extLst>
          </p:cNvPr>
          <p:cNvSpPr/>
          <p:nvPr/>
        </p:nvSpPr>
        <p:spPr>
          <a:xfrm>
            <a:off x="6513780" y="2299936"/>
            <a:ext cx="779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D(x)</a:t>
            </a:r>
            <a:endParaRPr lang="zh-TW" altLang="en-US" sz="2800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E0F72FA6-028F-448C-BBEA-22C9175F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03" y="4092775"/>
            <a:ext cx="1167884" cy="118768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65830D5A-31F9-4BA9-B537-1161C5C8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077" y="2725874"/>
            <a:ext cx="1171820" cy="108191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6FF80261-1FF4-42C5-BC68-FBB3217E4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945" y="5243727"/>
            <a:ext cx="1159521" cy="1122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BA25D06-A60B-45C9-B4F8-E0FE52C7B0A2}"/>
                  </a:ext>
                </a:extLst>
              </p:cNvPr>
              <p:cNvSpPr txBox="1"/>
              <p:nvPr/>
            </p:nvSpPr>
            <p:spPr>
              <a:xfrm>
                <a:off x="5519305" y="4590437"/>
                <a:ext cx="1106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BA25D06-A60B-45C9-B4F8-E0FE52C7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05" y="4590437"/>
                <a:ext cx="1106329" cy="369332"/>
              </a:xfrm>
              <a:prstGeom prst="rect">
                <a:avLst/>
              </a:prstGeom>
              <a:blipFill>
                <a:blip r:embed="rId8"/>
                <a:stretch>
                  <a:fillRect l="-6044" t="-1639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F25DE2D-C457-4B8B-B3EE-A1FED6F8D41E}"/>
                  </a:ext>
                </a:extLst>
              </p:cNvPr>
              <p:cNvSpPr txBox="1"/>
              <p:nvPr/>
            </p:nvSpPr>
            <p:spPr>
              <a:xfrm>
                <a:off x="7184599" y="3685956"/>
                <a:ext cx="1106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F25DE2D-C457-4B8B-B3EE-A1FED6F8D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99" y="3685956"/>
                <a:ext cx="1106329" cy="369332"/>
              </a:xfrm>
              <a:prstGeom prst="rect">
                <a:avLst/>
              </a:prstGeom>
              <a:blipFill>
                <a:blip r:embed="rId9"/>
                <a:stretch>
                  <a:fillRect l="-6630"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E225FDB1-C5BA-44AB-9EF1-BBF81AAC2DE6}"/>
              </a:ext>
            </a:extLst>
          </p:cNvPr>
          <p:cNvCxnSpPr>
            <a:cxnSpLocks/>
          </p:cNvCxnSpPr>
          <p:nvPr/>
        </p:nvCxnSpPr>
        <p:spPr>
          <a:xfrm>
            <a:off x="6513780" y="5783882"/>
            <a:ext cx="609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AD4A068-EB92-415C-AB16-863CB541D73E}"/>
              </a:ext>
            </a:extLst>
          </p:cNvPr>
          <p:cNvCxnSpPr>
            <a:cxnSpLocks/>
          </p:cNvCxnSpPr>
          <p:nvPr/>
        </p:nvCxnSpPr>
        <p:spPr>
          <a:xfrm>
            <a:off x="6788200" y="4431883"/>
            <a:ext cx="3963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A383FF4-A975-40AB-9A16-49B7CEC8950C}"/>
              </a:ext>
            </a:extLst>
          </p:cNvPr>
          <p:cNvCxnSpPr/>
          <p:nvPr/>
        </p:nvCxnSpPr>
        <p:spPr>
          <a:xfrm>
            <a:off x="6645561" y="3363688"/>
            <a:ext cx="0" cy="23994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26AD7FB0-71EF-4208-B452-467D7F7DF3A3}"/>
              </a:ext>
            </a:extLst>
          </p:cNvPr>
          <p:cNvCxnSpPr>
            <a:cxnSpLocks/>
          </p:cNvCxnSpPr>
          <p:nvPr/>
        </p:nvCxnSpPr>
        <p:spPr>
          <a:xfrm>
            <a:off x="7092842" y="3384416"/>
            <a:ext cx="0" cy="104746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6989CB2-EC3F-4D4C-B7A2-60716C9359CC}"/>
                  </a:ext>
                </a:extLst>
              </p:cNvPr>
              <p:cNvSpPr txBox="1"/>
              <p:nvPr/>
            </p:nvSpPr>
            <p:spPr>
              <a:xfrm>
                <a:off x="7886370" y="5259574"/>
                <a:ext cx="392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6989CB2-EC3F-4D4C-B7A2-60716C935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370" y="5259574"/>
                <a:ext cx="392736" cy="369332"/>
              </a:xfrm>
              <a:prstGeom prst="rect">
                <a:avLst/>
              </a:prstGeom>
              <a:blipFill>
                <a:blip r:embed="rId10"/>
                <a:stretch>
                  <a:fillRect l="-21875" t="-1667" r="-21875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94BBE3C-308F-459D-B646-9CB5DCA3C9A1}"/>
                  </a:ext>
                </a:extLst>
              </p:cNvPr>
              <p:cNvSpPr txBox="1"/>
              <p:nvPr/>
            </p:nvSpPr>
            <p:spPr>
              <a:xfrm>
                <a:off x="5768750" y="6338522"/>
                <a:ext cx="312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94BBE3C-308F-459D-B646-9CB5DCA3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750" y="6338522"/>
                <a:ext cx="312585" cy="369332"/>
              </a:xfrm>
              <a:prstGeom prst="rect">
                <a:avLst/>
              </a:prstGeom>
              <a:blipFill>
                <a:blip r:embed="rId11"/>
                <a:stretch>
                  <a:fillRect l="-25000" t="-1667" r="-26923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57BE858E-F13A-4BDB-ADDF-2F0CC878D87D}"/>
                  </a:ext>
                </a:extLst>
              </p:cNvPr>
              <p:cNvSpPr txBox="1"/>
              <p:nvPr/>
            </p:nvSpPr>
            <p:spPr>
              <a:xfrm>
                <a:off x="5777776" y="370180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57BE858E-F13A-4BDB-ADDF-2F0CC878D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776" y="3701806"/>
                <a:ext cx="241733" cy="369332"/>
              </a:xfrm>
              <a:prstGeom prst="rect">
                <a:avLst/>
              </a:prstGeom>
              <a:blipFill>
                <a:blip r:embed="rId12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6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2" grpId="0"/>
      <p:bldP spid="46" grpId="0"/>
      <p:bldP spid="47" grpId="0"/>
      <p:bldP spid="53" grpId="0"/>
      <p:bldP spid="54" grpId="0"/>
      <p:bldP spid="5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3EAA04-CBC4-46FC-B4CC-79F637A5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Energy-based GAN (EBGAN)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6FA53-F8EC-4CF4-A523-1F397EBA0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an autoencoder as discriminator D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4A739B-E174-4DC8-8FFA-676C8BFFF1D5}"/>
              </a:ext>
            </a:extLst>
          </p:cNvPr>
          <p:cNvSpPr/>
          <p:nvPr/>
        </p:nvSpPr>
        <p:spPr>
          <a:xfrm>
            <a:off x="1687306" y="3739874"/>
            <a:ext cx="6534181" cy="27400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4718617-DAAF-4105-B441-25547186F105}"/>
              </a:ext>
            </a:extLst>
          </p:cNvPr>
          <p:cNvCxnSpPr>
            <a:cxnSpLocks/>
          </p:cNvCxnSpPr>
          <p:nvPr/>
        </p:nvCxnSpPr>
        <p:spPr>
          <a:xfrm rot="5400000" flipV="1">
            <a:off x="6017464" y="4815384"/>
            <a:ext cx="558785" cy="29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D0D258A-28A4-46B3-A177-451C003D557D}"/>
              </a:ext>
            </a:extLst>
          </p:cNvPr>
          <p:cNvCxnSpPr>
            <a:cxnSpLocks/>
          </p:cNvCxnSpPr>
          <p:nvPr/>
        </p:nvCxnSpPr>
        <p:spPr>
          <a:xfrm flipH="1" flipV="1">
            <a:off x="1873619" y="4523517"/>
            <a:ext cx="1" cy="75811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894D567-5BE3-42CF-807C-6CB83321B1E1}"/>
              </a:ext>
            </a:extLst>
          </p:cNvPr>
          <p:cNvCxnSpPr>
            <a:cxnSpLocks/>
          </p:cNvCxnSpPr>
          <p:nvPr/>
        </p:nvCxnSpPr>
        <p:spPr>
          <a:xfrm>
            <a:off x="1873619" y="4519548"/>
            <a:ext cx="442016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41CC3CB-5BB9-4ABA-985C-3DE3E3031D31}"/>
              </a:ext>
            </a:extLst>
          </p:cNvPr>
          <p:cNvSpPr txBox="1"/>
          <p:nvPr/>
        </p:nvSpPr>
        <p:spPr>
          <a:xfrm>
            <a:off x="3968617" y="3819877"/>
            <a:ext cx="223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83525A1-C28E-4CB2-8057-2841330E68CC}"/>
              </a:ext>
            </a:extLst>
          </p:cNvPr>
          <p:cNvSpPr/>
          <p:nvPr/>
        </p:nvSpPr>
        <p:spPr>
          <a:xfrm>
            <a:off x="1922844" y="2348002"/>
            <a:ext cx="1582684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An image is good. </a:t>
            </a:r>
            <a:endParaRPr lang="zh-TW" altLang="en-US" sz="28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0BE649C-F9A2-48CC-BE5B-EB9424C92C45}"/>
              </a:ext>
            </a:extLst>
          </p:cNvPr>
          <p:cNvSpPr/>
          <p:nvPr/>
        </p:nvSpPr>
        <p:spPr>
          <a:xfrm>
            <a:off x="4374369" y="2341135"/>
            <a:ext cx="3554358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It can be reconstructed by autoencoder.</a:t>
            </a:r>
            <a:endParaRPr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D15123-CE74-4DC8-A168-65566C3B6246}"/>
              </a:ext>
            </a:extLst>
          </p:cNvPr>
          <p:cNvSpPr txBox="1"/>
          <p:nvPr/>
        </p:nvSpPr>
        <p:spPr>
          <a:xfrm>
            <a:off x="3766294" y="2578013"/>
            <a:ext cx="377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301E652-CC1B-41FB-8837-BD0A85DDA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8868" y="4782870"/>
            <a:ext cx="1009593" cy="932130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D776A3D-5468-4197-B5B2-53C1F80B6D2E}"/>
              </a:ext>
            </a:extLst>
          </p:cNvPr>
          <p:cNvCxnSpPr>
            <a:cxnSpLocks/>
          </p:cNvCxnSpPr>
          <p:nvPr/>
        </p:nvCxnSpPr>
        <p:spPr>
          <a:xfrm>
            <a:off x="6487082" y="5249962"/>
            <a:ext cx="4810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F49BBEA-F3F0-4375-85EA-C10DE92C799E}"/>
              </a:ext>
            </a:extLst>
          </p:cNvPr>
          <p:cNvSpPr txBox="1"/>
          <p:nvPr/>
        </p:nvSpPr>
        <p:spPr>
          <a:xfrm>
            <a:off x="7375120" y="5543162"/>
            <a:ext cx="152884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 for best images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EC84880-68CE-4D75-8BDD-80B6FB11068E}"/>
              </a:ext>
            </a:extLst>
          </p:cNvPr>
          <p:cNvSpPr txBox="1"/>
          <p:nvPr/>
        </p:nvSpPr>
        <p:spPr>
          <a:xfrm>
            <a:off x="499977" y="3503292"/>
            <a:ext cx="191373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Generator is the same.</a:t>
            </a:r>
            <a:endParaRPr lang="zh-TW" altLang="en-US" sz="2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3D19925-FE3B-42C3-984B-2CED91F1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2" y="4801583"/>
            <a:ext cx="953529" cy="880368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C8FCD079-065E-404A-9406-989F99BE2275}"/>
              </a:ext>
            </a:extLst>
          </p:cNvPr>
          <p:cNvSpPr/>
          <p:nvPr/>
        </p:nvSpPr>
        <p:spPr>
          <a:xfrm>
            <a:off x="6119669" y="5072949"/>
            <a:ext cx="383648" cy="383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-</a:t>
            </a:r>
            <a:endParaRPr lang="zh-TW" altLang="en-US" sz="28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232652C-21BC-4D5D-B042-817C876FE9D6}"/>
              </a:ext>
            </a:extLst>
          </p:cNvPr>
          <p:cNvSpPr txBox="1"/>
          <p:nvPr/>
        </p:nvSpPr>
        <p:spPr>
          <a:xfrm>
            <a:off x="6293787" y="4819969"/>
            <a:ext cx="864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BC33CDC-37AD-455C-95C6-459C952090B0}"/>
              </a:ext>
            </a:extLst>
          </p:cNvPr>
          <p:cNvGrpSpPr/>
          <p:nvPr/>
        </p:nvGrpSpPr>
        <p:grpSpPr>
          <a:xfrm>
            <a:off x="2100157" y="4687125"/>
            <a:ext cx="2709749" cy="1841431"/>
            <a:chOff x="2349162" y="4730661"/>
            <a:chExt cx="2709749" cy="184143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B31F5C-13A9-476B-BC91-7EC588B989EE}"/>
                </a:ext>
              </a:extLst>
            </p:cNvPr>
            <p:cNvSpPr/>
            <p:nvPr/>
          </p:nvSpPr>
          <p:spPr>
            <a:xfrm>
              <a:off x="2349162" y="4730661"/>
              <a:ext cx="2460229" cy="139986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BCA11E-912E-4392-9670-9FA935A73540}"/>
                </a:ext>
              </a:extLst>
            </p:cNvPr>
            <p:cNvSpPr/>
            <p:nvPr/>
          </p:nvSpPr>
          <p:spPr>
            <a:xfrm>
              <a:off x="2605628" y="4899341"/>
              <a:ext cx="750200" cy="75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</a:t>
              </a:r>
              <a:endParaRPr lang="zh-TW" altLang="en-US" sz="28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CE71325-2D35-4058-983C-6F45FE75D213}"/>
                </a:ext>
              </a:extLst>
            </p:cNvPr>
            <p:cNvSpPr/>
            <p:nvPr/>
          </p:nvSpPr>
          <p:spPr>
            <a:xfrm>
              <a:off x="3842522" y="4899341"/>
              <a:ext cx="750200" cy="750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</a:t>
              </a:r>
              <a:endParaRPr lang="zh-TW" altLang="en-US" sz="2800" dirty="0"/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D486042B-606A-4739-9BBB-66D56534528E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3384120" y="5274441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B5ACC02-2A31-4B1B-8850-60F6214077BE}"/>
                </a:ext>
              </a:extLst>
            </p:cNvPr>
            <p:cNvSpPr txBox="1"/>
            <p:nvPr/>
          </p:nvSpPr>
          <p:spPr>
            <a:xfrm>
              <a:off x="2496353" y="5617985"/>
              <a:ext cx="22339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Autoencoder</a:t>
              </a:r>
              <a:endParaRPr lang="zh-TW" altLang="en-US" sz="2800" dirty="0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7C09F103-92E4-40FC-91F4-A5FD41813F50}"/>
                </a:ext>
              </a:extLst>
            </p:cNvPr>
            <p:cNvCxnSpPr>
              <a:cxnSpLocks/>
            </p:cNvCxnSpPr>
            <p:nvPr/>
          </p:nvCxnSpPr>
          <p:spPr>
            <a:xfrm>
              <a:off x="4592722" y="5274441"/>
              <a:ext cx="4661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023C54D-700E-4DE6-AAB9-5DE91D4FA04E}"/>
              </a:ext>
            </a:extLst>
          </p:cNvPr>
          <p:cNvCxnSpPr>
            <a:cxnSpLocks/>
          </p:cNvCxnSpPr>
          <p:nvPr/>
        </p:nvCxnSpPr>
        <p:spPr>
          <a:xfrm>
            <a:off x="5796266" y="5274362"/>
            <a:ext cx="3593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986AAECF-4D21-4013-B994-D9BF00E963A4}"/>
              </a:ext>
            </a:extLst>
          </p:cNvPr>
          <p:cNvSpPr/>
          <p:nvPr/>
        </p:nvSpPr>
        <p:spPr>
          <a:xfrm>
            <a:off x="6968086" y="5049943"/>
            <a:ext cx="956179" cy="383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X -1</a:t>
            </a:r>
            <a:endParaRPr lang="zh-TW" altLang="en-US" sz="2400" b="1" dirty="0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C6284980-3EF4-40FF-BBFB-1E6916E4A0C9}"/>
              </a:ext>
            </a:extLst>
          </p:cNvPr>
          <p:cNvGrpSpPr/>
          <p:nvPr/>
        </p:nvGrpSpPr>
        <p:grpSpPr>
          <a:xfrm>
            <a:off x="7870925" y="4991524"/>
            <a:ext cx="1353514" cy="461665"/>
            <a:chOff x="7870925" y="4991524"/>
            <a:chExt cx="1353514" cy="461665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3FC0263E-BC15-4337-BF36-CE0BFADD3C80}"/>
                </a:ext>
              </a:extLst>
            </p:cNvPr>
            <p:cNvSpPr txBox="1"/>
            <p:nvPr/>
          </p:nvSpPr>
          <p:spPr>
            <a:xfrm>
              <a:off x="8359622" y="4991524"/>
              <a:ext cx="864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-0.1</a:t>
              </a:r>
              <a:endParaRPr lang="zh-TW" altLang="en-US" sz="2400" dirty="0"/>
            </a:p>
          </p:txBody>
        </p: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065E68CE-E043-4A8C-9FCC-CF1AF8DCD2A8}"/>
                </a:ext>
              </a:extLst>
            </p:cNvPr>
            <p:cNvCxnSpPr>
              <a:cxnSpLocks/>
            </p:cNvCxnSpPr>
            <p:nvPr/>
          </p:nvCxnSpPr>
          <p:spPr>
            <a:xfrm>
              <a:off x="7870925" y="5245217"/>
              <a:ext cx="5910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49E9A11-DAAC-49F2-A2C9-7F036FA4C19A}"/>
              </a:ext>
            </a:extLst>
          </p:cNvPr>
          <p:cNvCxnSpPr>
            <a:cxnSpLocks/>
          </p:cNvCxnSpPr>
          <p:nvPr/>
        </p:nvCxnSpPr>
        <p:spPr>
          <a:xfrm>
            <a:off x="1339545" y="5271531"/>
            <a:ext cx="10170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28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25" grpId="0" animBg="1"/>
      <p:bldP spid="26" grpId="0" animBg="1"/>
      <p:bldP spid="28" grpId="0"/>
      <p:bldP spid="36" grpId="0" animBg="1"/>
      <p:bldP spid="38" grpId="0" animBg="1"/>
      <p:bldP spid="15" grpId="0" animBg="1"/>
      <p:bldP spid="40" grpId="0"/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50838"/>
            <a:ext cx="7886700" cy="1325563"/>
          </a:xfrm>
        </p:spPr>
        <p:txBody>
          <a:bodyPr/>
          <a:lstStyle/>
          <a:p>
            <a:r>
              <a:rPr lang="en-US" altLang="zh-TW" dirty="0"/>
              <a:t>EBGAN</a:t>
            </a:r>
            <a:endParaRPr lang="zh-TW" altLang="en-US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3704588-6510-4830-A05B-6D6E8798AC95}"/>
              </a:ext>
            </a:extLst>
          </p:cNvPr>
          <p:cNvCxnSpPr>
            <a:cxnSpLocks/>
          </p:cNvCxnSpPr>
          <p:nvPr/>
        </p:nvCxnSpPr>
        <p:spPr>
          <a:xfrm>
            <a:off x="3019173" y="3277571"/>
            <a:ext cx="537063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AC3F4AC-5A0B-465F-8A0E-1DAB47A2FD4A}"/>
              </a:ext>
            </a:extLst>
          </p:cNvPr>
          <p:cNvGrpSpPr/>
          <p:nvPr/>
        </p:nvGrpSpPr>
        <p:grpSpPr>
          <a:xfrm>
            <a:off x="5174515" y="3185998"/>
            <a:ext cx="1059948" cy="183146"/>
            <a:chOff x="6113656" y="3978714"/>
            <a:chExt cx="1059948" cy="183146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AA8A644-475C-4588-AC0A-CEE8E49D68DA}"/>
                </a:ext>
              </a:extLst>
            </p:cNvPr>
            <p:cNvSpPr/>
            <p:nvPr/>
          </p:nvSpPr>
          <p:spPr>
            <a:xfrm>
              <a:off x="6562316" y="398075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0A26C365-0172-48E6-A9E4-1CA8BC0ED71D}"/>
                </a:ext>
              </a:extLst>
            </p:cNvPr>
            <p:cNvSpPr/>
            <p:nvPr/>
          </p:nvSpPr>
          <p:spPr>
            <a:xfrm>
              <a:off x="6377196" y="398075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A73959C2-1D8E-4353-8D04-E5B0630E16D3}"/>
                </a:ext>
              </a:extLst>
            </p:cNvPr>
            <p:cNvSpPr/>
            <p:nvPr/>
          </p:nvSpPr>
          <p:spPr>
            <a:xfrm>
              <a:off x="6726524" y="398075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E739A81E-4657-4627-9837-E44969C779F3}"/>
                </a:ext>
              </a:extLst>
            </p:cNvPr>
            <p:cNvSpPr/>
            <p:nvPr/>
          </p:nvSpPr>
          <p:spPr>
            <a:xfrm>
              <a:off x="6113656" y="3978714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4B29E327-F0CB-42AC-AAE1-CF8CFC874341}"/>
                </a:ext>
              </a:extLst>
            </p:cNvPr>
            <p:cNvSpPr/>
            <p:nvPr/>
          </p:nvSpPr>
          <p:spPr>
            <a:xfrm>
              <a:off x="7002027" y="3990283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45CE7A1-F9C1-479C-89BB-4666234B5985}"/>
              </a:ext>
            </a:extLst>
          </p:cNvPr>
          <p:cNvGrpSpPr/>
          <p:nvPr/>
        </p:nvGrpSpPr>
        <p:grpSpPr>
          <a:xfrm>
            <a:off x="6675754" y="3197567"/>
            <a:ext cx="1059948" cy="183146"/>
            <a:chOff x="7413461" y="3978714"/>
            <a:chExt cx="1059948" cy="183146"/>
          </a:xfrm>
        </p:grpSpPr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7DFAAC88-115C-4349-AC0A-CAF1FBE98BB3}"/>
                </a:ext>
              </a:extLst>
            </p:cNvPr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3DC00434-E60E-4C89-ADCA-EE6AD3FAF8FD}"/>
                </a:ext>
              </a:extLst>
            </p:cNvPr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38E1A21C-5A34-4FA2-8894-5E3783C1CFC9}"/>
                </a:ext>
              </a:extLst>
            </p:cNvPr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13F143E-DB32-46BF-A7DC-538339DE70C8}"/>
                </a:ext>
              </a:extLst>
            </p:cNvPr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BD46E433-46B7-425A-B526-EC067B733F14}"/>
                </a:ext>
              </a:extLst>
            </p:cNvPr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4D07D0E-0399-484A-9505-A28121B3D9FC}"/>
              </a:ext>
            </a:extLst>
          </p:cNvPr>
          <p:cNvGrpSpPr/>
          <p:nvPr/>
        </p:nvGrpSpPr>
        <p:grpSpPr>
          <a:xfrm>
            <a:off x="3621506" y="3174429"/>
            <a:ext cx="1059948" cy="183146"/>
            <a:chOff x="7413461" y="3978714"/>
            <a:chExt cx="1059948" cy="183146"/>
          </a:xfrm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4C95FCA6-A5A5-4F64-85AD-AAA4D5FE1081}"/>
                </a:ext>
              </a:extLst>
            </p:cNvPr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1463D87-74E4-45D1-89FE-98DB15CE87FC}"/>
                </a:ext>
              </a:extLst>
            </p:cNvPr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72956B7B-5B1E-42BF-A86C-98C099C07EB6}"/>
                </a:ext>
              </a:extLst>
            </p:cNvPr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41872CDB-5C8E-4E2E-8774-506C7EB285DB}"/>
                </a:ext>
              </a:extLst>
            </p:cNvPr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C0797F2C-D689-4ED8-9918-D03F1B68946F}"/>
                </a:ext>
              </a:extLst>
            </p:cNvPr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54A8E84-5536-4D0F-AB10-6BEE4D819A25}"/>
              </a:ext>
            </a:extLst>
          </p:cNvPr>
          <p:cNvSpPr txBox="1"/>
          <p:nvPr/>
        </p:nvSpPr>
        <p:spPr>
          <a:xfrm>
            <a:off x="5298723" y="2691436"/>
            <a:ext cx="80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7EBF4B3-DF5B-45FA-96D2-3158338B8802}"/>
              </a:ext>
            </a:extLst>
          </p:cNvPr>
          <p:cNvSpPr txBox="1"/>
          <p:nvPr/>
        </p:nvSpPr>
        <p:spPr>
          <a:xfrm>
            <a:off x="3707294" y="2691436"/>
            <a:ext cx="80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</a:t>
            </a:r>
            <a:endParaRPr lang="zh-TW" altLang="en-US" sz="24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0B70C28D-AF30-4A8C-B0F1-6DA67DF58A45}"/>
              </a:ext>
            </a:extLst>
          </p:cNvPr>
          <p:cNvSpPr txBox="1"/>
          <p:nvPr/>
        </p:nvSpPr>
        <p:spPr>
          <a:xfrm>
            <a:off x="6761542" y="2691435"/>
            <a:ext cx="80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</a:t>
            </a:r>
            <a:endParaRPr lang="zh-TW" altLang="en-US" sz="2400" dirty="0"/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1BC347C3-FAB7-4CB1-8C82-7D421BE0CD7E}"/>
              </a:ext>
            </a:extLst>
          </p:cNvPr>
          <p:cNvSpPr/>
          <p:nvPr/>
        </p:nvSpPr>
        <p:spPr>
          <a:xfrm flipV="1">
            <a:off x="3292525" y="3548349"/>
            <a:ext cx="4832876" cy="2380868"/>
          </a:xfrm>
          <a:custGeom>
            <a:avLst/>
            <a:gdLst>
              <a:gd name="connsiteX0" fmla="*/ 0 w 5167086"/>
              <a:gd name="connsiteY0" fmla="*/ 62066 h 1484943"/>
              <a:gd name="connsiteX1" fmla="*/ 1509486 w 5167086"/>
              <a:gd name="connsiteY1" fmla="*/ 91094 h 1484943"/>
              <a:gd name="connsiteX2" fmla="*/ 1872343 w 5167086"/>
              <a:gd name="connsiteY2" fmla="*/ 932923 h 1484943"/>
              <a:gd name="connsiteX3" fmla="*/ 2554514 w 5167086"/>
              <a:gd name="connsiteY3" fmla="*/ 1440923 h 1484943"/>
              <a:gd name="connsiteX4" fmla="*/ 2917372 w 5167086"/>
              <a:gd name="connsiteY4" fmla="*/ 1382866 h 1484943"/>
              <a:gd name="connsiteX5" fmla="*/ 3265714 w 5167086"/>
              <a:gd name="connsiteY5" fmla="*/ 773266 h 1484943"/>
              <a:gd name="connsiteX6" fmla="*/ 3672114 w 5167086"/>
              <a:gd name="connsiteY6" fmla="*/ 76580 h 1484943"/>
              <a:gd name="connsiteX7" fmla="*/ 4426857 w 5167086"/>
              <a:gd name="connsiteY7" fmla="*/ 33037 h 1484943"/>
              <a:gd name="connsiteX8" fmla="*/ 5167086 w 5167086"/>
              <a:gd name="connsiteY8" fmla="*/ 33037 h 148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7086" h="1484943">
                <a:moveTo>
                  <a:pt x="0" y="62066"/>
                </a:moveTo>
                <a:cubicBezTo>
                  <a:pt x="598714" y="4008"/>
                  <a:pt x="1197429" y="-54049"/>
                  <a:pt x="1509486" y="91094"/>
                </a:cubicBezTo>
                <a:cubicBezTo>
                  <a:pt x="1821543" y="236237"/>
                  <a:pt x="1698172" y="707952"/>
                  <a:pt x="1872343" y="932923"/>
                </a:cubicBezTo>
                <a:cubicBezTo>
                  <a:pt x="2046514" y="1157894"/>
                  <a:pt x="2380343" y="1365933"/>
                  <a:pt x="2554514" y="1440923"/>
                </a:cubicBezTo>
                <a:cubicBezTo>
                  <a:pt x="2728686" y="1515914"/>
                  <a:pt x="2798839" y="1494142"/>
                  <a:pt x="2917372" y="1382866"/>
                </a:cubicBezTo>
                <a:cubicBezTo>
                  <a:pt x="3035905" y="1271590"/>
                  <a:pt x="3139924" y="990980"/>
                  <a:pt x="3265714" y="773266"/>
                </a:cubicBezTo>
                <a:cubicBezTo>
                  <a:pt x="3391504" y="555552"/>
                  <a:pt x="3478590" y="199952"/>
                  <a:pt x="3672114" y="76580"/>
                </a:cubicBezTo>
                <a:cubicBezTo>
                  <a:pt x="3865638" y="-46792"/>
                  <a:pt x="4177695" y="40294"/>
                  <a:pt x="4426857" y="33037"/>
                </a:cubicBezTo>
                <a:cubicBezTo>
                  <a:pt x="4676019" y="25780"/>
                  <a:pt x="4921552" y="29408"/>
                  <a:pt x="5167086" y="3303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F65A165-7A8A-4689-81F5-0A5984B33DF9}"/>
              </a:ext>
            </a:extLst>
          </p:cNvPr>
          <p:cNvCxnSpPr>
            <a:cxnSpLocks/>
          </p:cNvCxnSpPr>
          <p:nvPr/>
        </p:nvCxnSpPr>
        <p:spPr>
          <a:xfrm flipV="1">
            <a:off x="5269892" y="416779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9DA9BD6A-B40B-418A-96EA-31AFB8C362C0}"/>
              </a:ext>
            </a:extLst>
          </p:cNvPr>
          <p:cNvCxnSpPr>
            <a:cxnSpLocks/>
          </p:cNvCxnSpPr>
          <p:nvPr/>
        </p:nvCxnSpPr>
        <p:spPr>
          <a:xfrm flipV="1">
            <a:off x="5447643" y="394152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BF3664A-CE71-4716-A926-1A1ABCDDA622}"/>
              </a:ext>
            </a:extLst>
          </p:cNvPr>
          <p:cNvCxnSpPr>
            <a:cxnSpLocks/>
          </p:cNvCxnSpPr>
          <p:nvPr/>
        </p:nvCxnSpPr>
        <p:spPr>
          <a:xfrm flipV="1">
            <a:off x="5704395" y="371981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CB882D38-C139-4C1B-87CE-0DF2E8D1D658}"/>
              </a:ext>
            </a:extLst>
          </p:cNvPr>
          <p:cNvCxnSpPr>
            <a:cxnSpLocks/>
          </p:cNvCxnSpPr>
          <p:nvPr/>
        </p:nvCxnSpPr>
        <p:spPr>
          <a:xfrm flipV="1">
            <a:off x="5980462" y="371621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B11374C-4773-429F-BA67-37BB9687D192}"/>
              </a:ext>
            </a:extLst>
          </p:cNvPr>
          <p:cNvCxnSpPr>
            <a:cxnSpLocks/>
          </p:cNvCxnSpPr>
          <p:nvPr/>
        </p:nvCxnSpPr>
        <p:spPr>
          <a:xfrm flipV="1">
            <a:off x="6158263" y="409767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527C97BC-3A1F-475C-9AE0-60D4E272358D}"/>
              </a:ext>
            </a:extLst>
          </p:cNvPr>
          <p:cNvGrpSpPr/>
          <p:nvPr/>
        </p:nvGrpSpPr>
        <p:grpSpPr>
          <a:xfrm flipV="1">
            <a:off x="7025082" y="5546011"/>
            <a:ext cx="888371" cy="270064"/>
            <a:chOff x="5667660" y="3412556"/>
            <a:chExt cx="888371" cy="270064"/>
          </a:xfrm>
        </p:grpSpPr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4487BAAC-D4DC-4A04-AE84-12A1761B8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6031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B88DE77A-4873-42BE-AFE3-F00B72C68F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7907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CF16758E-DEDA-4966-8346-275ABE3C2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3438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95E5EEFE-43E6-4661-AA0F-7562E18469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3120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94FC2014-5302-4250-BF92-09EEE6CC58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766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9D897861-B1A8-4255-AC41-744AB32B6F31}"/>
              </a:ext>
            </a:extLst>
          </p:cNvPr>
          <p:cNvGrpSpPr/>
          <p:nvPr/>
        </p:nvGrpSpPr>
        <p:grpSpPr>
          <a:xfrm flipV="1">
            <a:off x="3691443" y="5520611"/>
            <a:ext cx="888371" cy="295464"/>
            <a:chOff x="5667660" y="3412556"/>
            <a:chExt cx="888371" cy="295464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5F4F4422-8D90-4A86-BF02-44428A1C29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6031" y="34379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838277D1-6C1C-4BDB-8467-2EE778D643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7907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34DEEDAF-7F55-408A-8FB1-13F5A86B0B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3438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BB95954F-8A7D-4CE5-9F48-4305455B5F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3120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9D0364D5-B33C-4881-AEE5-485E47A585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766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4F11D3-4806-466D-8861-F52DA54E33CB}"/>
              </a:ext>
            </a:extLst>
          </p:cNvPr>
          <p:cNvSpPr txBox="1"/>
          <p:nvPr/>
        </p:nvSpPr>
        <p:spPr>
          <a:xfrm>
            <a:off x="2154315" y="6152790"/>
            <a:ext cx="504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Hard to reconstruct, easy to destroy</a:t>
            </a: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B4C4DB25-4812-4EBA-8999-910558C48C0C}"/>
              </a:ext>
            </a:extLst>
          </p:cNvPr>
          <p:cNvCxnSpPr>
            <a:cxnSpLocks/>
          </p:cNvCxnSpPr>
          <p:nvPr/>
        </p:nvCxnSpPr>
        <p:spPr>
          <a:xfrm>
            <a:off x="3345658" y="3286074"/>
            <a:ext cx="0" cy="22742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BFE3C39-E879-4695-A812-4FAF0FDFBEE6}"/>
              </a:ext>
            </a:extLst>
          </p:cNvPr>
          <p:cNvSpPr txBox="1"/>
          <p:nvPr/>
        </p:nvSpPr>
        <p:spPr>
          <a:xfrm>
            <a:off x="2497482" y="4261617"/>
            <a:ext cx="80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m</a:t>
            </a:r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C3787CEB-9A88-4C54-8A02-A78F577E7D38}"/>
              </a:ext>
            </a:extLst>
          </p:cNvPr>
          <p:cNvSpPr/>
          <p:nvPr/>
        </p:nvSpPr>
        <p:spPr>
          <a:xfrm>
            <a:off x="3904938" y="4839340"/>
            <a:ext cx="551832" cy="6054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箭號: 向右 83">
            <a:extLst>
              <a:ext uri="{FF2B5EF4-FFF2-40B4-BE49-F238E27FC236}">
                <a16:creationId xmlns:a16="http://schemas.microsoft.com/office/drawing/2014/main" id="{5B64450F-717E-4466-8A46-7120F80A0075}"/>
              </a:ext>
            </a:extLst>
          </p:cNvPr>
          <p:cNvSpPr/>
          <p:nvPr/>
        </p:nvSpPr>
        <p:spPr>
          <a:xfrm flipH="1">
            <a:off x="7162833" y="4937002"/>
            <a:ext cx="551832" cy="6054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656132F-A702-4105-80C9-43493575183E}"/>
              </a:ext>
            </a:extLst>
          </p:cNvPr>
          <p:cNvSpPr txBox="1"/>
          <p:nvPr/>
        </p:nvSpPr>
        <p:spPr>
          <a:xfrm>
            <a:off x="1628630" y="2841326"/>
            <a:ext cx="1398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 is for the best.</a:t>
            </a:r>
            <a:endParaRPr lang="zh-TW" altLang="en-US" sz="2400" dirty="0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9124D822-69B0-4342-817F-4044F8BE07FD}"/>
              </a:ext>
            </a:extLst>
          </p:cNvPr>
          <p:cNvCxnSpPr>
            <a:cxnSpLocks/>
          </p:cNvCxnSpPr>
          <p:nvPr/>
        </p:nvCxnSpPr>
        <p:spPr>
          <a:xfrm>
            <a:off x="3014698" y="5655643"/>
            <a:ext cx="537063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772C36B2-E9CA-4BE5-9995-094E94E318A7}"/>
              </a:ext>
            </a:extLst>
          </p:cNvPr>
          <p:cNvSpPr txBox="1"/>
          <p:nvPr/>
        </p:nvSpPr>
        <p:spPr>
          <a:xfrm>
            <a:off x="628431" y="5265544"/>
            <a:ext cx="2245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 not have to be very negative</a:t>
            </a:r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169512CF-37F0-4DEA-BB2A-866A8E9C6508}"/>
              </a:ext>
            </a:extLst>
          </p:cNvPr>
          <p:cNvGrpSpPr/>
          <p:nvPr/>
        </p:nvGrpSpPr>
        <p:grpSpPr>
          <a:xfrm>
            <a:off x="5327659" y="1126155"/>
            <a:ext cx="3608951" cy="194716"/>
            <a:chOff x="2912406" y="6388647"/>
            <a:chExt cx="3608951" cy="194716"/>
          </a:xfrm>
        </p:grpSpPr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732809E6-8FBC-4FE1-BBDD-B81C869DD706}"/>
                </a:ext>
              </a:extLst>
            </p:cNvPr>
            <p:cNvCxnSpPr>
              <a:cxnSpLocks/>
            </p:cNvCxnSpPr>
            <p:nvPr/>
          </p:nvCxnSpPr>
          <p:spPr>
            <a:xfrm>
              <a:off x="2912406" y="6497575"/>
              <a:ext cx="360895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9A4B5DDF-BF01-42D2-8928-86A9FC562AB2}"/>
                </a:ext>
              </a:extLst>
            </p:cNvPr>
            <p:cNvSpPr/>
            <p:nvPr/>
          </p:nvSpPr>
          <p:spPr>
            <a:xfrm>
              <a:off x="5358789" y="6402261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F7493435-277F-48E8-A2B5-D37449E89FCB}"/>
                </a:ext>
              </a:extLst>
            </p:cNvPr>
            <p:cNvSpPr/>
            <p:nvPr/>
          </p:nvSpPr>
          <p:spPr>
            <a:xfrm>
              <a:off x="5173669" y="640226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5F592D59-5712-47FD-BF92-266FC264DEB7}"/>
                </a:ext>
              </a:extLst>
            </p:cNvPr>
            <p:cNvSpPr/>
            <p:nvPr/>
          </p:nvSpPr>
          <p:spPr>
            <a:xfrm>
              <a:off x="5522997" y="640225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9CB8A405-1E80-4A44-8603-A306A28ED40B}"/>
                </a:ext>
              </a:extLst>
            </p:cNvPr>
            <p:cNvSpPr/>
            <p:nvPr/>
          </p:nvSpPr>
          <p:spPr>
            <a:xfrm>
              <a:off x="4910129" y="640021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093322B4-08D8-426F-BA3E-484D442B5BC3}"/>
                </a:ext>
              </a:extLst>
            </p:cNvPr>
            <p:cNvSpPr/>
            <p:nvPr/>
          </p:nvSpPr>
          <p:spPr>
            <a:xfrm>
              <a:off x="5798500" y="641178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F734ED6A-E7B8-4899-96B1-CA6AC64DB542}"/>
                </a:ext>
              </a:extLst>
            </p:cNvPr>
            <p:cNvSpPr/>
            <p:nvPr/>
          </p:nvSpPr>
          <p:spPr>
            <a:xfrm>
              <a:off x="3842131" y="6390691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B4A07AAF-B3CF-46F8-B17D-CAADCE088959}"/>
                </a:ext>
              </a:extLst>
            </p:cNvPr>
            <p:cNvSpPr/>
            <p:nvPr/>
          </p:nvSpPr>
          <p:spPr>
            <a:xfrm>
              <a:off x="3657011" y="639069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41E1F0EA-2366-4B0D-A62F-ECB8F1B50EF7}"/>
                </a:ext>
              </a:extLst>
            </p:cNvPr>
            <p:cNvSpPr/>
            <p:nvPr/>
          </p:nvSpPr>
          <p:spPr>
            <a:xfrm>
              <a:off x="4006339" y="639068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ABD8B11D-48BA-4608-9131-FE629EB11069}"/>
                </a:ext>
              </a:extLst>
            </p:cNvPr>
            <p:cNvSpPr/>
            <p:nvPr/>
          </p:nvSpPr>
          <p:spPr>
            <a:xfrm>
              <a:off x="3393471" y="638864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3A581E91-8287-4A00-AAA7-2064952A0461}"/>
                </a:ext>
              </a:extLst>
            </p:cNvPr>
            <p:cNvSpPr/>
            <p:nvPr/>
          </p:nvSpPr>
          <p:spPr>
            <a:xfrm>
              <a:off x="4281842" y="640021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0" name="箭號: 向右 99">
            <a:extLst>
              <a:ext uri="{FF2B5EF4-FFF2-40B4-BE49-F238E27FC236}">
                <a16:creationId xmlns:a16="http://schemas.microsoft.com/office/drawing/2014/main" id="{0474E5CB-FC0D-4580-BECF-EC0FD4400207}"/>
              </a:ext>
            </a:extLst>
          </p:cNvPr>
          <p:cNvSpPr/>
          <p:nvPr/>
        </p:nvSpPr>
        <p:spPr>
          <a:xfrm rot="5400000" flipV="1">
            <a:off x="6104460" y="1515999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箭號: 向右 100">
            <a:extLst>
              <a:ext uri="{FF2B5EF4-FFF2-40B4-BE49-F238E27FC236}">
                <a16:creationId xmlns:a16="http://schemas.microsoft.com/office/drawing/2014/main" id="{116CA6BD-F258-41CB-B786-7FEDC161F2EE}"/>
              </a:ext>
            </a:extLst>
          </p:cNvPr>
          <p:cNvSpPr/>
          <p:nvPr/>
        </p:nvSpPr>
        <p:spPr>
          <a:xfrm rot="16200000">
            <a:off x="7591708" y="382740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258D6434-E3E6-4C63-AE26-C2843563F301}"/>
              </a:ext>
            </a:extLst>
          </p:cNvPr>
          <p:cNvSpPr/>
          <p:nvPr/>
        </p:nvSpPr>
        <p:spPr>
          <a:xfrm>
            <a:off x="5508269" y="651938"/>
            <a:ext cx="3251200" cy="1203753"/>
          </a:xfrm>
          <a:custGeom>
            <a:avLst/>
            <a:gdLst>
              <a:gd name="connsiteX0" fmla="*/ 0 w 3251200"/>
              <a:gd name="connsiteY0" fmla="*/ 1061073 h 2170704"/>
              <a:gd name="connsiteX1" fmla="*/ 377371 w 3251200"/>
              <a:gd name="connsiteY1" fmla="*/ 2048044 h 2170704"/>
              <a:gd name="connsiteX2" fmla="*/ 1045028 w 3251200"/>
              <a:gd name="connsiteY2" fmla="*/ 2120616 h 2170704"/>
              <a:gd name="connsiteX3" fmla="*/ 1335314 w 3251200"/>
              <a:gd name="connsiteY3" fmla="*/ 1728730 h 2170704"/>
              <a:gd name="connsiteX4" fmla="*/ 1799771 w 3251200"/>
              <a:gd name="connsiteY4" fmla="*/ 669187 h 2170704"/>
              <a:gd name="connsiteX5" fmla="*/ 2046514 w 3251200"/>
              <a:gd name="connsiteY5" fmla="*/ 88616 h 2170704"/>
              <a:gd name="connsiteX6" fmla="*/ 2510971 w 3251200"/>
              <a:gd name="connsiteY6" fmla="*/ 45073 h 2170704"/>
              <a:gd name="connsiteX7" fmla="*/ 2917371 w 3251200"/>
              <a:gd name="connsiteY7" fmla="*/ 509530 h 2170704"/>
              <a:gd name="connsiteX8" fmla="*/ 3251200 w 3251200"/>
              <a:gd name="connsiteY8" fmla="*/ 1627130 h 21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200" h="2170704">
                <a:moveTo>
                  <a:pt x="0" y="1061073"/>
                </a:moveTo>
                <a:cubicBezTo>
                  <a:pt x="101600" y="1466263"/>
                  <a:pt x="203200" y="1871454"/>
                  <a:pt x="377371" y="2048044"/>
                </a:cubicBezTo>
                <a:cubicBezTo>
                  <a:pt x="551542" y="2224634"/>
                  <a:pt x="885371" y="2173835"/>
                  <a:pt x="1045028" y="2120616"/>
                </a:cubicBezTo>
                <a:cubicBezTo>
                  <a:pt x="1204685" y="2067397"/>
                  <a:pt x="1209524" y="1970635"/>
                  <a:pt x="1335314" y="1728730"/>
                </a:cubicBezTo>
                <a:cubicBezTo>
                  <a:pt x="1461104" y="1486825"/>
                  <a:pt x="1681238" y="942539"/>
                  <a:pt x="1799771" y="669187"/>
                </a:cubicBezTo>
                <a:cubicBezTo>
                  <a:pt x="1918304" y="395835"/>
                  <a:pt x="1927981" y="192635"/>
                  <a:pt x="2046514" y="88616"/>
                </a:cubicBezTo>
                <a:cubicBezTo>
                  <a:pt x="2165047" y="-15403"/>
                  <a:pt x="2365828" y="-25079"/>
                  <a:pt x="2510971" y="45073"/>
                </a:cubicBezTo>
                <a:cubicBezTo>
                  <a:pt x="2656114" y="115225"/>
                  <a:pt x="2794000" y="245854"/>
                  <a:pt x="2917371" y="509530"/>
                </a:cubicBezTo>
                <a:cubicBezTo>
                  <a:pt x="3040742" y="773206"/>
                  <a:pt x="3145971" y="1200168"/>
                  <a:pt x="3251200" y="1627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97E93401-4B32-477B-9EEC-704B130F72F4}"/>
              </a:ext>
            </a:extLst>
          </p:cNvPr>
          <p:cNvSpPr/>
          <p:nvPr/>
        </p:nvSpPr>
        <p:spPr>
          <a:xfrm rot="21345425">
            <a:off x="4378463" y="-79249"/>
            <a:ext cx="1085850" cy="1357313"/>
          </a:xfrm>
          <a:custGeom>
            <a:avLst/>
            <a:gdLst>
              <a:gd name="connsiteX0" fmla="*/ 1085850 w 1085850"/>
              <a:gd name="connsiteY0" fmla="*/ 1357313 h 1357313"/>
              <a:gd name="connsiteX1" fmla="*/ 1014413 w 1085850"/>
              <a:gd name="connsiteY1" fmla="*/ 757238 h 1357313"/>
              <a:gd name="connsiteX2" fmla="*/ 928688 w 1085850"/>
              <a:gd name="connsiteY2" fmla="*/ 371476 h 1357313"/>
              <a:gd name="connsiteX3" fmla="*/ 671513 w 1085850"/>
              <a:gd name="connsiteY3" fmla="*/ 600076 h 1357313"/>
              <a:gd name="connsiteX4" fmla="*/ 0 w 1085850"/>
              <a:gd name="connsiteY4" fmla="*/ 0 h 135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850" h="1357313">
                <a:moveTo>
                  <a:pt x="1085850" y="1357313"/>
                </a:moveTo>
                <a:cubicBezTo>
                  <a:pt x="1063228" y="1139428"/>
                  <a:pt x="1040607" y="921544"/>
                  <a:pt x="1014413" y="757238"/>
                </a:cubicBezTo>
                <a:cubicBezTo>
                  <a:pt x="988219" y="592932"/>
                  <a:pt x="985838" y="397670"/>
                  <a:pt x="928688" y="371476"/>
                </a:cubicBezTo>
                <a:cubicBezTo>
                  <a:pt x="871538" y="345282"/>
                  <a:pt x="826294" y="661989"/>
                  <a:pt x="671513" y="600076"/>
                </a:cubicBezTo>
                <a:cubicBezTo>
                  <a:pt x="516732" y="538163"/>
                  <a:pt x="258366" y="269081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F5C315-34E0-40C4-8769-53AF2F1F804D}"/>
              </a:ext>
            </a:extLst>
          </p:cNvPr>
          <p:cNvSpPr txBox="1"/>
          <p:nvPr/>
        </p:nvSpPr>
        <p:spPr>
          <a:xfrm>
            <a:off x="583137" y="1587150"/>
            <a:ext cx="473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Auto-encoder based discriminator only give limited region large value.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68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9" grpId="0"/>
      <p:bldP spid="82" grpId="0"/>
      <p:bldP spid="83" grpId="0" animBg="1"/>
      <p:bldP spid="84" grpId="0" animBg="1"/>
      <p:bldP spid="87" grpId="0"/>
      <p:bldP spid="100" grpId="0" animBg="1"/>
      <p:bldP spid="101" grpId="0" animBg="1"/>
      <p:bldP spid="103" grpId="0" animBg="1"/>
      <p:bldP spid="7" grpId="0" animBg="1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886" y="1444486"/>
            <a:ext cx="5189483" cy="5189483"/>
          </a:xfrm>
        </p:spPr>
      </p:pic>
    </p:spTree>
    <p:extLst>
      <p:ext uri="{BB962C8B-B14F-4D97-AF65-F5344CB8AC3E}">
        <p14:creationId xmlns:p14="http://schemas.microsoft.com/office/powerpoint/2010/main" val="308436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Missing Mode ?</a:t>
            </a:r>
            <a:endParaRPr lang="zh-TW" altLang="en-US" dirty="0"/>
          </a:p>
        </p:txBody>
      </p:sp>
      <p:pic>
        <p:nvPicPr>
          <p:cNvPr id="9" name="內容版面配置區 7">
            <a:extLst>
              <a:ext uri="{FF2B5EF4-FFF2-40B4-BE49-F238E27FC236}">
                <a16:creationId xmlns:a16="http://schemas.microsoft.com/office/drawing/2014/main" id="{C385915A-C795-402D-87A7-36B79FD1C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26" y="1518512"/>
            <a:ext cx="4999238" cy="4999238"/>
          </a:xfr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4AA69A6F-64FD-45D2-9791-D8D102FC3620}"/>
              </a:ext>
            </a:extLst>
          </p:cNvPr>
          <p:cNvGrpSpPr/>
          <p:nvPr/>
        </p:nvGrpSpPr>
        <p:grpSpPr>
          <a:xfrm>
            <a:off x="1170099" y="5168154"/>
            <a:ext cx="1539070" cy="1133072"/>
            <a:chOff x="1170099" y="5168154"/>
            <a:chExt cx="1539070" cy="1133072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6A44D47-6BAD-4405-A402-EEFA3FE5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99" y="5168154"/>
              <a:ext cx="1133072" cy="1133072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5982E55E-7559-4F17-95AE-D56968F25757}"/>
                </a:ext>
              </a:extLst>
            </p:cNvPr>
            <p:cNvSpPr txBox="1"/>
            <p:nvPr/>
          </p:nvSpPr>
          <p:spPr>
            <a:xfrm>
              <a:off x="2328169" y="5349970"/>
              <a:ext cx="381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>
                  <a:solidFill>
                    <a:srgbClr val="FF0000"/>
                  </a:solidFill>
                </a:rPr>
                <a:t>?</a:t>
              </a:r>
              <a:endParaRPr lang="zh-TW" altLang="en-US" sz="4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76C29E-C40B-400C-8AFA-8D8BE2C9CD0D}"/>
              </a:ext>
            </a:extLst>
          </p:cNvPr>
          <p:cNvSpPr txBox="1"/>
          <p:nvPr/>
        </p:nvSpPr>
        <p:spPr>
          <a:xfrm>
            <a:off x="571428" y="2861460"/>
            <a:ext cx="2654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Mode collapse is easy to detect.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289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7163B-1D5D-4F86-8201-A17F17F5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Missing Mode 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5C5F17-C705-41E3-93EB-D70C683F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E.g. BEGAN</a:t>
            </a:r>
            <a:r>
              <a:rPr lang="zh-TW" altLang="en-US" dirty="0"/>
              <a:t> </a:t>
            </a:r>
            <a:r>
              <a:rPr lang="en-US" altLang="zh-TW" dirty="0"/>
              <a:t>on </a:t>
            </a:r>
            <a:r>
              <a:rPr lang="en-US" altLang="zh-TW" dirty="0" err="1"/>
              <a:t>CelebA</a:t>
            </a:r>
            <a:endParaRPr lang="zh-TW" altLang="en-US" dirty="0"/>
          </a:p>
        </p:txBody>
      </p:sp>
      <p:pic>
        <p:nvPicPr>
          <p:cNvPr id="4" name="內容版面配置區 5" descr="一張含有 擺姿勢, 相片, 團體, 牆 的圖片&#10;&#10;產生非常高可信度的描述">
            <a:extLst>
              <a:ext uri="{FF2B5EF4-FFF2-40B4-BE49-F238E27FC236}">
                <a16:creationId xmlns:a16="http://schemas.microsoft.com/office/drawing/2014/main" id="{F73CE7FA-0162-46F6-9823-7EC0EE2DE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27" y="5159455"/>
            <a:ext cx="5048250" cy="1276350"/>
          </a:xfrm>
          <a:prstGeom prst="rect">
            <a:avLst/>
          </a:prstGeom>
        </p:spPr>
      </p:pic>
      <p:pic>
        <p:nvPicPr>
          <p:cNvPr id="5" name="圖片 4" descr="一張含有 擺姿勢, 相片, 服飾, 團體 的圖片&#10;&#10;產生非常高可信度的描述">
            <a:extLst>
              <a:ext uri="{FF2B5EF4-FFF2-40B4-BE49-F238E27FC236}">
                <a16:creationId xmlns:a16="http://schemas.microsoft.com/office/drawing/2014/main" id="{5B789ED8-D787-49DA-AFD1-0C8CC00F4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27" y="3821133"/>
            <a:ext cx="5048250" cy="1276350"/>
          </a:xfrm>
          <a:prstGeom prst="rect">
            <a:avLst/>
          </a:prstGeom>
        </p:spPr>
      </p:pic>
      <p:pic>
        <p:nvPicPr>
          <p:cNvPr id="6" name="圖片 5" descr="一張含有 擺姿勢, 相片, 團體, 服飾 的圖片&#10;&#10;產生非常高可信度的描述">
            <a:extLst>
              <a:ext uri="{FF2B5EF4-FFF2-40B4-BE49-F238E27FC236}">
                <a16:creationId xmlns:a16="http://schemas.microsoft.com/office/drawing/2014/main" id="{31A5724C-F8BC-446A-A186-D1FF690D7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27" y="2480658"/>
            <a:ext cx="5048250" cy="12763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87A8B8-1256-462C-A642-981127BE34F3}"/>
              </a:ext>
            </a:extLst>
          </p:cNvPr>
          <p:cNvSpPr txBox="1"/>
          <p:nvPr/>
        </p:nvSpPr>
        <p:spPr>
          <a:xfrm>
            <a:off x="893162" y="5789474"/>
            <a:ext cx="19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陳柏文同學提供實驗結果</a:t>
            </a:r>
          </a:p>
        </p:txBody>
      </p:sp>
    </p:spTree>
    <p:extLst>
      <p:ext uri="{BB962C8B-B14F-4D97-AF65-F5344CB8AC3E}">
        <p14:creationId xmlns:p14="http://schemas.microsoft.com/office/powerpoint/2010/main" val="167766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AD886-13AF-4AF9-9D42-21CF4F0B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Ensemble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432F23-B3C2-437D-BE35-F501DD6EC14C}"/>
              </a:ext>
            </a:extLst>
          </p:cNvPr>
          <p:cNvSpPr/>
          <p:nvPr/>
        </p:nvSpPr>
        <p:spPr>
          <a:xfrm>
            <a:off x="2021678" y="5270244"/>
            <a:ext cx="1497423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611B7D-62B3-40EB-A212-AB3BA36C2628}"/>
              </a:ext>
            </a:extLst>
          </p:cNvPr>
          <p:cNvSpPr/>
          <p:nvPr/>
        </p:nvSpPr>
        <p:spPr>
          <a:xfrm>
            <a:off x="5590113" y="5270244"/>
            <a:ext cx="1497423" cy="1079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51B66C6-E28F-45AA-87C1-08684CA02BDB}"/>
              </a:ext>
            </a:extLst>
          </p:cNvPr>
          <p:cNvCxnSpPr/>
          <p:nvPr/>
        </p:nvCxnSpPr>
        <p:spPr>
          <a:xfrm flipV="1">
            <a:off x="2770390" y="4575696"/>
            <a:ext cx="0" cy="694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146AE08-E8D2-40D8-8D26-501091B302CF}"/>
              </a:ext>
            </a:extLst>
          </p:cNvPr>
          <p:cNvCxnSpPr/>
          <p:nvPr/>
        </p:nvCxnSpPr>
        <p:spPr>
          <a:xfrm flipV="1">
            <a:off x="6325332" y="4587641"/>
            <a:ext cx="0" cy="694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F37386D-0E71-446D-A9BC-6C5109BEF49C}"/>
              </a:ext>
            </a:extLst>
          </p:cNvPr>
          <p:cNvSpPr txBox="1"/>
          <p:nvPr/>
        </p:nvSpPr>
        <p:spPr>
          <a:xfrm>
            <a:off x="4870079" y="192963"/>
            <a:ext cx="411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圖片來原 柯達方 同學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8FFF4A-6819-4FB5-A946-AD13F1BC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04" y="1690689"/>
            <a:ext cx="2963169" cy="28969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170E035-E749-446B-9B6B-3DDDCA9E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79" y="1690689"/>
            <a:ext cx="2937490" cy="28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889620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889620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0" y="4795175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889621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76383" y="32372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76203" y="31967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85" y="4618345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08" y="4618345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714380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3567115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2732870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531549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293797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6419850" y="3828857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96B017-47EF-473B-B4E8-24D444ECCB2F}"/>
              </a:ext>
            </a:extLst>
          </p:cNvPr>
          <p:cNvSpPr/>
          <p:nvPr/>
        </p:nvSpPr>
        <p:spPr>
          <a:xfrm>
            <a:off x="6766930" y="1277630"/>
            <a:ext cx="1996623" cy="8500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361666-E100-4728-8A20-24C4B8A634AD}"/>
              </a:ext>
            </a:extLst>
          </p:cNvPr>
          <p:cNvSpPr/>
          <p:nvPr/>
        </p:nvSpPr>
        <p:spPr>
          <a:xfrm>
            <a:off x="6766930" y="5731398"/>
            <a:ext cx="1999796" cy="850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22" grpId="0" animBg="1"/>
      <p:bldP spid="2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Lecture II:</a:t>
            </a:r>
            <a:br>
              <a:rPr lang="en-US" altLang="zh-TW" dirty="0"/>
            </a:br>
            <a:r>
              <a:rPr lang="en-US" altLang="zh-TW" dirty="0">
                <a:solidFill>
                  <a:srgbClr val="0000FF"/>
                </a:solidFill>
              </a:rPr>
              <a:t>Variants of GAN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048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F24D2-0FF6-4C93-B12F-BD5B65BF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</a:t>
            </a:r>
            <a:r>
              <a:rPr lang="zh-TW" altLang="en-US" dirty="0"/>
              <a:t> </a:t>
            </a:r>
            <a:r>
              <a:rPr lang="en-US" altLang="zh-TW" dirty="0"/>
              <a:t>II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524EC4C-501D-4529-91CD-D84022DDB31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921FC377-9613-422C-811E-F58E89DB7CFE}"/>
              </a:ext>
            </a:extLst>
          </p:cNvPr>
          <p:cNvSpPr/>
          <p:nvPr/>
        </p:nvSpPr>
        <p:spPr>
          <a:xfrm>
            <a:off x="628650" y="1981995"/>
            <a:ext cx="7886700" cy="1267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4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682CB-51E5-4203-BFD7-4A2EC786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46A88E-387C-4BFD-9B7A-3BC00463F9E0}"/>
              </a:ext>
            </a:extLst>
          </p:cNvPr>
          <p:cNvSpPr txBox="1"/>
          <p:nvPr/>
        </p:nvSpPr>
        <p:spPr>
          <a:xfrm>
            <a:off x="615979" y="1707477"/>
            <a:ext cx="1942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Generation</a:t>
            </a:r>
            <a:endParaRPr lang="zh-TW" altLang="en-US" sz="2800" b="1" i="1" u="sng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97C783-A015-4A13-B426-E334E51C556F}"/>
              </a:ext>
            </a:extLst>
          </p:cNvPr>
          <p:cNvSpPr txBox="1"/>
          <p:nvPr/>
        </p:nvSpPr>
        <p:spPr>
          <a:xfrm>
            <a:off x="628650" y="3945421"/>
            <a:ext cx="3901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Conditional Generation</a:t>
            </a:r>
            <a:endParaRPr lang="zh-TW" altLang="en-US" sz="2800" b="1" i="1" u="sng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292864-0285-48E0-88BE-12419EE7961D}"/>
              </a:ext>
            </a:extLst>
          </p:cNvPr>
          <p:cNvSpPr/>
          <p:nvPr/>
        </p:nvSpPr>
        <p:spPr>
          <a:xfrm>
            <a:off x="3753041" y="4837724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F154480-A360-4391-BD9B-3BCA4F9A5C84}"/>
              </a:ext>
            </a:extLst>
          </p:cNvPr>
          <p:cNvCxnSpPr/>
          <p:nvPr/>
        </p:nvCxnSpPr>
        <p:spPr>
          <a:xfrm>
            <a:off x="5298827" y="538290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195D6EE-421C-42B7-B1C6-8884912B127C}"/>
              </a:ext>
            </a:extLst>
          </p:cNvPr>
          <p:cNvCxnSpPr/>
          <p:nvPr/>
        </p:nvCxnSpPr>
        <p:spPr>
          <a:xfrm>
            <a:off x="3149985" y="537858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2812ED-61D6-4E9E-B205-18424F4CB132}"/>
              </a:ext>
            </a:extLst>
          </p:cNvPr>
          <p:cNvSpPr txBox="1"/>
          <p:nvPr/>
        </p:nvSpPr>
        <p:spPr>
          <a:xfrm>
            <a:off x="796301" y="4624035"/>
            <a:ext cx="2502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red hair and red eyes”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8D94ADB-BE2C-4DA3-A6E5-332FF44D0E59}"/>
              </a:ext>
            </a:extLst>
          </p:cNvPr>
          <p:cNvSpPr txBox="1"/>
          <p:nvPr/>
        </p:nvSpPr>
        <p:spPr>
          <a:xfrm>
            <a:off x="796301" y="5420791"/>
            <a:ext cx="2502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yellow ribbon”</a:t>
            </a:r>
            <a:endParaRPr lang="zh-TW" altLang="en-US" sz="2400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04CDD2C-B91B-466E-8FEF-FE53ED1C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072" y="4758803"/>
            <a:ext cx="1224812" cy="117037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FEAE69-9C9B-4670-B65D-A86261C7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04" y="4758803"/>
            <a:ext cx="1408175" cy="117347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6599A2A8-285C-4CF6-9129-0518722A91D5}"/>
              </a:ext>
            </a:extLst>
          </p:cNvPr>
          <p:cNvGrpSpPr/>
          <p:nvPr/>
        </p:nvGrpSpPr>
        <p:grpSpPr>
          <a:xfrm>
            <a:off x="530581" y="2378571"/>
            <a:ext cx="8082837" cy="1422815"/>
            <a:chOff x="602913" y="2586450"/>
            <a:chExt cx="8082837" cy="142281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57DA935-5EAF-4CF0-962A-F1A5A4188EE6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Generator</a:t>
              </a: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1AEB12E0-5EC6-466B-984D-87984055610A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F15DF51-21B7-4783-A0F8-50AEA0722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176" y="2729676"/>
              <a:ext cx="805004" cy="805004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4EEBDF9-716E-441F-94B1-605C1AF01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461" y="2729676"/>
              <a:ext cx="805004" cy="805004"/>
            </a:xfrm>
            <a:prstGeom prst="rect">
              <a:avLst/>
            </a:prstGeom>
          </p:spPr>
        </p:pic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279AADD6-2DCC-439C-9D30-914BF59B7B1B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BD14732-94AC-4A5C-BD17-A20CD83DC0D3}"/>
                    </a:ext>
                  </a:extLst>
                </p:cNvPr>
                <p:cNvSpPr txBox="1"/>
                <p:nvPr/>
              </p:nvSpPr>
              <p:spPr>
                <a:xfrm>
                  <a:off x="1656962" y="2608219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BD14732-94AC-4A5C-BD17-A20CD83DC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962" y="2608219"/>
                  <a:ext cx="725135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823E4CD8-B50B-466B-8D79-C8D12231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746" y="2731572"/>
              <a:ext cx="805004" cy="8050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C0F7D8B4-7226-4E97-9527-E8F39E914B81}"/>
                    </a:ext>
                  </a:extLst>
                </p:cNvPr>
                <p:cNvSpPr txBox="1"/>
                <p:nvPr/>
              </p:nvSpPr>
              <p:spPr>
                <a:xfrm>
                  <a:off x="898844" y="2586450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C0F7D8B4-7226-4E97-9527-E8F39E914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44" y="2586450"/>
                  <a:ext cx="725135" cy="102047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F16F597-BAC3-4407-AA20-A3C69252F55A}"/>
                </a:ext>
              </a:extLst>
            </p:cNvPr>
            <p:cNvSpPr txBox="1"/>
            <p:nvPr/>
          </p:nvSpPr>
          <p:spPr>
            <a:xfrm>
              <a:off x="602913" y="3639933"/>
              <a:ext cx="2860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 a specific range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3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We don’t want to simply generate some random stuff.</a:t>
            </a:r>
          </a:p>
          <a:p>
            <a:r>
              <a:rPr lang="en-US" altLang="zh-TW" sz="2400" dirty="0"/>
              <a:t>Generate objects based on conditions:</a:t>
            </a:r>
            <a:endParaRPr lang="zh-TW" altLang="en-US" sz="24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189217" y="3350188"/>
            <a:ext cx="3382783" cy="1331844"/>
            <a:chOff x="628650" y="3836505"/>
            <a:chExt cx="3382783" cy="133184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8118" y="3836505"/>
              <a:ext cx="2003315" cy="133184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28650" y="4086928"/>
              <a:ext cx="1510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Given condition:</a:t>
              </a:r>
              <a:endParaRPr lang="zh-TW" altLang="en-US" sz="2400" dirty="0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384313" y="2788411"/>
            <a:ext cx="347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Caption Generation</a:t>
            </a:r>
            <a:endParaRPr lang="zh-TW" altLang="en-US" sz="2400" b="1" i="1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9097" y="4802152"/>
            <a:ext cx="189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Chat-bot</a:t>
            </a:r>
            <a:endParaRPr lang="zh-TW" altLang="en-US" sz="2400" b="1" i="1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189217" y="5521233"/>
            <a:ext cx="151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Given condition:</a:t>
            </a:r>
            <a:endParaRPr lang="zh-TW" altLang="en-US" sz="2400" dirty="0"/>
          </a:p>
        </p:txBody>
      </p:sp>
      <p:pic>
        <p:nvPicPr>
          <p:cNvPr id="13" name="Picture 8" descr="User Symbol Blue Clip 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90" y="5758874"/>
            <a:ext cx="408421" cy="6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圓角矩形圖說文字 17"/>
          <p:cNvSpPr/>
          <p:nvPr/>
        </p:nvSpPr>
        <p:spPr>
          <a:xfrm>
            <a:off x="3290111" y="5245862"/>
            <a:ext cx="1415602" cy="511860"/>
          </a:xfrm>
          <a:prstGeom prst="wedgeRoundRectCallout">
            <a:avLst>
              <a:gd name="adj1" fmla="val -48252"/>
              <a:gd name="adj2" fmla="val 79390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24" y="3250076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24" y="5160092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7"/>
          <p:cNvSpPr/>
          <p:nvPr/>
        </p:nvSpPr>
        <p:spPr>
          <a:xfrm>
            <a:off x="5289453" y="3483953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“A young girl is dancing.”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289452" y="5286331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“Hello. Nice to see you.”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1" grpId="0"/>
      <p:bldP spid="14" grpId="0" animBg="1"/>
      <p:bldP spid="17" grpId="0" animBg="1"/>
      <p:bldP spid="1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9A2C8-49FB-4DAE-BC81-58DB8F77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6644317-FC68-4312-A0F4-F32315BC7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66850"/>
          <a:ext cx="78867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2FB465F-54BB-4CAB-B876-366AC64ABABF}"/>
              </a:ext>
            </a:extLst>
          </p:cNvPr>
          <p:cNvSpPr/>
          <p:nvPr/>
        </p:nvSpPr>
        <p:spPr>
          <a:xfrm>
            <a:off x="628650" y="1466850"/>
            <a:ext cx="7886700" cy="742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40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6BF03-3419-4A21-80E7-4C0F3D26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Modifying Input Code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3787C0-DC4F-4D3A-A509-829E20960277}"/>
              </a:ext>
            </a:extLst>
          </p:cNvPr>
          <p:cNvSpPr/>
          <p:nvPr/>
        </p:nvSpPr>
        <p:spPr>
          <a:xfrm>
            <a:off x="1640654" y="1752929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7CE9350-5F9D-47FD-A6D1-B89C98A7093E}"/>
                  </a:ext>
                </a:extLst>
              </p:cNvPr>
              <p:cNvSpPr txBox="1"/>
              <p:nvPr/>
            </p:nvSpPr>
            <p:spPr>
              <a:xfrm>
                <a:off x="628650" y="1554696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7CE9350-5F9D-47FD-A6D1-B89C98A70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4696"/>
                <a:ext cx="519053" cy="1272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>
            <a:extLst>
              <a:ext uri="{FF2B5EF4-FFF2-40B4-BE49-F238E27FC236}">
                <a16:creationId xmlns:a16="http://schemas.microsoft.com/office/drawing/2014/main" id="{B47235AB-758B-4CE2-8BBA-CA0412D66222}"/>
              </a:ext>
            </a:extLst>
          </p:cNvPr>
          <p:cNvSpPr/>
          <p:nvPr/>
        </p:nvSpPr>
        <p:spPr>
          <a:xfrm>
            <a:off x="1228424" y="1946524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15B4209-05DB-4020-99E3-F854590EE924}"/>
              </a:ext>
            </a:extLst>
          </p:cNvPr>
          <p:cNvCxnSpPr/>
          <p:nvPr/>
        </p:nvCxnSpPr>
        <p:spPr>
          <a:xfrm>
            <a:off x="-378721" y="4995411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DE740B17-73CB-462F-96DF-AA325A3F4F73}"/>
              </a:ext>
            </a:extLst>
          </p:cNvPr>
          <p:cNvSpPr/>
          <p:nvPr/>
        </p:nvSpPr>
        <p:spPr>
          <a:xfrm>
            <a:off x="3185706" y="1958479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F744CE-109D-4FD1-AD3B-B38BE6460F51}"/>
              </a:ext>
            </a:extLst>
          </p:cNvPr>
          <p:cNvSpPr/>
          <p:nvPr/>
        </p:nvSpPr>
        <p:spPr>
          <a:xfrm>
            <a:off x="5790017" y="1808057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6ADC71D-DDDD-4E1F-9A1D-77415A505C23}"/>
                  </a:ext>
                </a:extLst>
              </p:cNvPr>
              <p:cNvSpPr txBox="1"/>
              <p:nvPr/>
            </p:nvSpPr>
            <p:spPr>
              <a:xfrm>
                <a:off x="4854931" y="161348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6ADC71D-DDDD-4E1F-9A1D-77415A505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931" y="1613482"/>
                <a:ext cx="519053" cy="1272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21C8D92-F250-4F50-B762-A64B4C45508D}"/>
              </a:ext>
            </a:extLst>
          </p:cNvPr>
          <p:cNvSpPr/>
          <p:nvPr/>
        </p:nvSpPr>
        <p:spPr>
          <a:xfrm>
            <a:off x="5377787" y="200165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5A19946-4440-4CF2-8757-41965FE4C0C2}"/>
              </a:ext>
            </a:extLst>
          </p:cNvPr>
          <p:cNvSpPr/>
          <p:nvPr/>
        </p:nvSpPr>
        <p:spPr>
          <a:xfrm>
            <a:off x="7335069" y="201360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89E992-3AFA-4F66-8490-2032B399BBC2}"/>
              </a:ext>
            </a:extLst>
          </p:cNvPr>
          <p:cNvSpPr/>
          <p:nvPr/>
        </p:nvSpPr>
        <p:spPr>
          <a:xfrm>
            <a:off x="1666479" y="3569822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77BC6CB-C25A-4EFC-8FA4-9BA441DB30A0}"/>
                  </a:ext>
                </a:extLst>
              </p:cNvPr>
              <p:cNvSpPr txBox="1"/>
              <p:nvPr/>
            </p:nvSpPr>
            <p:spPr>
              <a:xfrm>
                <a:off x="654475" y="3371589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77BC6CB-C25A-4EFC-8FA4-9BA441DB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5" y="3371589"/>
                <a:ext cx="519053" cy="1272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F2C1D0C-13C3-4187-8CF8-2D18D7406667}"/>
              </a:ext>
            </a:extLst>
          </p:cNvPr>
          <p:cNvSpPr/>
          <p:nvPr/>
        </p:nvSpPr>
        <p:spPr>
          <a:xfrm>
            <a:off x="1254249" y="376341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96C166C-2721-4D1E-9369-8C9EFF63D48C}"/>
              </a:ext>
            </a:extLst>
          </p:cNvPr>
          <p:cNvSpPr/>
          <p:nvPr/>
        </p:nvSpPr>
        <p:spPr>
          <a:xfrm>
            <a:off x="3211531" y="377537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997FDE-831C-45E1-8A89-55CBB44BA730}"/>
              </a:ext>
            </a:extLst>
          </p:cNvPr>
          <p:cNvSpPr/>
          <p:nvPr/>
        </p:nvSpPr>
        <p:spPr>
          <a:xfrm>
            <a:off x="5820201" y="3583652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373C49E-CA1B-4164-85D1-98F83CB10283}"/>
                  </a:ext>
                </a:extLst>
              </p:cNvPr>
              <p:cNvSpPr txBox="1"/>
              <p:nvPr/>
            </p:nvSpPr>
            <p:spPr>
              <a:xfrm>
                <a:off x="4858734" y="3371589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373C49E-CA1B-4164-85D1-98F83CB10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734" y="3371589"/>
                <a:ext cx="519053" cy="1272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9893ECC4-3A34-4176-975C-0C5430FD169E}"/>
              </a:ext>
            </a:extLst>
          </p:cNvPr>
          <p:cNvSpPr/>
          <p:nvPr/>
        </p:nvSpPr>
        <p:spPr>
          <a:xfrm>
            <a:off x="5407971" y="377724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662C0F4-6B62-4F2E-849A-0929241720B9}"/>
              </a:ext>
            </a:extLst>
          </p:cNvPr>
          <p:cNvSpPr/>
          <p:nvPr/>
        </p:nvSpPr>
        <p:spPr>
          <a:xfrm>
            <a:off x="7365253" y="378920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AA76124-B718-4917-AE36-019595D17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45" y="3583652"/>
            <a:ext cx="914528" cy="91452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24590A-6B46-455A-9073-FE3BAA12D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3583652"/>
            <a:ext cx="914528" cy="914528"/>
          </a:xfrm>
          <a:prstGeom prst="rect">
            <a:avLst/>
          </a:prstGeom>
        </p:spPr>
      </p:pic>
      <p:pic>
        <p:nvPicPr>
          <p:cNvPr id="23" name="圖片 22" descr="一張含有 服飾 的圖片&#10;&#10;描述是以高可信度產生">
            <a:extLst>
              <a:ext uri="{FF2B5EF4-FFF2-40B4-BE49-F238E27FC236}">
                <a16:creationId xmlns:a16="http://schemas.microsoft.com/office/drawing/2014/main" id="{C2CA571F-FB8B-4799-B47D-408BDDC2E5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781" y="1797585"/>
            <a:ext cx="914528" cy="91452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A7CEDA9-F38E-4EC6-8E05-F50318D798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347" y="1746701"/>
            <a:ext cx="914528" cy="914528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E6FE00-85CE-4C0D-A581-EFB48D40C3A2}"/>
              </a:ext>
            </a:extLst>
          </p:cNvPr>
          <p:cNvSpPr txBox="1"/>
          <p:nvPr/>
        </p:nvSpPr>
        <p:spPr>
          <a:xfrm>
            <a:off x="1310078" y="2624180"/>
            <a:ext cx="321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CE181D7-3607-4BC5-887D-839C5C8C9ED4}"/>
              </a:ext>
            </a:extLst>
          </p:cNvPr>
          <p:cNvSpPr txBox="1"/>
          <p:nvPr/>
        </p:nvSpPr>
        <p:spPr>
          <a:xfrm>
            <a:off x="5965257" y="2682301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C4FACB3-6AD9-4BA4-83E5-879208984153}"/>
              </a:ext>
            </a:extLst>
          </p:cNvPr>
          <p:cNvSpPr txBox="1"/>
          <p:nvPr/>
        </p:nvSpPr>
        <p:spPr>
          <a:xfrm>
            <a:off x="1841719" y="4473683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1E765C0-BFBD-4A6A-A143-3F7095BE1B96}"/>
              </a:ext>
            </a:extLst>
          </p:cNvPr>
          <p:cNvSpPr txBox="1"/>
          <p:nvPr/>
        </p:nvSpPr>
        <p:spPr>
          <a:xfrm>
            <a:off x="5928677" y="4460983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51047D5-5B10-458D-AF8B-49463BA63C24}"/>
              </a:ext>
            </a:extLst>
          </p:cNvPr>
          <p:cNvSpPr/>
          <p:nvPr/>
        </p:nvSpPr>
        <p:spPr>
          <a:xfrm flipH="1" flipV="1">
            <a:off x="4934427" y="1592796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DCD9EF-1F4A-45C8-8339-9291F080FD63}"/>
              </a:ext>
            </a:extLst>
          </p:cNvPr>
          <p:cNvSpPr/>
          <p:nvPr/>
        </p:nvSpPr>
        <p:spPr>
          <a:xfrm>
            <a:off x="4923059" y="4428990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D7B091-C09D-47E8-9D4B-474290AF5525}"/>
              </a:ext>
            </a:extLst>
          </p:cNvPr>
          <p:cNvSpPr/>
          <p:nvPr/>
        </p:nvSpPr>
        <p:spPr>
          <a:xfrm>
            <a:off x="718800" y="4114724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9894ABE-F6D2-470A-AD69-ACA4A28D3D25}"/>
              </a:ext>
            </a:extLst>
          </p:cNvPr>
          <p:cNvSpPr txBox="1"/>
          <p:nvPr/>
        </p:nvSpPr>
        <p:spPr>
          <a:xfrm>
            <a:off x="718800" y="5180914"/>
            <a:ext cx="779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The input code determines the generator output.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8D7F1EF-C000-4514-BCF9-7ABF622611F5}"/>
              </a:ext>
            </a:extLst>
          </p:cNvPr>
          <p:cNvSpPr txBox="1"/>
          <p:nvPr/>
        </p:nvSpPr>
        <p:spPr>
          <a:xfrm>
            <a:off x="718800" y="5753345"/>
            <a:ext cx="7796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Understand the meaning of each dimension to control the output.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2108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9A2C8-49FB-4DAE-BC81-58DB8F77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6644317-FC68-4312-A0F4-F32315BC70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66850"/>
          <a:ext cx="7886700" cy="501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2FB465F-54BB-4CAB-B876-366AC64ABABF}"/>
              </a:ext>
            </a:extLst>
          </p:cNvPr>
          <p:cNvSpPr/>
          <p:nvPr/>
        </p:nvSpPr>
        <p:spPr>
          <a:xfrm>
            <a:off x="889908" y="2207079"/>
            <a:ext cx="4886778" cy="390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0647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E3307EC-7F75-4962-A10F-FBE6A3361339}"/>
              </a:ext>
            </a:extLst>
          </p:cNvPr>
          <p:cNvSpPr/>
          <p:nvPr/>
        </p:nvSpPr>
        <p:spPr>
          <a:xfrm>
            <a:off x="1132526" y="4258422"/>
            <a:ext cx="2844800" cy="42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CA8464-78D1-448E-BB7D-5071E266C0F2}"/>
              </a:ext>
            </a:extLst>
          </p:cNvPr>
          <p:cNvSpPr/>
          <p:nvPr/>
        </p:nvSpPr>
        <p:spPr>
          <a:xfrm>
            <a:off x="1132526" y="4782834"/>
            <a:ext cx="2844800" cy="428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919916C-60E1-41BA-8465-61775115CC45}"/>
              </a:ext>
            </a:extLst>
          </p:cNvPr>
          <p:cNvSpPr/>
          <p:nvPr/>
        </p:nvSpPr>
        <p:spPr>
          <a:xfrm>
            <a:off x="1132526" y="5311847"/>
            <a:ext cx="2844800" cy="428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0D7D3D-EB49-4655-B1D7-00C2200B6C97}"/>
              </a:ext>
            </a:extLst>
          </p:cNvPr>
          <p:cNvSpPr/>
          <p:nvPr/>
        </p:nvSpPr>
        <p:spPr>
          <a:xfrm>
            <a:off x="1132526" y="5834013"/>
            <a:ext cx="2844800" cy="428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6B73AB-75C1-43CC-93A5-7113092B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InfoGAN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E06D5DC-1A01-40F5-BA41-D15C6D815454}"/>
              </a:ext>
            </a:extLst>
          </p:cNvPr>
          <p:cNvSpPr txBox="1"/>
          <p:nvPr/>
        </p:nvSpPr>
        <p:spPr>
          <a:xfrm>
            <a:off x="2535876" y="1572848"/>
            <a:ext cx="1577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solidFill>
                  <a:srgbClr val="0000FF"/>
                </a:solidFill>
              </a:rPr>
              <a:t>Regular</a:t>
            </a:r>
          </a:p>
          <a:p>
            <a:pPr algn="r"/>
            <a:r>
              <a:rPr lang="en-US" altLang="zh-TW" sz="2800" dirty="0">
                <a:solidFill>
                  <a:srgbClr val="0000FF"/>
                </a:solidFill>
              </a:rPr>
              <a:t>GAN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179AA7-A9BA-4B07-BDF2-076AD865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162554"/>
            <a:ext cx="4611002" cy="236440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939F73F-344B-4FB3-8331-30B846330988}"/>
              </a:ext>
            </a:extLst>
          </p:cNvPr>
          <p:cNvSpPr txBox="1"/>
          <p:nvPr/>
        </p:nvSpPr>
        <p:spPr>
          <a:xfrm>
            <a:off x="4271029" y="2433248"/>
            <a:ext cx="4505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Modifying a specific dimension, 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no clear meaning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82C085A-2C8F-45B2-9879-B4873C1B3A51}"/>
              </a:ext>
            </a:extLst>
          </p:cNvPr>
          <p:cNvCxnSpPr>
            <a:cxnSpLocks/>
          </p:cNvCxnSpPr>
          <p:nvPr/>
        </p:nvCxnSpPr>
        <p:spPr>
          <a:xfrm>
            <a:off x="984250" y="6121401"/>
            <a:ext cx="3200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D00C457-1371-4129-83FC-50ADCEDDA243}"/>
              </a:ext>
            </a:extLst>
          </p:cNvPr>
          <p:cNvCxnSpPr>
            <a:cxnSpLocks/>
          </p:cNvCxnSpPr>
          <p:nvPr/>
        </p:nvCxnSpPr>
        <p:spPr>
          <a:xfrm flipV="1">
            <a:off x="1602316" y="3920067"/>
            <a:ext cx="0" cy="2616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A6E7781-F145-4998-9EBC-851D28B4A839}"/>
              </a:ext>
            </a:extLst>
          </p:cNvPr>
          <p:cNvSpPr txBox="1"/>
          <p:nvPr/>
        </p:nvSpPr>
        <p:spPr>
          <a:xfrm>
            <a:off x="1267993" y="3366172"/>
            <a:ext cx="270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What we expect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B90F60-2AB9-4DDA-AFD6-BD710F2616DA}"/>
              </a:ext>
            </a:extLst>
          </p:cNvPr>
          <p:cNvSpPr txBox="1"/>
          <p:nvPr/>
        </p:nvSpPr>
        <p:spPr>
          <a:xfrm>
            <a:off x="5226050" y="3418636"/>
            <a:ext cx="270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Actually 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34F4F71-46F5-4810-98B4-A736D170440C}"/>
              </a:ext>
            </a:extLst>
          </p:cNvPr>
          <p:cNvSpPr txBox="1"/>
          <p:nvPr/>
        </p:nvSpPr>
        <p:spPr>
          <a:xfrm>
            <a:off x="628650" y="2049901"/>
            <a:ext cx="193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(The colors represents the characteristics.)</a:t>
            </a:r>
            <a:endParaRPr lang="zh-TW" altLang="en-US" dirty="0"/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9D8230C3-A356-42E1-B69E-A2E63F9631A2}"/>
              </a:ext>
            </a:extLst>
          </p:cNvPr>
          <p:cNvSpPr/>
          <p:nvPr/>
        </p:nvSpPr>
        <p:spPr>
          <a:xfrm>
            <a:off x="4895850" y="4224867"/>
            <a:ext cx="2370667" cy="2150533"/>
          </a:xfrm>
          <a:custGeom>
            <a:avLst/>
            <a:gdLst>
              <a:gd name="connsiteX0" fmla="*/ 101600 w 2370667"/>
              <a:gd name="connsiteY0" fmla="*/ 84666 h 2150533"/>
              <a:gd name="connsiteX1" fmla="*/ 2015067 w 2370667"/>
              <a:gd name="connsiteY1" fmla="*/ 0 h 2150533"/>
              <a:gd name="connsiteX2" fmla="*/ 2370667 w 2370667"/>
              <a:gd name="connsiteY2" fmla="*/ 440266 h 2150533"/>
              <a:gd name="connsiteX3" fmla="*/ 2370667 w 2370667"/>
              <a:gd name="connsiteY3" fmla="*/ 575733 h 2150533"/>
              <a:gd name="connsiteX4" fmla="*/ 2319867 w 2370667"/>
              <a:gd name="connsiteY4" fmla="*/ 795866 h 2150533"/>
              <a:gd name="connsiteX5" fmla="*/ 2252133 w 2370667"/>
              <a:gd name="connsiteY5" fmla="*/ 999066 h 2150533"/>
              <a:gd name="connsiteX6" fmla="*/ 2252133 w 2370667"/>
              <a:gd name="connsiteY6" fmla="*/ 999066 h 2150533"/>
              <a:gd name="connsiteX7" fmla="*/ 2319867 w 2370667"/>
              <a:gd name="connsiteY7" fmla="*/ 1422400 h 2150533"/>
              <a:gd name="connsiteX8" fmla="*/ 2319867 w 2370667"/>
              <a:gd name="connsiteY8" fmla="*/ 1896533 h 2150533"/>
              <a:gd name="connsiteX9" fmla="*/ 2082800 w 2370667"/>
              <a:gd name="connsiteY9" fmla="*/ 2150533 h 2150533"/>
              <a:gd name="connsiteX10" fmla="*/ 1388533 w 2370667"/>
              <a:gd name="connsiteY10" fmla="*/ 2099733 h 2150533"/>
              <a:gd name="connsiteX11" fmla="*/ 1168400 w 2370667"/>
              <a:gd name="connsiteY11" fmla="*/ 2082800 h 2150533"/>
              <a:gd name="connsiteX12" fmla="*/ 812800 w 2370667"/>
              <a:gd name="connsiteY12" fmla="*/ 2015066 h 2150533"/>
              <a:gd name="connsiteX13" fmla="*/ 592667 w 2370667"/>
              <a:gd name="connsiteY13" fmla="*/ 2015066 h 2150533"/>
              <a:gd name="connsiteX14" fmla="*/ 423333 w 2370667"/>
              <a:gd name="connsiteY14" fmla="*/ 2015066 h 2150533"/>
              <a:gd name="connsiteX15" fmla="*/ 254000 w 2370667"/>
              <a:gd name="connsiteY15" fmla="*/ 1947333 h 2150533"/>
              <a:gd name="connsiteX16" fmla="*/ 152400 w 2370667"/>
              <a:gd name="connsiteY16" fmla="*/ 1896533 h 2150533"/>
              <a:gd name="connsiteX17" fmla="*/ 0 w 2370667"/>
              <a:gd name="connsiteY17" fmla="*/ 1693333 h 2150533"/>
              <a:gd name="connsiteX18" fmla="*/ 135467 w 2370667"/>
              <a:gd name="connsiteY18" fmla="*/ 1676400 h 2150533"/>
              <a:gd name="connsiteX19" fmla="*/ 338667 w 2370667"/>
              <a:gd name="connsiteY19" fmla="*/ 1642533 h 2150533"/>
              <a:gd name="connsiteX20" fmla="*/ 389467 w 2370667"/>
              <a:gd name="connsiteY20" fmla="*/ 1642533 h 2150533"/>
              <a:gd name="connsiteX21" fmla="*/ 524933 w 2370667"/>
              <a:gd name="connsiteY21" fmla="*/ 1642533 h 2150533"/>
              <a:gd name="connsiteX22" fmla="*/ 1066800 w 2370667"/>
              <a:gd name="connsiteY22" fmla="*/ 1642533 h 2150533"/>
              <a:gd name="connsiteX23" fmla="*/ 1270000 w 2370667"/>
              <a:gd name="connsiteY23" fmla="*/ 1642533 h 2150533"/>
              <a:gd name="connsiteX24" fmla="*/ 1845733 w 2370667"/>
              <a:gd name="connsiteY24" fmla="*/ 1557866 h 2150533"/>
              <a:gd name="connsiteX25" fmla="*/ 2082800 w 2370667"/>
              <a:gd name="connsiteY25" fmla="*/ 1540933 h 2150533"/>
              <a:gd name="connsiteX26" fmla="*/ 2218267 w 2370667"/>
              <a:gd name="connsiteY26" fmla="*/ 1490133 h 2150533"/>
              <a:gd name="connsiteX27" fmla="*/ 2133600 w 2370667"/>
              <a:gd name="connsiteY27" fmla="*/ 1354666 h 2150533"/>
              <a:gd name="connsiteX28" fmla="*/ 2082800 w 2370667"/>
              <a:gd name="connsiteY28" fmla="*/ 1303866 h 2150533"/>
              <a:gd name="connsiteX29" fmla="*/ 2065867 w 2370667"/>
              <a:gd name="connsiteY29" fmla="*/ 1236133 h 2150533"/>
              <a:gd name="connsiteX30" fmla="*/ 1998133 w 2370667"/>
              <a:gd name="connsiteY30" fmla="*/ 1066800 h 2150533"/>
              <a:gd name="connsiteX31" fmla="*/ 1964267 w 2370667"/>
              <a:gd name="connsiteY31" fmla="*/ 965200 h 2150533"/>
              <a:gd name="connsiteX32" fmla="*/ 1981200 w 2370667"/>
              <a:gd name="connsiteY32" fmla="*/ 897466 h 2150533"/>
              <a:gd name="connsiteX33" fmla="*/ 2032000 w 2370667"/>
              <a:gd name="connsiteY33" fmla="*/ 711200 h 2150533"/>
              <a:gd name="connsiteX34" fmla="*/ 1930400 w 2370667"/>
              <a:gd name="connsiteY34" fmla="*/ 220133 h 2150533"/>
              <a:gd name="connsiteX35" fmla="*/ 1761067 w 2370667"/>
              <a:gd name="connsiteY35" fmla="*/ 67733 h 2150533"/>
              <a:gd name="connsiteX36" fmla="*/ 1557867 w 2370667"/>
              <a:gd name="connsiteY36" fmla="*/ 135466 h 2150533"/>
              <a:gd name="connsiteX37" fmla="*/ 1540933 w 2370667"/>
              <a:gd name="connsiteY37" fmla="*/ 169333 h 2150533"/>
              <a:gd name="connsiteX38" fmla="*/ 1337733 w 2370667"/>
              <a:gd name="connsiteY38" fmla="*/ 237066 h 2150533"/>
              <a:gd name="connsiteX39" fmla="*/ 1202267 w 2370667"/>
              <a:gd name="connsiteY39" fmla="*/ 304800 h 2150533"/>
              <a:gd name="connsiteX40" fmla="*/ 1134533 w 2370667"/>
              <a:gd name="connsiteY40" fmla="*/ 338666 h 2150533"/>
              <a:gd name="connsiteX41" fmla="*/ 1066800 w 2370667"/>
              <a:gd name="connsiteY41" fmla="*/ 338666 h 2150533"/>
              <a:gd name="connsiteX42" fmla="*/ 778933 w 2370667"/>
              <a:gd name="connsiteY42" fmla="*/ 406400 h 2150533"/>
              <a:gd name="connsiteX43" fmla="*/ 491067 w 2370667"/>
              <a:gd name="connsiteY43" fmla="*/ 355600 h 2150533"/>
              <a:gd name="connsiteX44" fmla="*/ 270933 w 2370667"/>
              <a:gd name="connsiteY44" fmla="*/ 338666 h 2150533"/>
              <a:gd name="connsiteX45" fmla="*/ 237067 w 2370667"/>
              <a:gd name="connsiteY45" fmla="*/ 321733 h 2150533"/>
              <a:gd name="connsiteX46" fmla="*/ 237067 w 2370667"/>
              <a:gd name="connsiteY46" fmla="*/ 321733 h 2150533"/>
              <a:gd name="connsiteX47" fmla="*/ 101600 w 2370667"/>
              <a:gd name="connsiteY47" fmla="*/ 84666 h 215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70667" h="2150533">
                <a:moveTo>
                  <a:pt x="101600" y="84666"/>
                </a:moveTo>
                <a:lnTo>
                  <a:pt x="2015067" y="0"/>
                </a:lnTo>
                <a:lnTo>
                  <a:pt x="2370667" y="440266"/>
                </a:lnTo>
                <a:lnTo>
                  <a:pt x="2370667" y="575733"/>
                </a:lnTo>
                <a:lnTo>
                  <a:pt x="2319867" y="795866"/>
                </a:lnTo>
                <a:lnTo>
                  <a:pt x="2252133" y="999066"/>
                </a:lnTo>
                <a:lnTo>
                  <a:pt x="2252133" y="999066"/>
                </a:lnTo>
                <a:lnTo>
                  <a:pt x="2319867" y="1422400"/>
                </a:lnTo>
                <a:lnTo>
                  <a:pt x="2319867" y="1896533"/>
                </a:lnTo>
                <a:lnTo>
                  <a:pt x="2082800" y="2150533"/>
                </a:lnTo>
                <a:lnTo>
                  <a:pt x="1388533" y="2099733"/>
                </a:lnTo>
                <a:cubicBezTo>
                  <a:pt x="1202351" y="2081115"/>
                  <a:pt x="1275926" y="2082800"/>
                  <a:pt x="1168400" y="2082800"/>
                </a:cubicBezTo>
                <a:lnTo>
                  <a:pt x="812800" y="2015066"/>
                </a:lnTo>
                <a:lnTo>
                  <a:pt x="592667" y="2015066"/>
                </a:lnTo>
                <a:lnTo>
                  <a:pt x="423333" y="2015066"/>
                </a:lnTo>
                <a:cubicBezTo>
                  <a:pt x="276049" y="1959834"/>
                  <a:pt x="331002" y="1985833"/>
                  <a:pt x="254000" y="1947333"/>
                </a:cubicBezTo>
                <a:lnTo>
                  <a:pt x="152400" y="1896533"/>
                </a:lnTo>
                <a:lnTo>
                  <a:pt x="0" y="1693333"/>
                </a:lnTo>
                <a:lnTo>
                  <a:pt x="135467" y="1676400"/>
                </a:lnTo>
                <a:cubicBezTo>
                  <a:pt x="304397" y="1638860"/>
                  <a:pt x="235828" y="1642533"/>
                  <a:pt x="338667" y="1642533"/>
                </a:cubicBezTo>
                <a:lnTo>
                  <a:pt x="389467" y="1642533"/>
                </a:lnTo>
                <a:lnTo>
                  <a:pt x="524933" y="1642533"/>
                </a:lnTo>
                <a:lnTo>
                  <a:pt x="1066800" y="1642533"/>
                </a:lnTo>
                <a:lnTo>
                  <a:pt x="1270000" y="1642533"/>
                </a:lnTo>
                <a:lnTo>
                  <a:pt x="1845733" y="1557866"/>
                </a:lnTo>
                <a:cubicBezTo>
                  <a:pt x="2037533" y="1538686"/>
                  <a:pt x="1958341" y="1540933"/>
                  <a:pt x="2082800" y="1540933"/>
                </a:cubicBezTo>
                <a:lnTo>
                  <a:pt x="2218267" y="1490133"/>
                </a:lnTo>
                <a:cubicBezTo>
                  <a:pt x="2190045" y="1444977"/>
                  <a:pt x="2164920" y="1397731"/>
                  <a:pt x="2133600" y="1354666"/>
                </a:cubicBezTo>
                <a:cubicBezTo>
                  <a:pt x="2119515" y="1335299"/>
                  <a:pt x="2094681" y="1324658"/>
                  <a:pt x="2082800" y="1303866"/>
                </a:cubicBezTo>
                <a:cubicBezTo>
                  <a:pt x="2071254" y="1283660"/>
                  <a:pt x="2072554" y="1258424"/>
                  <a:pt x="2065867" y="1236133"/>
                </a:cubicBezTo>
                <a:cubicBezTo>
                  <a:pt x="2034480" y="1131511"/>
                  <a:pt x="2040567" y="1151666"/>
                  <a:pt x="1998133" y="1066800"/>
                </a:cubicBezTo>
                <a:cubicBezTo>
                  <a:pt x="1979635" y="974306"/>
                  <a:pt x="2001551" y="1002484"/>
                  <a:pt x="1964267" y="965200"/>
                </a:cubicBezTo>
                <a:lnTo>
                  <a:pt x="1981200" y="897466"/>
                </a:lnTo>
                <a:lnTo>
                  <a:pt x="2032000" y="711200"/>
                </a:lnTo>
                <a:lnTo>
                  <a:pt x="1930400" y="220133"/>
                </a:lnTo>
                <a:lnTo>
                  <a:pt x="1761067" y="67733"/>
                </a:lnTo>
                <a:cubicBezTo>
                  <a:pt x="1691924" y="83098"/>
                  <a:pt x="1611637" y="81696"/>
                  <a:pt x="1557867" y="135466"/>
                </a:cubicBezTo>
                <a:cubicBezTo>
                  <a:pt x="1548942" y="144391"/>
                  <a:pt x="1546578" y="158044"/>
                  <a:pt x="1540933" y="169333"/>
                </a:cubicBezTo>
                <a:lnTo>
                  <a:pt x="1337733" y="237066"/>
                </a:lnTo>
                <a:cubicBezTo>
                  <a:pt x="1292578" y="259644"/>
                  <a:pt x="1246588" y="280625"/>
                  <a:pt x="1202267" y="304800"/>
                </a:cubicBezTo>
                <a:cubicBezTo>
                  <a:pt x="1134439" y="341797"/>
                  <a:pt x="1175238" y="338666"/>
                  <a:pt x="1134533" y="338666"/>
                </a:cubicBezTo>
                <a:lnTo>
                  <a:pt x="1066800" y="338666"/>
                </a:lnTo>
                <a:lnTo>
                  <a:pt x="778933" y="406400"/>
                </a:lnTo>
                <a:cubicBezTo>
                  <a:pt x="682978" y="389467"/>
                  <a:pt x="588218" y="363073"/>
                  <a:pt x="491067" y="355600"/>
                </a:cubicBezTo>
                <a:cubicBezTo>
                  <a:pt x="417689" y="349955"/>
                  <a:pt x="343882" y="348393"/>
                  <a:pt x="270933" y="338666"/>
                </a:cubicBezTo>
                <a:cubicBezTo>
                  <a:pt x="258423" y="336998"/>
                  <a:pt x="248356" y="327377"/>
                  <a:pt x="237067" y="321733"/>
                </a:cubicBezTo>
                <a:lnTo>
                  <a:pt x="237067" y="321733"/>
                </a:lnTo>
                <a:lnTo>
                  <a:pt x="101600" y="8466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885E23CA-849C-4ECE-82C1-2027F88171AD}"/>
              </a:ext>
            </a:extLst>
          </p:cNvPr>
          <p:cNvSpPr/>
          <p:nvPr/>
        </p:nvSpPr>
        <p:spPr>
          <a:xfrm>
            <a:off x="7219841" y="4245569"/>
            <a:ext cx="806905" cy="2159000"/>
          </a:xfrm>
          <a:custGeom>
            <a:avLst/>
            <a:gdLst>
              <a:gd name="connsiteX0" fmla="*/ 0 w 806905"/>
              <a:gd name="connsiteY0" fmla="*/ 82550 h 2159000"/>
              <a:gd name="connsiteX1" fmla="*/ 190500 w 806905"/>
              <a:gd name="connsiteY1" fmla="*/ 342900 h 2159000"/>
              <a:gd name="connsiteX2" fmla="*/ 279400 w 806905"/>
              <a:gd name="connsiteY2" fmla="*/ 590550 h 2159000"/>
              <a:gd name="connsiteX3" fmla="*/ 260350 w 806905"/>
              <a:gd name="connsiteY3" fmla="*/ 831850 h 2159000"/>
              <a:gd name="connsiteX4" fmla="*/ 247650 w 806905"/>
              <a:gd name="connsiteY4" fmla="*/ 889000 h 2159000"/>
              <a:gd name="connsiteX5" fmla="*/ 203200 w 806905"/>
              <a:gd name="connsiteY5" fmla="*/ 933450 h 2159000"/>
              <a:gd name="connsiteX6" fmla="*/ 196850 w 806905"/>
              <a:gd name="connsiteY6" fmla="*/ 946150 h 2159000"/>
              <a:gd name="connsiteX7" fmla="*/ 158750 w 806905"/>
              <a:gd name="connsiteY7" fmla="*/ 990600 h 2159000"/>
              <a:gd name="connsiteX8" fmla="*/ 88900 w 806905"/>
              <a:gd name="connsiteY8" fmla="*/ 1098550 h 2159000"/>
              <a:gd name="connsiteX9" fmla="*/ 57150 w 806905"/>
              <a:gd name="connsiteY9" fmla="*/ 1377950 h 2159000"/>
              <a:gd name="connsiteX10" fmla="*/ 101600 w 806905"/>
              <a:gd name="connsiteY10" fmla="*/ 1612900 h 2159000"/>
              <a:gd name="connsiteX11" fmla="*/ 95250 w 806905"/>
              <a:gd name="connsiteY11" fmla="*/ 1746250 h 2159000"/>
              <a:gd name="connsiteX12" fmla="*/ 127000 w 806905"/>
              <a:gd name="connsiteY12" fmla="*/ 1936750 h 2159000"/>
              <a:gd name="connsiteX13" fmla="*/ 127000 w 806905"/>
              <a:gd name="connsiteY13" fmla="*/ 2044700 h 2159000"/>
              <a:gd name="connsiteX14" fmla="*/ 114300 w 806905"/>
              <a:gd name="connsiteY14" fmla="*/ 2120900 h 2159000"/>
              <a:gd name="connsiteX15" fmla="*/ 342900 w 806905"/>
              <a:gd name="connsiteY15" fmla="*/ 2159000 h 2159000"/>
              <a:gd name="connsiteX16" fmla="*/ 488950 w 806905"/>
              <a:gd name="connsiteY16" fmla="*/ 2159000 h 2159000"/>
              <a:gd name="connsiteX17" fmla="*/ 609600 w 806905"/>
              <a:gd name="connsiteY17" fmla="*/ 1771650 h 2159000"/>
              <a:gd name="connsiteX18" fmla="*/ 635000 w 806905"/>
              <a:gd name="connsiteY18" fmla="*/ 1714500 h 2159000"/>
              <a:gd name="connsiteX19" fmla="*/ 793750 w 806905"/>
              <a:gd name="connsiteY19" fmla="*/ 838200 h 2159000"/>
              <a:gd name="connsiteX20" fmla="*/ 806450 w 806905"/>
              <a:gd name="connsiteY20" fmla="*/ 698500 h 2159000"/>
              <a:gd name="connsiteX21" fmla="*/ 787400 w 806905"/>
              <a:gd name="connsiteY21" fmla="*/ 546100 h 2159000"/>
              <a:gd name="connsiteX22" fmla="*/ 749300 w 806905"/>
              <a:gd name="connsiteY22" fmla="*/ 419100 h 2159000"/>
              <a:gd name="connsiteX23" fmla="*/ 723900 w 806905"/>
              <a:gd name="connsiteY23" fmla="*/ 317500 h 2159000"/>
              <a:gd name="connsiteX24" fmla="*/ 711200 w 806905"/>
              <a:gd name="connsiteY24" fmla="*/ 292100 h 2159000"/>
              <a:gd name="connsiteX25" fmla="*/ 615950 w 806905"/>
              <a:gd name="connsiteY25" fmla="*/ 63500 h 2159000"/>
              <a:gd name="connsiteX26" fmla="*/ 381000 w 806905"/>
              <a:gd name="connsiteY26" fmla="*/ 0 h 2159000"/>
              <a:gd name="connsiteX27" fmla="*/ 0 w 806905"/>
              <a:gd name="connsiteY27" fmla="*/ 8255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06905" h="2159000">
                <a:moveTo>
                  <a:pt x="0" y="82550"/>
                </a:moveTo>
                <a:lnTo>
                  <a:pt x="190500" y="342900"/>
                </a:lnTo>
                <a:lnTo>
                  <a:pt x="279400" y="590550"/>
                </a:lnTo>
                <a:lnTo>
                  <a:pt x="260350" y="831850"/>
                </a:lnTo>
                <a:cubicBezTo>
                  <a:pt x="256117" y="850900"/>
                  <a:pt x="255337" y="871063"/>
                  <a:pt x="247650" y="889000"/>
                </a:cubicBezTo>
                <a:cubicBezTo>
                  <a:pt x="228529" y="933615"/>
                  <a:pt x="227307" y="909343"/>
                  <a:pt x="203200" y="933450"/>
                </a:cubicBezTo>
                <a:cubicBezTo>
                  <a:pt x="199853" y="936797"/>
                  <a:pt x="198967" y="941917"/>
                  <a:pt x="196850" y="946150"/>
                </a:cubicBezTo>
                <a:lnTo>
                  <a:pt x="158750" y="990600"/>
                </a:lnTo>
                <a:lnTo>
                  <a:pt x="88900" y="1098550"/>
                </a:lnTo>
                <a:lnTo>
                  <a:pt x="57150" y="1377950"/>
                </a:lnTo>
                <a:lnTo>
                  <a:pt x="101600" y="1612900"/>
                </a:lnTo>
                <a:lnTo>
                  <a:pt x="95250" y="1746250"/>
                </a:lnTo>
                <a:lnTo>
                  <a:pt x="127000" y="1936750"/>
                </a:lnTo>
                <a:lnTo>
                  <a:pt x="127000" y="2044700"/>
                </a:lnTo>
                <a:lnTo>
                  <a:pt x="114300" y="2120900"/>
                </a:lnTo>
                <a:lnTo>
                  <a:pt x="342900" y="2159000"/>
                </a:lnTo>
                <a:lnTo>
                  <a:pt x="488950" y="2159000"/>
                </a:lnTo>
                <a:lnTo>
                  <a:pt x="609600" y="1771650"/>
                </a:lnTo>
                <a:lnTo>
                  <a:pt x="635000" y="1714500"/>
                </a:lnTo>
                <a:lnTo>
                  <a:pt x="793750" y="838200"/>
                </a:lnTo>
                <a:cubicBezTo>
                  <a:pt x="810615" y="745442"/>
                  <a:pt x="806450" y="792015"/>
                  <a:pt x="806450" y="698500"/>
                </a:cubicBezTo>
                <a:lnTo>
                  <a:pt x="787400" y="546100"/>
                </a:lnTo>
                <a:cubicBezTo>
                  <a:pt x="756328" y="375205"/>
                  <a:pt x="797210" y="568819"/>
                  <a:pt x="749300" y="419100"/>
                </a:cubicBezTo>
                <a:cubicBezTo>
                  <a:pt x="738661" y="385852"/>
                  <a:pt x="733931" y="350937"/>
                  <a:pt x="723900" y="317500"/>
                </a:cubicBezTo>
                <a:cubicBezTo>
                  <a:pt x="721180" y="308433"/>
                  <a:pt x="711200" y="292100"/>
                  <a:pt x="711200" y="292100"/>
                </a:cubicBezTo>
                <a:lnTo>
                  <a:pt x="615950" y="63500"/>
                </a:lnTo>
                <a:lnTo>
                  <a:pt x="381000" y="0"/>
                </a:lnTo>
                <a:lnTo>
                  <a:pt x="0" y="8255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3A1860FB-5F85-46D5-B84B-5035A5540BAE}"/>
              </a:ext>
            </a:extLst>
          </p:cNvPr>
          <p:cNvSpPr/>
          <p:nvPr/>
        </p:nvSpPr>
        <p:spPr>
          <a:xfrm>
            <a:off x="5029200" y="4524375"/>
            <a:ext cx="1857375" cy="1152525"/>
          </a:xfrm>
          <a:custGeom>
            <a:avLst/>
            <a:gdLst>
              <a:gd name="connsiteX0" fmla="*/ 0 w 1857375"/>
              <a:gd name="connsiteY0" fmla="*/ 209550 h 1152525"/>
              <a:gd name="connsiteX1" fmla="*/ 314325 w 1857375"/>
              <a:gd name="connsiteY1" fmla="*/ 361950 h 1152525"/>
              <a:gd name="connsiteX2" fmla="*/ 1562100 w 1857375"/>
              <a:gd name="connsiteY2" fmla="*/ 1104900 h 1152525"/>
              <a:gd name="connsiteX3" fmla="*/ 1857375 w 1857375"/>
              <a:gd name="connsiteY3" fmla="*/ 1152525 h 1152525"/>
              <a:gd name="connsiteX4" fmla="*/ 1771650 w 1857375"/>
              <a:gd name="connsiteY4" fmla="*/ 876300 h 1152525"/>
              <a:gd name="connsiteX5" fmla="*/ 1704975 w 1857375"/>
              <a:gd name="connsiteY5" fmla="*/ 561975 h 1152525"/>
              <a:gd name="connsiteX6" fmla="*/ 1704975 w 1857375"/>
              <a:gd name="connsiteY6" fmla="*/ 285750 h 1152525"/>
              <a:gd name="connsiteX7" fmla="*/ 1676400 w 1857375"/>
              <a:gd name="connsiteY7" fmla="*/ 180975 h 1152525"/>
              <a:gd name="connsiteX8" fmla="*/ 1628775 w 1857375"/>
              <a:gd name="connsiteY8" fmla="*/ 38100 h 1152525"/>
              <a:gd name="connsiteX9" fmla="*/ 1543050 w 1857375"/>
              <a:gd name="connsiteY9" fmla="*/ 0 h 1152525"/>
              <a:gd name="connsiteX10" fmla="*/ 1266825 w 1857375"/>
              <a:gd name="connsiteY10" fmla="*/ 152400 h 1152525"/>
              <a:gd name="connsiteX11" fmla="*/ 1162050 w 1857375"/>
              <a:gd name="connsiteY11" fmla="*/ 209550 h 1152525"/>
              <a:gd name="connsiteX12" fmla="*/ 1114425 w 1857375"/>
              <a:gd name="connsiteY12" fmla="*/ 219075 h 1152525"/>
              <a:gd name="connsiteX13" fmla="*/ 838200 w 1857375"/>
              <a:gd name="connsiteY13" fmla="*/ 276225 h 1152525"/>
              <a:gd name="connsiteX14" fmla="*/ 695325 w 1857375"/>
              <a:gd name="connsiteY14" fmla="*/ 276225 h 1152525"/>
              <a:gd name="connsiteX15" fmla="*/ 457200 w 1857375"/>
              <a:gd name="connsiteY15" fmla="*/ 276225 h 1152525"/>
              <a:gd name="connsiteX16" fmla="*/ 161925 w 1857375"/>
              <a:gd name="connsiteY16" fmla="*/ 266700 h 1152525"/>
              <a:gd name="connsiteX17" fmla="*/ 0 w 1857375"/>
              <a:gd name="connsiteY17" fmla="*/ 209550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57375" h="1152525">
                <a:moveTo>
                  <a:pt x="0" y="209550"/>
                </a:moveTo>
                <a:lnTo>
                  <a:pt x="314325" y="361950"/>
                </a:lnTo>
                <a:lnTo>
                  <a:pt x="1562100" y="1104900"/>
                </a:lnTo>
                <a:lnTo>
                  <a:pt x="1857375" y="1152525"/>
                </a:lnTo>
                <a:lnTo>
                  <a:pt x="1771650" y="876300"/>
                </a:lnTo>
                <a:lnTo>
                  <a:pt x="1704975" y="561975"/>
                </a:lnTo>
                <a:lnTo>
                  <a:pt x="1704975" y="285750"/>
                </a:lnTo>
                <a:lnTo>
                  <a:pt x="1676400" y="180975"/>
                </a:lnTo>
                <a:lnTo>
                  <a:pt x="1628775" y="38100"/>
                </a:lnTo>
                <a:lnTo>
                  <a:pt x="1543050" y="0"/>
                </a:lnTo>
                <a:lnTo>
                  <a:pt x="1266825" y="152400"/>
                </a:lnTo>
                <a:cubicBezTo>
                  <a:pt x="1219893" y="181732"/>
                  <a:pt x="1206376" y="198468"/>
                  <a:pt x="1162050" y="209550"/>
                </a:cubicBezTo>
                <a:cubicBezTo>
                  <a:pt x="1146344" y="213477"/>
                  <a:pt x="1114425" y="219075"/>
                  <a:pt x="1114425" y="219075"/>
                </a:cubicBezTo>
                <a:lnTo>
                  <a:pt x="838200" y="276225"/>
                </a:lnTo>
                <a:lnTo>
                  <a:pt x="695325" y="276225"/>
                </a:lnTo>
                <a:lnTo>
                  <a:pt x="457200" y="276225"/>
                </a:lnTo>
                <a:lnTo>
                  <a:pt x="161925" y="266700"/>
                </a:lnTo>
                <a:lnTo>
                  <a:pt x="0" y="20955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2930FD6F-979A-4A34-86DC-6C67F59235DC}"/>
              </a:ext>
            </a:extLst>
          </p:cNvPr>
          <p:cNvSpPr/>
          <p:nvPr/>
        </p:nvSpPr>
        <p:spPr>
          <a:xfrm>
            <a:off x="5010150" y="4914900"/>
            <a:ext cx="1343025" cy="847725"/>
          </a:xfrm>
          <a:custGeom>
            <a:avLst/>
            <a:gdLst>
              <a:gd name="connsiteX0" fmla="*/ 19050 w 1343025"/>
              <a:gd name="connsiteY0" fmla="*/ 0 h 847725"/>
              <a:gd name="connsiteX1" fmla="*/ 0 w 1343025"/>
              <a:gd name="connsiteY1" fmla="*/ 685800 h 847725"/>
              <a:gd name="connsiteX2" fmla="*/ 9525 w 1343025"/>
              <a:gd name="connsiteY2" fmla="*/ 828675 h 847725"/>
              <a:gd name="connsiteX3" fmla="*/ 514350 w 1343025"/>
              <a:gd name="connsiteY3" fmla="*/ 809625 h 847725"/>
              <a:gd name="connsiteX4" fmla="*/ 647700 w 1343025"/>
              <a:gd name="connsiteY4" fmla="*/ 819150 h 847725"/>
              <a:gd name="connsiteX5" fmla="*/ 914400 w 1343025"/>
              <a:gd name="connsiteY5" fmla="*/ 847725 h 847725"/>
              <a:gd name="connsiteX6" fmla="*/ 1314450 w 1343025"/>
              <a:gd name="connsiteY6" fmla="*/ 847725 h 847725"/>
              <a:gd name="connsiteX7" fmla="*/ 1343025 w 1343025"/>
              <a:gd name="connsiteY7" fmla="*/ 847725 h 847725"/>
              <a:gd name="connsiteX8" fmla="*/ 1343025 w 1343025"/>
              <a:gd name="connsiteY8" fmla="*/ 847725 h 847725"/>
              <a:gd name="connsiteX9" fmla="*/ 1123950 w 1343025"/>
              <a:gd name="connsiteY9" fmla="*/ 695325 h 847725"/>
              <a:gd name="connsiteX10" fmla="*/ 914400 w 1343025"/>
              <a:gd name="connsiteY10" fmla="*/ 485775 h 847725"/>
              <a:gd name="connsiteX11" fmla="*/ 695325 w 1343025"/>
              <a:gd name="connsiteY11" fmla="*/ 304800 h 847725"/>
              <a:gd name="connsiteX12" fmla="*/ 447675 w 1343025"/>
              <a:gd name="connsiteY12" fmla="*/ 161925 h 847725"/>
              <a:gd name="connsiteX13" fmla="*/ 257175 w 1343025"/>
              <a:gd name="connsiteY13" fmla="*/ 19050 h 847725"/>
              <a:gd name="connsiteX14" fmla="*/ 19050 w 1343025"/>
              <a:gd name="connsiteY14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43025" h="847725">
                <a:moveTo>
                  <a:pt x="19050" y="0"/>
                </a:moveTo>
                <a:lnTo>
                  <a:pt x="0" y="685800"/>
                </a:lnTo>
                <a:lnTo>
                  <a:pt x="9525" y="828675"/>
                </a:lnTo>
                <a:lnTo>
                  <a:pt x="514350" y="809625"/>
                </a:lnTo>
                <a:cubicBezTo>
                  <a:pt x="622237" y="820414"/>
                  <a:pt x="577692" y="819150"/>
                  <a:pt x="647700" y="819150"/>
                </a:cubicBezTo>
                <a:lnTo>
                  <a:pt x="914400" y="847725"/>
                </a:lnTo>
                <a:lnTo>
                  <a:pt x="1314450" y="847725"/>
                </a:lnTo>
                <a:lnTo>
                  <a:pt x="1343025" y="847725"/>
                </a:lnTo>
                <a:lnTo>
                  <a:pt x="1343025" y="847725"/>
                </a:lnTo>
                <a:lnTo>
                  <a:pt x="1123950" y="695325"/>
                </a:lnTo>
                <a:lnTo>
                  <a:pt x="914400" y="485775"/>
                </a:lnTo>
                <a:lnTo>
                  <a:pt x="695325" y="304800"/>
                </a:lnTo>
                <a:lnTo>
                  <a:pt x="447675" y="161925"/>
                </a:lnTo>
                <a:lnTo>
                  <a:pt x="257175" y="19050"/>
                </a:lnTo>
                <a:lnTo>
                  <a:pt x="19050" y="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58E1CD0-8747-4A3A-82CA-12630EFD754A}"/>
              </a:ext>
            </a:extLst>
          </p:cNvPr>
          <p:cNvCxnSpPr>
            <a:cxnSpLocks/>
          </p:cNvCxnSpPr>
          <p:nvPr/>
        </p:nvCxnSpPr>
        <p:spPr>
          <a:xfrm>
            <a:off x="4980517" y="6121401"/>
            <a:ext cx="3200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FBEF20F-B04E-4CEE-9230-165193615833}"/>
              </a:ext>
            </a:extLst>
          </p:cNvPr>
          <p:cNvCxnSpPr>
            <a:cxnSpLocks/>
          </p:cNvCxnSpPr>
          <p:nvPr/>
        </p:nvCxnSpPr>
        <p:spPr>
          <a:xfrm flipV="1">
            <a:off x="5598583" y="3920067"/>
            <a:ext cx="0" cy="2616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9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6" grpId="0"/>
      <p:bldP spid="17" grpId="0"/>
      <p:bldP spid="18" grpId="0"/>
      <p:bldP spid="23" grpId="0" animBg="1"/>
      <p:bldP spid="25" grpId="0" animBg="1"/>
      <p:bldP spid="26" grpId="0" animBg="1"/>
      <p:bldP spid="2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InfoGAN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54385" y="2345081"/>
            <a:ext cx="120396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4092982" y="3873701"/>
            <a:ext cx="1393624" cy="9607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4782028" y="3254523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  <a:endCxn id="18" idx="1"/>
          </p:cNvCxnSpPr>
          <p:nvPr/>
        </p:nvCxnSpPr>
        <p:spPr>
          <a:xfrm>
            <a:off x="7227354" y="2852657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35996" y="2621824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404404" y="2345081"/>
            <a:ext cx="1539240" cy="9607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>
            <a:off x="1969397" y="2819866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155030" y="2607167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890426" y="2345081"/>
            <a:ext cx="316008" cy="91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1578250" y="2775816"/>
            <a:ext cx="316008" cy="4929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z’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1563736" y="2330585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3998170" y="2837999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41875" y="2432964"/>
            <a:ext cx="674126" cy="773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4789814" y="4919328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4620934" y="5558316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1969397" y="5197876"/>
            <a:ext cx="282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 the code c that generates x</a:t>
            </a:r>
            <a:endParaRPr lang="zh-TW" altLang="en-US" sz="2400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5287687" y="2833892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28650" y="2046513"/>
            <a:ext cx="4930321" cy="4209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844541" y="3880348"/>
            <a:ext cx="1516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“Auto-encoder”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589726" y="4003458"/>
            <a:ext cx="1883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Parameter </a:t>
            </a:r>
          </a:p>
          <a:p>
            <a:pPr algn="ctr"/>
            <a:r>
              <a:rPr lang="en-US" altLang="zh-TW" sz="2400" dirty="0"/>
              <a:t>sharing</a:t>
            </a:r>
            <a:endParaRPr lang="zh-TW" altLang="en-US" sz="2400" dirty="0"/>
          </a:p>
        </p:txBody>
      </p:sp>
      <p:cxnSp>
        <p:nvCxnSpPr>
          <p:cNvPr id="47" name="直線單箭頭接點 46"/>
          <p:cNvCxnSpPr>
            <a:cxnSpLocks/>
            <a:stCxn id="4" idx="2"/>
          </p:cNvCxnSpPr>
          <p:nvPr/>
        </p:nvCxnSpPr>
        <p:spPr>
          <a:xfrm>
            <a:off x="6556365" y="3305835"/>
            <a:ext cx="395978" cy="63274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5391794" y="4317665"/>
            <a:ext cx="1362560" cy="3641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51057" y="4864828"/>
            <a:ext cx="2361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(only the last layer is different)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B024DA-9E09-4FAB-82BE-EE8FDF710BA4}"/>
              </a:ext>
            </a:extLst>
          </p:cNvPr>
          <p:cNvSpPr txBox="1"/>
          <p:nvPr/>
        </p:nvSpPr>
        <p:spPr>
          <a:xfrm>
            <a:off x="2594491" y="3264648"/>
            <a:ext cx="12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C0978A-30FC-45D1-AD30-0288E5FC2CCB}"/>
              </a:ext>
            </a:extLst>
          </p:cNvPr>
          <p:cNvSpPr txBox="1"/>
          <p:nvPr/>
        </p:nvSpPr>
        <p:spPr>
          <a:xfrm>
            <a:off x="2894538" y="4184215"/>
            <a:ext cx="12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547BB76-4729-4660-A2DF-6EB4766B7BB4}"/>
              </a:ext>
            </a:extLst>
          </p:cNvPr>
          <p:cNvCxnSpPr>
            <a:cxnSpLocks/>
          </p:cNvCxnSpPr>
          <p:nvPr/>
        </p:nvCxnSpPr>
        <p:spPr>
          <a:xfrm flipH="1">
            <a:off x="2084452" y="3547308"/>
            <a:ext cx="538097" cy="450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3B2BB1C-7F7E-4FAE-8C14-5CDAC0CF49AC}"/>
              </a:ext>
            </a:extLst>
          </p:cNvPr>
          <p:cNvCxnSpPr>
            <a:cxnSpLocks/>
            <a:stCxn id="27" idx="1"/>
            <a:endCxn id="45" idx="3"/>
          </p:cNvCxnSpPr>
          <p:nvPr/>
        </p:nvCxnSpPr>
        <p:spPr>
          <a:xfrm flipH="1" flipV="1">
            <a:off x="2360816" y="4357402"/>
            <a:ext cx="533722" cy="57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8" grpId="0"/>
      <p:bldP spid="5" grpId="0" animBg="1"/>
      <p:bldP spid="9" grpId="0"/>
      <p:bldP spid="20" grpId="0" animBg="1"/>
      <p:bldP spid="21" grpId="0" animBg="1"/>
      <p:bldP spid="22" grpId="0" animBg="1"/>
      <p:bldP spid="25" grpId="0" animBg="1"/>
      <p:bldP spid="40" grpId="0" animBg="1"/>
      <p:bldP spid="41" grpId="0"/>
      <p:bldP spid="44" grpId="0" animBg="1"/>
      <p:bldP spid="45" grpId="0"/>
      <p:bldP spid="46" grpId="0"/>
      <p:bldP spid="26" grpId="0"/>
      <p:bldP spid="3" grpId="0"/>
      <p:bldP spid="2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InfoGAN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92982" y="3873701"/>
            <a:ext cx="1393624" cy="9607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4782028" y="3254523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404404" y="2345081"/>
            <a:ext cx="1539240" cy="9607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>
            <a:off x="1969397" y="2819866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155030" y="2607167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890426" y="2345081"/>
            <a:ext cx="316008" cy="91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1563859" y="2783549"/>
            <a:ext cx="316008" cy="4929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z’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1551733" y="2345081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3998170" y="2837999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41875" y="2432964"/>
            <a:ext cx="674126" cy="773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4789814" y="4919328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4620934" y="5558316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1969397" y="5197876"/>
            <a:ext cx="282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 the code c that generates x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628650" y="2046513"/>
            <a:ext cx="4930321" cy="4209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844541" y="3880348"/>
            <a:ext cx="1516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“Auto-encoder”</a:t>
            </a:r>
            <a:endParaRPr lang="zh-TW" altLang="en-US" sz="2800" b="1" i="1" u="sng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B024DA-9E09-4FAB-82BE-EE8FDF710BA4}"/>
              </a:ext>
            </a:extLst>
          </p:cNvPr>
          <p:cNvSpPr txBox="1"/>
          <p:nvPr/>
        </p:nvSpPr>
        <p:spPr>
          <a:xfrm>
            <a:off x="2594491" y="3264648"/>
            <a:ext cx="12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C0978A-30FC-45D1-AD30-0288E5FC2CCB}"/>
              </a:ext>
            </a:extLst>
          </p:cNvPr>
          <p:cNvSpPr txBox="1"/>
          <p:nvPr/>
        </p:nvSpPr>
        <p:spPr>
          <a:xfrm>
            <a:off x="2894538" y="4184215"/>
            <a:ext cx="12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547BB76-4729-4660-A2DF-6EB4766B7BB4}"/>
              </a:ext>
            </a:extLst>
          </p:cNvPr>
          <p:cNvCxnSpPr>
            <a:cxnSpLocks/>
          </p:cNvCxnSpPr>
          <p:nvPr/>
        </p:nvCxnSpPr>
        <p:spPr>
          <a:xfrm flipH="1">
            <a:off x="2084452" y="3547308"/>
            <a:ext cx="538097" cy="450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3B2BB1C-7F7E-4FAE-8C14-5CDAC0CF49AC}"/>
              </a:ext>
            </a:extLst>
          </p:cNvPr>
          <p:cNvCxnSpPr>
            <a:cxnSpLocks/>
            <a:stCxn id="27" idx="1"/>
            <a:endCxn id="45" idx="3"/>
          </p:cNvCxnSpPr>
          <p:nvPr/>
        </p:nvCxnSpPr>
        <p:spPr>
          <a:xfrm flipH="1" flipV="1">
            <a:off x="2360816" y="4357402"/>
            <a:ext cx="533722" cy="57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67768A6-D57F-41C0-A0C7-5DF8AEA492DE}"/>
              </a:ext>
            </a:extLst>
          </p:cNvPr>
          <p:cNvSpPr txBox="1"/>
          <p:nvPr/>
        </p:nvSpPr>
        <p:spPr>
          <a:xfrm>
            <a:off x="6075313" y="2446463"/>
            <a:ext cx="3003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 must have clear influence on x</a:t>
            </a:r>
            <a:endParaRPr lang="zh-TW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84C980-6EFA-4427-A3E5-6F00EA87D73B}"/>
              </a:ext>
            </a:extLst>
          </p:cNvPr>
          <p:cNvSpPr/>
          <p:nvPr/>
        </p:nvSpPr>
        <p:spPr>
          <a:xfrm>
            <a:off x="6075313" y="4113454"/>
            <a:ext cx="2706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The classifier can recover c from x.</a:t>
            </a:r>
            <a:endParaRPr lang="zh-TW" altLang="en-US" sz="2800" dirty="0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186281DC-5A9C-4A8F-A26E-35D7C67D2721}"/>
              </a:ext>
            </a:extLst>
          </p:cNvPr>
          <p:cNvSpPr/>
          <p:nvPr/>
        </p:nvSpPr>
        <p:spPr>
          <a:xfrm>
            <a:off x="1741714" y="1663634"/>
            <a:ext cx="5283200" cy="876365"/>
          </a:xfrm>
          <a:custGeom>
            <a:avLst/>
            <a:gdLst>
              <a:gd name="connsiteX0" fmla="*/ 0 w 5283200"/>
              <a:gd name="connsiteY0" fmla="*/ 869149 h 1043320"/>
              <a:gd name="connsiteX1" fmla="*/ 2249715 w 5283200"/>
              <a:gd name="connsiteY1" fmla="*/ 114406 h 1043320"/>
              <a:gd name="connsiteX2" fmla="*/ 3744686 w 5283200"/>
              <a:gd name="connsiteY2" fmla="*/ 99891 h 1043320"/>
              <a:gd name="connsiteX3" fmla="*/ 5283200 w 5283200"/>
              <a:gd name="connsiteY3" fmla="*/ 1043320 h 10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3200" h="1043320">
                <a:moveTo>
                  <a:pt x="0" y="869149"/>
                </a:moveTo>
                <a:cubicBezTo>
                  <a:pt x="812800" y="555882"/>
                  <a:pt x="1625601" y="242616"/>
                  <a:pt x="2249715" y="114406"/>
                </a:cubicBezTo>
                <a:cubicBezTo>
                  <a:pt x="2873829" y="-13804"/>
                  <a:pt x="3239105" y="-54928"/>
                  <a:pt x="3744686" y="99891"/>
                </a:cubicBezTo>
                <a:cubicBezTo>
                  <a:pt x="4250267" y="254710"/>
                  <a:pt x="4766733" y="649015"/>
                  <a:pt x="5283200" y="10433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7A08D86-47BB-4F02-B83C-DD142B403FA6}"/>
              </a:ext>
            </a:extLst>
          </p:cNvPr>
          <p:cNvCxnSpPr>
            <a:stCxn id="25" idx="3"/>
            <a:endCxn id="30" idx="1"/>
          </p:cNvCxnSpPr>
          <p:nvPr/>
        </p:nvCxnSpPr>
        <p:spPr>
          <a:xfrm>
            <a:off x="5116001" y="2819866"/>
            <a:ext cx="959312" cy="103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1F62418-964E-4068-B456-8E3D974D7715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5116001" y="2819866"/>
            <a:ext cx="959312" cy="17706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52685E3-71BF-4739-BE09-8A9A04EE02CF}"/>
              </a:ext>
            </a:extLst>
          </p:cNvPr>
          <p:cNvCxnSpPr>
            <a:cxnSpLocks/>
            <a:stCxn id="40" idx="3"/>
            <a:endCxn id="8" idx="1"/>
          </p:cNvCxnSpPr>
          <p:nvPr/>
        </p:nvCxnSpPr>
        <p:spPr>
          <a:xfrm flipV="1">
            <a:off x="4936942" y="4590508"/>
            <a:ext cx="1138371" cy="117232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8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" grpId="0"/>
      <p:bldP spid="15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4064</TotalTime>
  <Words>10511</Words>
  <Application>Microsoft Office PowerPoint</Application>
  <PresentationFormat>如螢幕大小 (4:3)</PresentationFormat>
  <Paragraphs>2719</Paragraphs>
  <Slides>225</Slides>
  <Notes>77</Notes>
  <HiddenSlides>0</HiddenSlides>
  <MMClips>2</MMClips>
  <ScaleCrop>false</ScaleCrop>
  <HeadingPairs>
    <vt:vector size="8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225</vt:i4>
      </vt:variant>
    </vt:vector>
  </HeadingPairs>
  <TitlesOfParts>
    <vt:vector size="246" baseType="lpstr">
      <vt:lpstr>Exchange Web</vt:lpstr>
      <vt:lpstr>ff4</vt:lpstr>
      <vt:lpstr>Helvetica Neue</vt:lpstr>
      <vt:lpstr>inherit</vt:lpstr>
      <vt:lpstr>Lucida Grande</vt:lpstr>
      <vt:lpstr>Sniglet</vt:lpstr>
      <vt:lpstr>Walter Turncoat</vt:lpstr>
      <vt:lpstr>微軟正黑體</vt:lpstr>
      <vt:lpstr>新細明體</vt:lpstr>
      <vt:lpstr>標楷體</vt:lpstr>
      <vt:lpstr>Arial</vt:lpstr>
      <vt:lpstr>Arial</vt:lpstr>
      <vt:lpstr>Calibri</vt:lpstr>
      <vt:lpstr>Calibri Light</vt:lpstr>
      <vt:lpstr>Cambria Math</vt:lpstr>
      <vt:lpstr>Comic Sans MS</vt:lpstr>
      <vt:lpstr>Helvetica</vt:lpstr>
      <vt:lpstr>Times New Roman</vt:lpstr>
      <vt:lpstr>Wingdings</vt:lpstr>
      <vt:lpstr>Office 佈景主題</vt:lpstr>
      <vt:lpstr>方程式</vt:lpstr>
      <vt:lpstr>Introduction of Generative Adversarial Network (GAN)</vt:lpstr>
      <vt:lpstr>Generative Adversarial Network (GAN)</vt:lpstr>
      <vt:lpstr>Yann LeCun’s comment</vt:lpstr>
      <vt:lpstr>Yann LeCun’s comment</vt:lpstr>
      <vt:lpstr>PowerPoint 簡報</vt:lpstr>
      <vt:lpstr>Creation</vt:lpstr>
      <vt:lpstr>Basic Idea of GAN</vt:lpstr>
      <vt:lpstr>Basic Idea of GAN</vt:lpstr>
      <vt:lpstr>Basic Idea of GAN</vt:lpstr>
      <vt:lpstr>Basic Idea of GAN</vt:lpstr>
      <vt:lpstr>Basic Idea of GAN</vt:lpstr>
      <vt:lpstr>Questions 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PowerPoint 簡報</vt:lpstr>
      <vt:lpstr>Outline</vt:lpstr>
      <vt:lpstr>Lecture I: Introduction of GAN</vt:lpstr>
      <vt:lpstr>Lecture I</vt:lpstr>
      <vt:lpstr>Structured Learning</vt:lpstr>
      <vt:lpstr>PowerPoint 簡報</vt:lpstr>
      <vt:lpstr>Output Sequence</vt:lpstr>
      <vt:lpstr>Output Matrix</vt:lpstr>
      <vt:lpstr>Decision Making and Control</vt:lpstr>
      <vt:lpstr>Why Structured Learning Interesting?</vt:lpstr>
      <vt:lpstr>Why Structured Learning Interesting?</vt:lpstr>
      <vt:lpstr>Structured Learning Approach</vt:lpstr>
      <vt:lpstr>Lecture I</vt:lpstr>
      <vt:lpstr>Generation</vt:lpstr>
      <vt:lpstr>So many questions ……</vt:lpstr>
      <vt:lpstr>Generator</vt:lpstr>
      <vt:lpstr>Generator</vt:lpstr>
      <vt:lpstr>Auto-encoder</vt:lpstr>
      <vt:lpstr>Auto-encoder - Example</vt:lpstr>
      <vt:lpstr>Auto-encoder</vt:lpstr>
      <vt:lpstr>Auto-encoder</vt:lpstr>
      <vt:lpstr>Auto-encoder</vt:lpstr>
      <vt:lpstr>Auto-encoder</vt:lpstr>
      <vt:lpstr>PowerPoint 簡報</vt:lpstr>
      <vt:lpstr>Why VAE?</vt:lpstr>
      <vt:lpstr>PowerPoint 簡報</vt:lpstr>
      <vt:lpstr>What do we miss?</vt:lpstr>
      <vt:lpstr>What do we miss?</vt:lpstr>
      <vt:lpstr>What do we miss?</vt:lpstr>
      <vt:lpstr>(Variational) Auto-encoder</vt:lpstr>
      <vt:lpstr>So many questions ……</vt:lpstr>
      <vt:lpstr>Discriminator </vt:lpstr>
      <vt:lpstr>Discriminator </vt:lpstr>
      <vt:lpstr>Discriminator </vt:lpstr>
      <vt:lpstr>Discriminator - Training</vt:lpstr>
      <vt:lpstr>Discriminator - Training</vt:lpstr>
      <vt:lpstr>Discriminator - Training</vt:lpstr>
      <vt:lpstr>Discriminator - Training</vt:lpstr>
      <vt:lpstr>Discriminator - Training</vt:lpstr>
      <vt:lpstr>PowerPoint 簡報</vt:lpstr>
      <vt:lpstr>Generator v.s. Discriminator</vt:lpstr>
      <vt:lpstr>So many questions ……</vt:lpstr>
      <vt:lpstr>Discriminator - Training</vt:lpstr>
      <vt:lpstr>Generating Negative Examples</vt:lpstr>
      <vt:lpstr>PowerPoint 簡報</vt:lpstr>
      <vt:lpstr>PowerPoint 簡報</vt:lpstr>
      <vt:lpstr>Benefit of GAN</vt:lpstr>
      <vt:lpstr>GAN</vt:lpstr>
      <vt:lpstr>Lecture I</vt:lpstr>
      <vt:lpstr>GAN</vt:lpstr>
      <vt:lpstr>Binary Classifier  as Discriminator</vt:lpstr>
      <vt:lpstr>Binary Classifier  as Discriminator</vt:lpstr>
      <vt:lpstr>Binary Classifier  as Discriminator</vt:lpstr>
      <vt:lpstr>Least Square GAN (LSGAN)</vt:lpstr>
      <vt:lpstr>WGAN</vt:lpstr>
      <vt:lpstr>WGAN</vt:lpstr>
      <vt:lpstr>WGAN</vt:lpstr>
      <vt:lpstr>PowerPoint 簡報</vt:lpstr>
      <vt:lpstr>PowerPoint 簡報</vt:lpstr>
      <vt:lpstr>Sentence Generation</vt:lpstr>
      <vt:lpstr>Sentence Generation</vt:lpstr>
      <vt:lpstr>PowerPoint 簡報</vt:lpstr>
      <vt:lpstr>W-GAN – 唐詩鍊成</vt:lpstr>
      <vt:lpstr>Loss-sensitive GAN (LSGAN)</vt:lpstr>
      <vt:lpstr>Energy-based GAN (EBGAN)</vt:lpstr>
      <vt:lpstr>EBGAN</vt:lpstr>
      <vt:lpstr>Mode Collapse  </vt:lpstr>
      <vt:lpstr>Missing Mode ?</vt:lpstr>
      <vt:lpstr>Missing Mode ?</vt:lpstr>
      <vt:lpstr>Ensemble</vt:lpstr>
      <vt:lpstr>Lecture II: Variants of GAN</vt:lpstr>
      <vt:lpstr>Lecture II</vt:lpstr>
      <vt:lpstr>Conditional Generation</vt:lpstr>
      <vt:lpstr>Conditional Generation</vt:lpstr>
      <vt:lpstr>Conditional Generation</vt:lpstr>
      <vt:lpstr>Modifying Input Code</vt:lpstr>
      <vt:lpstr>Conditional Generation</vt:lpstr>
      <vt:lpstr>InfoGAN</vt:lpstr>
      <vt:lpstr>What is InfoGAN?</vt:lpstr>
      <vt:lpstr>What is InfoGAN?</vt:lpstr>
      <vt:lpstr>PowerPoint 簡報</vt:lpstr>
      <vt:lpstr>PowerPoint 簡報</vt:lpstr>
      <vt:lpstr>Conditional Generation</vt:lpstr>
      <vt:lpstr>Connecting Code and Attribute</vt:lpstr>
      <vt:lpstr>GAN+Autoencoder</vt:lpstr>
      <vt:lpstr>PowerPoint 簡報</vt:lpstr>
      <vt:lpstr>Attribute Representation</vt:lpstr>
      <vt:lpstr>PowerPoint 簡報</vt:lpstr>
      <vt:lpstr>Conditional Generation</vt:lpstr>
      <vt:lpstr>Conditional Generation</vt:lpstr>
      <vt:lpstr>Conditional GAN</vt:lpstr>
      <vt:lpstr>Conditional GAN</vt:lpstr>
      <vt:lpstr>Conditional GAN</vt:lpstr>
      <vt:lpstr>Conditional GAN</vt:lpstr>
      <vt:lpstr>Conditional GAN</vt:lpstr>
      <vt:lpstr>Text to Image - Results</vt:lpstr>
      <vt:lpstr>Text to Image - Results</vt:lpstr>
      <vt:lpstr>Conditional GAN</vt:lpstr>
      <vt:lpstr>Data Collection</vt:lpstr>
      <vt:lpstr>Released Training Data</vt:lpstr>
      <vt:lpstr>Image-to-image</vt:lpstr>
      <vt:lpstr>Image-to-image</vt:lpstr>
      <vt:lpstr>Image-to-image</vt:lpstr>
      <vt:lpstr>Image super resolution</vt:lpstr>
      <vt:lpstr>Video Generation</vt:lpstr>
      <vt:lpstr>PowerPoint 簡報</vt:lpstr>
      <vt:lpstr>Speech Enhancement</vt:lpstr>
      <vt:lpstr>More about Speech Processing</vt:lpstr>
      <vt:lpstr>Conditional Generation</vt:lpstr>
      <vt:lpstr>Cycle GAN, Disco GAN</vt:lpstr>
      <vt:lpstr>Cycle GAN</vt:lpstr>
      <vt:lpstr>Cycle GAN</vt:lpstr>
      <vt:lpstr>Cycle GAN</vt:lpstr>
      <vt:lpstr>Conditional Generation</vt:lpstr>
      <vt:lpstr>Basic Idea</vt:lpstr>
      <vt:lpstr>Back to z</vt:lpstr>
      <vt:lpstr>Editing Photos</vt:lpstr>
      <vt:lpstr>Conditional Generation</vt:lpstr>
      <vt:lpstr>Domain Independent Features</vt:lpstr>
      <vt:lpstr>Domain Independent Features</vt:lpstr>
      <vt:lpstr>Domain Independent Features</vt:lpstr>
      <vt:lpstr>Domain-adversarial training</vt:lpstr>
      <vt:lpstr>Domain-adversarial training</vt:lpstr>
      <vt:lpstr>Domain-adversarial training</vt:lpstr>
      <vt:lpstr>Conditional Generation</vt:lpstr>
      <vt:lpstr>VAE-GAN</vt:lpstr>
      <vt:lpstr>BiGAN</vt:lpstr>
      <vt:lpstr>Lecture II</vt:lpstr>
      <vt:lpstr>Sentence Generation</vt:lpstr>
      <vt:lpstr>Sentence Generation</vt:lpstr>
      <vt:lpstr>Sentence Generation</vt:lpstr>
      <vt:lpstr>Sentence Generation</vt:lpstr>
      <vt:lpstr>Sentence Generation</vt:lpstr>
      <vt:lpstr>Sentence Generation - SeqGAN</vt:lpstr>
      <vt:lpstr>Conditional Generation</vt:lpstr>
      <vt:lpstr>Chat-bot with GAN</vt:lpstr>
      <vt:lpstr>PowerPoint 簡報</vt:lpstr>
      <vt:lpstr>Examples</vt:lpstr>
      <vt:lpstr>Lecture II</vt:lpstr>
      <vt:lpstr>Theory behind GAN</vt:lpstr>
      <vt:lpstr>Theory behind GAN</vt:lpstr>
      <vt:lpstr>PowerPoint 簡報</vt:lpstr>
      <vt:lpstr>Why GAN is hard to train?</vt:lpstr>
      <vt:lpstr>Why GAN is hard to train?</vt:lpstr>
      <vt:lpstr>Evaluating JS divergence</vt:lpstr>
      <vt:lpstr>Earth Mover’s Distance</vt:lpstr>
      <vt:lpstr>PowerPoint 簡報</vt:lpstr>
      <vt:lpstr>PowerPoint 簡報</vt:lpstr>
      <vt:lpstr>To Learn more ……</vt:lpstr>
      <vt:lpstr>Lecture III: Decision Making  and Control</vt:lpstr>
      <vt:lpstr>Decision Making and Control</vt:lpstr>
      <vt:lpstr>Decision Making and Control</vt:lpstr>
      <vt:lpstr>Decision Making and Control</vt:lpstr>
      <vt:lpstr>Decision Making and Control</vt:lpstr>
      <vt:lpstr>How to solve this problem?</vt:lpstr>
      <vt:lpstr>Properties of  Decision Making and Control</vt:lpstr>
      <vt:lpstr>Better Way ……</vt:lpstr>
      <vt:lpstr>Two Learning Scenarios</vt:lpstr>
      <vt:lpstr>Lecture III</vt:lpstr>
      <vt:lpstr>RL</vt:lpstr>
      <vt:lpstr>Basic Components </vt:lpstr>
      <vt:lpstr>Scenario</vt:lpstr>
      <vt:lpstr>Learning to play Go</vt:lpstr>
      <vt:lpstr>Learning to play Go</vt:lpstr>
      <vt:lpstr>Actor, Environment, Reward </vt:lpstr>
      <vt:lpstr>PowerPoint 簡報</vt:lpstr>
      <vt:lpstr>PowerPoint 簡報</vt:lpstr>
      <vt:lpstr>Neural network as Actor</vt:lpstr>
      <vt:lpstr>Actor, Environment, Reward </vt:lpstr>
      <vt:lpstr>Warning of Math</vt:lpstr>
      <vt:lpstr>Three Steps for Deep Learning</vt:lpstr>
      <vt:lpstr>Three Steps for Deep Learning</vt:lpstr>
      <vt:lpstr>Goodness of Actor</vt:lpstr>
      <vt:lpstr>Goodness of Actor</vt:lpstr>
      <vt:lpstr>Goodness of Actor</vt:lpstr>
      <vt:lpstr>Three Steps for Deep Learning</vt:lpstr>
      <vt:lpstr>Gradient Ascent</vt:lpstr>
      <vt:lpstr>Policy Gradient</vt:lpstr>
      <vt:lpstr>Policy Gradient</vt:lpstr>
      <vt:lpstr>Policy Gradient</vt:lpstr>
      <vt:lpstr>Policy Gradient</vt:lpstr>
      <vt:lpstr>Policy Gradient</vt:lpstr>
      <vt:lpstr>Policy Gradient</vt:lpstr>
      <vt:lpstr>Policy Gradient</vt:lpstr>
      <vt:lpstr>End of Warning</vt:lpstr>
      <vt:lpstr>Critic</vt:lpstr>
      <vt:lpstr>Critic</vt:lpstr>
      <vt:lpstr>Critic</vt:lpstr>
      <vt:lpstr>How to estimate V^π (s)</vt:lpstr>
      <vt:lpstr>How to estimate V^π (s)</vt:lpstr>
      <vt:lpstr>MC v.s. TD</vt:lpstr>
      <vt:lpstr>MC v.s. TD</vt:lpstr>
      <vt:lpstr>Actor-Critic</vt:lpstr>
      <vt:lpstr>Lecture III</vt:lpstr>
      <vt:lpstr>Imitation Learning</vt:lpstr>
      <vt:lpstr>Motivation</vt:lpstr>
      <vt:lpstr>Inverse Reinforcement Learning</vt:lpstr>
      <vt:lpstr>Inverse Reinforcement Learning</vt:lpstr>
      <vt:lpstr>Framework of IRL</vt:lpstr>
      <vt:lpstr>PowerPoint 簡報</vt:lpstr>
      <vt:lpstr>Parking a Car</vt:lpstr>
      <vt:lpstr>Path Planning</vt:lpstr>
      <vt:lpstr>Third Person Imitation Learning</vt:lpstr>
      <vt:lpstr>Third Person Imitation Learning</vt:lpstr>
      <vt:lpstr>Concluding Remarks</vt:lpstr>
      <vt:lpstr>To Learn More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66</cp:revision>
  <dcterms:created xsi:type="dcterms:W3CDTF">2017-08-05T10:25:24Z</dcterms:created>
  <dcterms:modified xsi:type="dcterms:W3CDTF">2017-09-25T05:09:41Z</dcterms:modified>
</cp:coreProperties>
</file>